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drawings/drawing1.xml" ContentType="application/vnd.openxmlformats-officedocument.drawingml.chartshapes+xml"/>
  <Override PartName="/ppt/charts/chart6.xml" ContentType="application/vnd.openxmlformats-officedocument.drawingml.chart+xml"/>
  <Override PartName="/ppt/drawings/drawing2.xml" ContentType="application/vnd.openxmlformats-officedocument.drawingml.chartshapes+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charts/chart10.xml" ContentType="application/vnd.openxmlformats-officedocument.drawingml.chart+xml"/>
  <Override PartName="/ppt/drawings/drawing3.xml" ContentType="application/vnd.openxmlformats-officedocument.drawingml.chartshapes+xml"/>
  <Override PartName="/ppt/charts/chart1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1"/>
    <p:sldMasterId id="2147483769" r:id="rId2"/>
  </p:sldMasterIdLst>
  <p:notesMasterIdLst>
    <p:notesMasterId r:id="rId219"/>
  </p:notesMasterIdLst>
  <p:handoutMasterIdLst>
    <p:handoutMasterId r:id="rId220"/>
  </p:handoutMasterIdLst>
  <p:sldIdLst>
    <p:sldId id="519" r:id="rId3"/>
    <p:sldId id="329" r:id="rId4"/>
    <p:sldId id="350" r:id="rId5"/>
    <p:sldId id="260" r:id="rId6"/>
    <p:sldId id="448" r:id="rId7"/>
    <p:sldId id="258" r:id="rId8"/>
    <p:sldId id="259" r:id="rId9"/>
    <p:sldId id="261" r:id="rId10"/>
    <p:sldId id="262" r:id="rId11"/>
    <p:sldId id="325" r:id="rId12"/>
    <p:sldId id="263" r:id="rId13"/>
    <p:sldId id="352" r:id="rId14"/>
    <p:sldId id="514" r:id="rId15"/>
    <p:sldId id="515" r:id="rId16"/>
    <p:sldId id="516" r:id="rId17"/>
    <p:sldId id="517" r:id="rId18"/>
    <p:sldId id="518" r:id="rId19"/>
    <p:sldId id="331" r:id="rId20"/>
    <p:sldId id="330" r:id="rId21"/>
    <p:sldId id="267" r:id="rId22"/>
    <p:sldId id="521" r:id="rId23"/>
    <p:sldId id="523" r:id="rId24"/>
    <p:sldId id="356" r:id="rId25"/>
    <p:sldId id="524" r:id="rId26"/>
    <p:sldId id="526" r:id="rId27"/>
    <p:sldId id="520" r:id="rId28"/>
    <p:sldId id="354" r:id="rId29"/>
    <p:sldId id="353" r:id="rId30"/>
    <p:sldId id="450" r:id="rId31"/>
    <p:sldId id="355" r:id="rId32"/>
    <p:sldId id="451" r:id="rId33"/>
    <p:sldId id="527" r:id="rId34"/>
    <p:sldId id="357" r:id="rId35"/>
    <p:sldId id="528" r:id="rId36"/>
    <p:sldId id="529" r:id="rId37"/>
    <p:sldId id="530" r:id="rId38"/>
    <p:sldId id="532" r:id="rId39"/>
    <p:sldId id="358" r:id="rId40"/>
    <p:sldId id="531" r:id="rId41"/>
    <p:sldId id="412" r:id="rId42"/>
    <p:sldId id="359" r:id="rId43"/>
    <p:sldId id="410" r:id="rId44"/>
    <p:sldId id="413" r:id="rId45"/>
    <p:sldId id="533" r:id="rId46"/>
    <p:sldId id="360" r:id="rId47"/>
    <p:sldId id="361" r:id="rId48"/>
    <p:sldId id="268" r:id="rId49"/>
    <p:sldId id="326" r:id="rId50"/>
    <p:sldId id="452" r:id="rId51"/>
    <p:sldId id="362" r:id="rId52"/>
    <p:sldId id="363" r:id="rId53"/>
    <p:sldId id="364" r:id="rId54"/>
    <p:sldId id="365" r:id="rId55"/>
    <p:sldId id="366" r:id="rId56"/>
    <p:sldId id="367" r:id="rId57"/>
    <p:sldId id="368" r:id="rId58"/>
    <p:sldId id="369" r:id="rId59"/>
    <p:sldId id="370" r:id="rId60"/>
    <p:sldId id="371" r:id="rId61"/>
    <p:sldId id="372" r:id="rId62"/>
    <p:sldId id="453" r:id="rId63"/>
    <p:sldId id="374" r:id="rId64"/>
    <p:sldId id="373" r:id="rId65"/>
    <p:sldId id="454" r:id="rId66"/>
    <p:sldId id="337" r:id="rId67"/>
    <p:sldId id="375" r:id="rId68"/>
    <p:sldId id="439" r:id="rId69"/>
    <p:sldId id="440" r:id="rId70"/>
    <p:sldId id="441" r:id="rId71"/>
    <p:sldId id="274" r:id="rId72"/>
    <p:sldId id="276" r:id="rId73"/>
    <p:sldId id="277" r:id="rId74"/>
    <p:sldId id="278" r:id="rId75"/>
    <p:sldId id="443" r:id="rId76"/>
    <p:sldId id="279" r:id="rId77"/>
    <p:sldId id="281" r:id="rId78"/>
    <p:sldId id="445" r:id="rId79"/>
    <p:sldId id="444" r:id="rId80"/>
    <p:sldId id="284" r:id="rId81"/>
    <p:sldId id="286" r:id="rId82"/>
    <p:sldId id="446" r:id="rId83"/>
    <p:sldId id="287" r:id="rId84"/>
    <p:sldId id="447" r:id="rId85"/>
    <p:sldId id="289" r:id="rId86"/>
    <p:sldId id="291" r:id="rId87"/>
    <p:sldId id="293" r:id="rId88"/>
    <p:sldId id="455" r:id="rId89"/>
    <p:sldId id="294" r:id="rId90"/>
    <p:sldId id="456" r:id="rId91"/>
    <p:sldId id="296" r:id="rId92"/>
    <p:sldId id="297" r:id="rId93"/>
    <p:sldId id="298" r:id="rId94"/>
    <p:sldId id="457" r:id="rId95"/>
    <p:sldId id="300" r:id="rId96"/>
    <p:sldId id="302" r:id="rId97"/>
    <p:sldId id="303" r:id="rId98"/>
    <p:sldId id="305" r:id="rId99"/>
    <p:sldId id="458" r:id="rId100"/>
    <p:sldId id="306" r:id="rId101"/>
    <p:sldId id="307" r:id="rId102"/>
    <p:sldId id="308" r:id="rId103"/>
    <p:sldId id="309" r:id="rId104"/>
    <p:sldId id="310" r:id="rId105"/>
    <p:sldId id="459" r:id="rId106"/>
    <p:sldId id="376" r:id="rId107"/>
    <p:sldId id="377" r:id="rId108"/>
    <p:sldId id="378" r:id="rId109"/>
    <p:sldId id="379" r:id="rId110"/>
    <p:sldId id="460" r:id="rId111"/>
    <p:sldId id="461" r:id="rId112"/>
    <p:sldId id="380" r:id="rId113"/>
    <p:sldId id="462" r:id="rId114"/>
    <p:sldId id="381" r:id="rId115"/>
    <p:sldId id="382" r:id="rId116"/>
    <p:sldId id="383" r:id="rId117"/>
    <p:sldId id="384" r:id="rId118"/>
    <p:sldId id="385" r:id="rId119"/>
    <p:sldId id="386" r:id="rId120"/>
    <p:sldId id="387" r:id="rId121"/>
    <p:sldId id="388" r:id="rId122"/>
    <p:sldId id="271" r:id="rId123"/>
    <p:sldId id="338" r:id="rId124"/>
    <p:sldId id="323" r:id="rId125"/>
    <p:sldId id="314" r:id="rId126"/>
    <p:sldId id="390" r:id="rId127"/>
    <p:sldId id="391" r:id="rId128"/>
    <p:sldId id="487" r:id="rId129"/>
    <p:sldId id="316" r:id="rId130"/>
    <p:sldId id="340" r:id="rId131"/>
    <p:sldId id="318" r:id="rId132"/>
    <p:sldId id="319" r:id="rId133"/>
    <p:sldId id="392" r:id="rId134"/>
    <p:sldId id="393" r:id="rId135"/>
    <p:sldId id="463" r:id="rId136"/>
    <p:sldId id="395" r:id="rId137"/>
    <p:sldId id="396" r:id="rId138"/>
    <p:sldId id="397" r:id="rId139"/>
    <p:sldId id="414" r:id="rId140"/>
    <p:sldId id="415" r:id="rId141"/>
    <p:sldId id="416" r:id="rId142"/>
    <p:sldId id="417" r:id="rId143"/>
    <p:sldId id="418" r:id="rId144"/>
    <p:sldId id="419" r:id="rId145"/>
    <p:sldId id="420" r:id="rId146"/>
    <p:sldId id="421" r:id="rId147"/>
    <p:sldId id="427" r:id="rId148"/>
    <p:sldId id="422" r:id="rId149"/>
    <p:sldId id="423" r:id="rId150"/>
    <p:sldId id="424" r:id="rId151"/>
    <p:sldId id="425" r:id="rId152"/>
    <p:sldId id="426" r:id="rId153"/>
    <p:sldId id="491" r:id="rId154"/>
    <p:sldId id="398" r:id="rId155"/>
    <p:sldId id="464" r:id="rId156"/>
    <p:sldId id="429" r:id="rId157"/>
    <p:sldId id="430" r:id="rId158"/>
    <p:sldId id="465" r:id="rId159"/>
    <p:sldId id="431" r:id="rId160"/>
    <p:sldId id="433" r:id="rId161"/>
    <p:sldId id="467" r:id="rId162"/>
    <p:sldId id="468" r:id="rId163"/>
    <p:sldId id="469" r:id="rId164"/>
    <p:sldId id="471" r:id="rId165"/>
    <p:sldId id="472" r:id="rId166"/>
    <p:sldId id="470" r:id="rId167"/>
    <p:sldId id="473" r:id="rId168"/>
    <p:sldId id="435" r:id="rId169"/>
    <p:sldId id="474" r:id="rId170"/>
    <p:sldId id="488" r:id="rId171"/>
    <p:sldId id="489" r:id="rId172"/>
    <p:sldId id="490" r:id="rId173"/>
    <p:sldId id="475" r:id="rId174"/>
    <p:sldId id="476" r:id="rId175"/>
    <p:sldId id="400" r:id="rId176"/>
    <p:sldId id="436" r:id="rId177"/>
    <p:sldId id="477" r:id="rId178"/>
    <p:sldId id="478" r:id="rId179"/>
    <p:sldId id="479" r:id="rId180"/>
    <p:sldId id="480" r:id="rId181"/>
    <p:sldId id="481" r:id="rId182"/>
    <p:sldId id="535" r:id="rId183"/>
    <p:sldId id="534" r:id="rId184"/>
    <p:sldId id="482" r:id="rId185"/>
    <p:sldId id="484" r:id="rId186"/>
    <p:sldId id="485" r:id="rId187"/>
    <p:sldId id="483" r:id="rId188"/>
    <p:sldId id="486" r:id="rId189"/>
    <p:sldId id="401" r:id="rId190"/>
    <p:sldId id="437" r:id="rId191"/>
    <p:sldId id="402" r:id="rId192"/>
    <p:sldId id="492" r:id="rId193"/>
    <p:sldId id="493" r:id="rId194"/>
    <p:sldId id="494" r:id="rId195"/>
    <p:sldId id="406" r:id="rId196"/>
    <p:sldId id="495" r:id="rId197"/>
    <p:sldId id="496" r:id="rId198"/>
    <p:sldId id="497" r:id="rId199"/>
    <p:sldId id="498" r:id="rId200"/>
    <p:sldId id="499" r:id="rId201"/>
    <p:sldId id="500" r:id="rId202"/>
    <p:sldId id="501" r:id="rId203"/>
    <p:sldId id="502" r:id="rId204"/>
    <p:sldId id="503" r:id="rId205"/>
    <p:sldId id="505" r:id="rId206"/>
    <p:sldId id="504" r:id="rId207"/>
    <p:sldId id="506" r:id="rId208"/>
    <p:sldId id="507" r:id="rId209"/>
    <p:sldId id="508" r:id="rId210"/>
    <p:sldId id="509" r:id="rId211"/>
    <p:sldId id="511" r:id="rId212"/>
    <p:sldId id="510" r:id="rId213"/>
    <p:sldId id="512" r:id="rId214"/>
    <p:sldId id="513" r:id="rId215"/>
    <p:sldId id="343" r:id="rId216"/>
    <p:sldId id="394" r:id="rId217"/>
    <p:sldId id="344" r:id="rId21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2BB8"/>
    <a:srgbClr val="92D050"/>
    <a:srgbClr val="FFCCFF"/>
    <a:srgbClr val="281AD8"/>
    <a:srgbClr val="DE4414"/>
    <a:srgbClr val="49AA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87" autoAdjust="0"/>
    <p:restoredTop sz="94638" autoAdjust="0"/>
  </p:normalViewPr>
  <p:slideViewPr>
    <p:cSldViewPr>
      <p:cViewPr varScale="1">
        <p:scale>
          <a:sx n="87" d="100"/>
          <a:sy n="87" d="100"/>
        </p:scale>
        <p:origin x="128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62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notesMaster" Target="notesMasters/notesMaster1.xml"/><Relationship Id="rId3" Type="http://schemas.openxmlformats.org/officeDocument/2006/relationships/slide" Target="slides/slide1.xml"/><Relationship Id="rId214" Type="http://schemas.openxmlformats.org/officeDocument/2006/relationships/slide" Target="slides/slide212.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handoutMaster" Target="handoutMasters/handout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presProps" Target="presProps.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viewProps" Target="viewProps.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theme" Target="theme/theme1.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tableStyles" Target="tableStyles.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399"/>
            </a:pPr>
            <a:r>
              <a:rPr lang="en-US" sz="1399" dirty="0">
                <a:latin typeface="Arial" pitchFamily="34" charset="0"/>
              </a:rPr>
              <a:t>The Number of Students in Each Grade</a:t>
            </a:r>
          </a:p>
        </c:rich>
      </c:tx>
      <c:layout>
        <c:manualLayout>
          <c:xMode val="edge"/>
          <c:yMode val="edge"/>
          <c:x val="0.21340176053412316"/>
          <c:y val="4.8245507773066826E-2"/>
        </c:manualLayout>
      </c:layout>
      <c:overlay val="0"/>
    </c:title>
    <c:autoTitleDeleted val="0"/>
    <c:plotArea>
      <c:layout/>
      <c:barChart>
        <c:barDir val="bar"/>
        <c:grouping val="clustered"/>
        <c:varyColors val="0"/>
        <c:ser>
          <c:idx val="0"/>
          <c:order val="0"/>
          <c:tx>
            <c:strRef>
              <c:f>Sheet1!$B$1</c:f>
              <c:strCache>
                <c:ptCount val="1"/>
                <c:pt idx="0">
                  <c:v>Number of Students</c:v>
                </c:pt>
              </c:strCache>
            </c:strRef>
          </c:tx>
          <c:invertIfNegative val="0"/>
          <c:cat>
            <c:strRef>
              <c:f>Sheet1!$A$2:$A$6</c:f>
              <c:strCache>
                <c:ptCount val="5"/>
                <c:pt idx="0">
                  <c:v>1st</c:v>
                </c:pt>
                <c:pt idx="1">
                  <c:v>2nd</c:v>
                </c:pt>
                <c:pt idx="2">
                  <c:v>3rd</c:v>
                </c:pt>
                <c:pt idx="3">
                  <c:v>4th</c:v>
                </c:pt>
                <c:pt idx="4">
                  <c:v>5th</c:v>
                </c:pt>
              </c:strCache>
            </c:strRef>
          </c:cat>
          <c:val>
            <c:numRef>
              <c:f>Sheet1!$B$2:$B$6</c:f>
              <c:numCache>
                <c:formatCode>General</c:formatCode>
                <c:ptCount val="5"/>
                <c:pt idx="0">
                  <c:v>530</c:v>
                </c:pt>
                <c:pt idx="1">
                  <c:v>617</c:v>
                </c:pt>
                <c:pt idx="2">
                  <c:v>630</c:v>
                </c:pt>
                <c:pt idx="3">
                  <c:v>645</c:v>
                </c:pt>
                <c:pt idx="4">
                  <c:v>700</c:v>
                </c:pt>
              </c:numCache>
            </c:numRef>
          </c:val>
          <c:extLst>
            <c:ext xmlns:c16="http://schemas.microsoft.com/office/drawing/2014/chart" uri="{C3380CC4-5D6E-409C-BE32-E72D297353CC}">
              <c16:uniqueId val="{00000000-B246-4CE8-ABC5-830559ACD274}"/>
            </c:ext>
          </c:extLst>
        </c:ser>
        <c:dLbls>
          <c:showLegendKey val="0"/>
          <c:showVal val="0"/>
          <c:showCatName val="0"/>
          <c:showSerName val="0"/>
          <c:showPercent val="0"/>
          <c:showBubbleSize val="0"/>
        </c:dLbls>
        <c:gapWidth val="150"/>
        <c:axId val="36776959"/>
        <c:axId val="1"/>
      </c:barChart>
      <c:catAx>
        <c:axId val="36776959"/>
        <c:scaling>
          <c:orientation val="minMax"/>
        </c:scaling>
        <c:delete val="0"/>
        <c:axPos val="l"/>
        <c:title>
          <c:tx>
            <c:rich>
              <a:bodyPr/>
              <a:lstStyle/>
              <a:p>
                <a:pPr>
                  <a:defRPr sz="1199" b="1" i="0" u="none" strike="noStrike" baseline="0">
                    <a:solidFill>
                      <a:srgbClr val="000000"/>
                    </a:solidFill>
                    <a:latin typeface="Arial"/>
                    <a:ea typeface="Arial"/>
                    <a:cs typeface="Arial"/>
                  </a:defRPr>
                </a:pPr>
                <a:r>
                  <a:rPr lang="en-US"/>
                  <a:t>Grade</a:t>
                </a:r>
              </a:p>
            </c:rich>
          </c:tx>
          <c:overlay val="0"/>
        </c:title>
        <c:numFmt formatCode="General" sourceLinked="1"/>
        <c:majorTickMark val="out"/>
        <c:minorTickMark val="none"/>
        <c:tickLblPos val="nextTo"/>
        <c:txPr>
          <a:bodyPr/>
          <a:lstStyle/>
          <a:p>
            <a:pPr>
              <a:defRPr sz="1099"/>
            </a:pPr>
            <a:endParaRPr lang="en-US"/>
          </a:p>
        </c:txPr>
        <c:crossAx val="1"/>
        <c:crosses val="autoZero"/>
        <c:auto val="1"/>
        <c:lblAlgn val="ctr"/>
        <c:lblOffset val="100"/>
        <c:noMultiLvlLbl val="0"/>
      </c:catAx>
      <c:valAx>
        <c:axId val="1"/>
        <c:scaling>
          <c:orientation val="minMax"/>
          <c:min val="0"/>
        </c:scaling>
        <c:delete val="0"/>
        <c:axPos val="b"/>
        <c:majorGridlines/>
        <c:title>
          <c:tx>
            <c:rich>
              <a:bodyPr/>
              <a:lstStyle/>
              <a:p>
                <a:pPr>
                  <a:defRPr sz="1199" b="1" i="0" u="none" strike="noStrike" baseline="0">
                    <a:solidFill>
                      <a:srgbClr val="000000"/>
                    </a:solidFill>
                    <a:latin typeface="Arial"/>
                    <a:ea typeface="Arial"/>
                    <a:cs typeface="Arial"/>
                  </a:defRPr>
                </a:pPr>
                <a:r>
                  <a:rPr lang="en-US"/>
                  <a:t>Number of Students</a:t>
                </a:r>
              </a:p>
            </c:rich>
          </c:tx>
          <c:layout>
            <c:manualLayout>
              <c:xMode val="edge"/>
              <c:yMode val="edge"/>
              <c:x val="0.36695161708138441"/>
              <c:y val="0.85517194966013865"/>
            </c:manualLayout>
          </c:layout>
          <c:overlay val="0"/>
        </c:title>
        <c:numFmt formatCode="General" sourceLinked="1"/>
        <c:majorTickMark val="out"/>
        <c:minorTickMark val="none"/>
        <c:tickLblPos val="nextTo"/>
        <c:txPr>
          <a:bodyPr/>
          <a:lstStyle/>
          <a:p>
            <a:pPr>
              <a:defRPr sz="1099"/>
            </a:pPr>
            <a:endParaRPr lang="en-US"/>
          </a:p>
        </c:txPr>
        <c:crossAx val="36776959"/>
        <c:crosses val="autoZero"/>
        <c:crossBetween val="between"/>
      </c:valAx>
      <c:spPr>
        <a:noFill/>
        <a:ln w="25379">
          <a:noFill/>
        </a:ln>
      </c:spPr>
    </c:plotArea>
    <c:plotVisOnly val="1"/>
    <c:dispBlanksAs val="gap"/>
    <c:showDLblsOverMax val="0"/>
  </c:chart>
  <c:spPr>
    <a:ln>
      <a:noFill/>
    </a:ln>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666666666666692E-2"/>
          <c:y val="3.1098153547133214E-2"/>
          <c:w val="0.91666666666666652"/>
          <c:h val="0.91448007774538387"/>
        </c:manualLayout>
      </c:layout>
      <c:scatterChart>
        <c:scatterStyle val="smoothMarker"/>
        <c:varyColors val="0"/>
        <c:ser>
          <c:idx val="0"/>
          <c:order val="0"/>
          <c:tx>
            <c:strRef>
              <c:f>Sheet1!$B$1</c:f>
              <c:strCache>
                <c:ptCount val="1"/>
                <c:pt idx="0">
                  <c:v>y</c:v>
                </c:pt>
              </c:strCache>
            </c:strRef>
          </c:tx>
          <c:spPr>
            <a:ln w="12695">
              <a:solidFill>
                <a:schemeClr val="tx1"/>
              </a:solidFill>
            </a:ln>
          </c:spPr>
          <c:marker>
            <c:symbol val="none"/>
          </c:marker>
          <c:xVal>
            <c:numRef>
              <c:f>Sheet1!$A$2:$A$253</c:f>
              <c:numCache>
                <c:formatCode>General</c:formatCode>
                <c:ptCount val="252"/>
                <c:pt idx="0">
                  <c:v>1</c:v>
                </c:pt>
                <c:pt idx="1">
                  <c:v>0.92164264579914512</c:v>
                </c:pt>
                <c:pt idx="2">
                  <c:v>0.75974896568700445</c:v>
                </c:pt>
                <c:pt idx="3">
                  <c:v>0.53491822481134921</c:v>
                </c:pt>
                <c:pt idx="4">
                  <c:v>0.27252560342676974</c:v>
                </c:pt>
                <c:pt idx="5">
                  <c:v>5.235279869359343E-17</c:v>
                </c:pt>
                <c:pt idx="6">
                  <c:v>-0.25592916683620981</c:v>
                </c:pt>
                <c:pt idx="7">
                  <c:v>-0.47175046892019057</c:v>
                </c:pt>
                <c:pt idx="8">
                  <c:v>-0.62922727012553903</c:v>
                </c:pt>
                <c:pt idx="9">
                  <c:v>-0.71682386164894829</c:v>
                </c:pt>
                <c:pt idx="10">
                  <c:v>-0.73040269104864564</c:v>
                </c:pt>
                <c:pt idx="11">
                  <c:v>-0.67317026867688934</c:v>
                </c:pt>
                <c:pt idx="12">
                  <c:v>-0.55492268905921316</c:v>
                </c:pt>
                <c:pt idx="13">
                  <c:v>-0.39070571089317385</c:v>
                </c:pt>
                <c:pt idx="14">
                  <c:v>-0.19905343412256865</c:v>
                </c:pt>
                <c:pt idx="15">
                  <c:v>-1.1471587514918599E-16</c:v>
                </c:pt>
                <c:pt idx="16">
                  <c:v>0.18693135217500537</c:v>
                </c:pt>
                <c:pt idx="17">
                  <c:v>0.34456781200276759</c:v>
                </c:pt>
                <c:pt idx="18">
                  <c:v>0.45958929138088678</c:v>
                </c:pt>
                <c:pt idx="19">
                  <c:v>0.52357007755627383</c:v>
                </c:pt>
                <c:pt idx="20">
                  <c:v>0.53348809109110329</c:v>
                </c:pt>
                <c:pt idx="21">
                  <c:v>0.49168537577553978</c:v>
                </c:pt>
                <c:pt idx="22">
                  <c:v>0.40531702541280012</c:v>
                </c:pt>
                <c:pt idx="23">
                  <c:v>0.28537250264444841</c:v>
                </c:pt>
                <c:pt idx="24">
                  <c:v>0.14538916394559853</c:v>
                </c:pt>
                <c:pt idx="25">
                  <c:v>1.3964797319160982E-16</c:v>
                </c:pt>
                <c:pt idx="26">
                  <c:v>-0.13653516266998597</c:v>
                </c:pt>
                <c:pt idx="27">
                  <c:v>-0.25167325713556526</c:v>
                </c:pt>
                <c:pt idx="28">
                  <c:v>-0.33568525520173981</c:v>
                </c:pt>
                <c:pt idx="29">
                  <c:v>-0.38241699359965048</c:v>
                </c:pt>
                <c:pt idx="30">
                  <c:v>-0.3896611373753468</c:v>
                </c:pt>
                <c:pt idx="31">
                  <c:v>-0.35912832161571884</c:v>
                </c:pt>
                <c:pt idx="32">
                  <c:v>-0.2960446460893415</c:v>
                </c:pt>
                <c:pt idx="33">
                  <c:v>-0.20843684388279185</c:v>
                </c:pt>
                <c:pt idx="34">
                  <c:v>-0.10619263659517794</c:v>
                </c:pt>
                <c:pt idx="35">
                  <c:v>-1.427989575860973E-16</c:v>
                </c:pt>
                <c:pt idx="36">
                  <c:v>9.97256502369223E-2</c:v>
                </c:pt>
                <c:pt idx="37">
                  <c:v>0.18382282427679456</c:v>
                </c:pt>
                <c:pt idx="38">
                  <c:v>0.24518541374470207</c:v>
                </c:pt>
                <c:pt idx="39">
                  <c:v>0.27931840122791735</c:v>
                </c:pt>
                <c:pt idx="40">
                  <c:v>0.28460954333602928</c:v>
                </c:pt>
                <c:pt idx="41">
                  <c:v>0.26230829253990456</c:v>
                </c:pt>
                <c:pt idx="42">
                  <c:v>0.21623180617419896</c:v>
                </c:pt>
                <c:pt idx="43">
                  <c:v>0.15224283168567762</c:v>
                </c:pt>
                <c:pt idx="44">
                  <c:v>7.7563387538668857E-2</c:v>
                </c:pt>
                <c:pt idx="45">
                  <c:v>1.3410095515692029E-16</c:v>
                </c:pt>
                <c:pt idx="46">
                  <c:v>-7.2839883299624028E-2</c:v>
                </c:pt>
                <c:pt idx="47">
                  <c:v>-0.13426468552793303</c:v>
                </c:pt>
                <c:pt idx="48">
                  <c:v>-0.17908408600500594</c:v>
                </c:pt>
                <c:pt idx="49">
                  <c:v>-0.20401491191627616</c:v>
                </c:pt>
                <c:pt idx="50">
                  <c:v>-0.20787957635076193</c:v>
                </c:pt>
                <c:pt idx="51">
                  <c:v>-0.1915906827555218</c:v>
                </c:pt>
                <c:pt idx="52">
                  <c:v>-0.15793629311994409</c:v>
                </c:pt>
                <c:pt idx="53">
                  <c:v>-0.11119857395608468</c:v>
                </c:pt>
                <c:pt idx="54">
                  <c:v>-5.6652506985092103E-2</c:v>
                </c:pt>
                <c:pt idx="55">
                  <c:v>8.2705611235045621E-16</c:v>
                </c:pt>
                <c:pt idx="56">
                  <c:v>5.3202446777715788E-2</c:v>
                </c:pt>
                <c:pt idx="57">
                  <c:v>9.8067287622403521E-2</c:v>
                </c:pt>
                <c:pt idx="58">
                  <c:v>0.1308034983420443</c:v>
                </c:pt>
                <c:pt idx="59">
                  <c:v>0.14901304067770094</c:v>
                </c:pt>
                <c:pt idx="60">
                  <c:v>0.15183580198064867</c:v>
                </c:pt>
                <c:pt idx="61">
                  <c:v>0.13993835026447943</c:v>
                </c:pt>
                <c:pt idx="62">
                  <c:v>0.11535709350905318</c:v>
                </c:pt>
                <c:pt idx="63">
                  <c:v>8.1219737658293961E-2</c:v>
                </c:pt>
                <c:pt idx="64">
                  <c:v>4.1379143556561145E-2</c:v>
                </c:pt>
                <c:pt idx="65">
                  <c:v>-2.8932637218922187E-15</c:v>
                </c:pt>
                <c:pt idx="66">
                  <c:v>-3.8859210296818006E-2</c:v>
                </c:pt>
                <c:pt idx="67">
                  <c:v>-7.1628610783246685E-2</c:v>
                </c:pt>
                <c:pt idx="68">
                  <c:v>-9.5539227187607267E-2</c:v>
                </c:pt>
                <c:pt idx="69">
                  <c:v>-0.10883952591233445</c:v>
                </c:pt>
                <c:pt idx="70">
                  <c:v>-0.11090127836419489</c:v>
                </c:pt>
                <c:pt idx="71">
                  <c:v>-0.10221134761408295</c:v>
                </c:pt>
                <c:pt idx="72">
                  <c:v>-8.4257131530561455E-2</c:v>
                </c:pt>
                <c:pt idx="73">
                  <c:v>-5.9323114951881396E-2</c:v>
                </c:pt>
                <c:pt idx="74">
                  <c:v>-3.022343780699879E-2</c:v>
                </c:pt>
                <c:pt idx="75">
                  <c:v>3.7852706301639134E-15</c:v>
                </c:pt>
                <c:pt idx="76">
                  <c:v>2.8382871772822598E-2</c:v>
                </c:pt>
                <c:pt idx="77">
                  <c:v>5.2317730072160597E-2</c:v>
                </c:pt>
                <c:pt idx="78">
                  <c:v>6.9782108638537038E-2</c:v>
                </c:pt>
                <c:pt idx="79">
                  <c:v>7.9496682618828196E-2</c:v>
                </c:pt>
                <c:pt idx="80">
                  <c:v>8.1002592157942699E-2</c:v>
                </c:pt>
                <c:pt idx="81">
                  <c:v>7.4655443353034187E-2</c:v>
                </c:pt>
                <c:pt idx="82">
                  <c:v>6.1541635609960885E-2</c:v>
                </c:pt>
                <c:pt idx="83">
                  <c:v>4.3329762802241184E-2</c:v>
                </c:pt>
                <c:pt idx="84">
                  <c:v>2.2075280306972051E-2</c:v>
                </c:pt>
                <c:pt idx="85">
                  <c:v>-3.9860219692228242E-15</c:v>
                </c:pt>
                <c:pt idx="86">
                  <c:v>-2.073092592255936E-2</c:v>
                </c:pt>
                <c:pt idx="87">
                  <c:v>-3.8213010834263601E-2</c:v>
                </c:pt>
                <c:pt idx="88">
                  <c:v>-5.0969039936636963E-2</c:v>
                </c:pt>
                <c:pt idx="89">
                  <c:v>-5.8064590914232439E-2</c:v>
                </c:pt>
                <c:pt idx="90">
                  <c:v>-5.9164511294077168E-2</c:v>
                </c:pt>
                <c:pt idx="91">
                  <c:v>-5.4528536726485485E-2</c:v>
                </c:pt>
                <c:pt idx="92">
                  <c:v>-4.4950176261049933E-2</c:v>
                </c:pt>
                <c:pt idx="93">
                  <c:v>-3.1648175353255648E-2</c:v>
                </c:pt>
                <c:pt idx="94">
                  <c:v>-1.6123844141864654E-2</c:v>
                </c:pt>
                <c:pt idx="95">
                  <c:v>3.8034055430493781E-15</c:v>
                </c:pt>
                <c:pt idx="96">
                  <c:v>1.5141924081768275E-2</c:v>
                </c:pt>
                <c:pt idx="97">
                  <c:v>2.7910885946417819E-2</c:v>
                </c:pt>
                <c:pt idx="98">
                  <c:v>3.7227923929885935E-2</c:v>
                </c:pt>
                <c:pt idx="99">
                  <c:v>4.2410533458394281E-2</c:v>
                </c:pt>
                <c:pt idx="100">
                  <c:v>4.3213918263771869E-2</c:v>
                </c:pt>
                <c:pt idx="101">
                  <c:v>3.9827789963969608E-2</c:v>
                </c:pt>
                <c:pt idx="102">
                  <c:v>3.2831729704181335E-2</c:v>
                </c:pt>
                <c:pt idx="103">
                  <c:v>2.3115912444796737E-2</c:v>
                </c:pt>
                <c:pt idx="104">
                  <c:v>1.1776899151266224E-2</c:v>
                </c:pt>
                <c:pt idx="105">
                  <c:v>-3.4295400361773154E-15</c:v>
                </c:pt>
                <c:pt idx="106">
                  <c:v>-1.1059702096978423E-2</c:v>
                </c:pt>
                <c:pt idx="107">
                  <c:v>-2.0386186204815856E-2</c:v>
                </c:pt>
                <c:pt idx="108">
                  <c:v>-2.7191375820543259E-2</c:v>
                </c:pt>
                <c:pt idx="109">
                  <c:v>-3.0976767766819929E-2</c:v>
                </c:pt>
                <c:pt idx="110">
                  <c:v>-3.1563562190615131E-2</c:v>
                </c:pt>
                <c:pt idx="111">
                  <c:v>-2.9090324968203421E-2</c:v>
                </c:pt>
                <c:pt idx="112">
                  <c:v>-2.3980383727715451E-2</c:v>
                </c:pt>
                <c:pt idx="113">
                  <c:v>-1.6883924655723973E-2</c:v>
                </c:pt>
                <c:pt idx="114">
                  <c:v>-8.6018788322928773E-3</c:v>
                </c:pt>
                <c:pt idx="115">
                  <c:v>2.980818980159226E-15</c:v>
                </c:pt>
                <c:pt idx="116">
                  <c:v>8.0780361738298136E-3</c:v>
                </c:pt>
                <c:pt idx="117">
                  <c:v>1.4890125264216611E-2</c:v>
                </c:pt>
                <c:pt idx="118">
                  <c:v>1.986065407264009E-2</c:v>
                </c:pt>
                <c:pt idx="119">
                  <c:v>2.2625514536874308E-2</c:v>
                </c:pt>
                <c:pt idx="120">
                  <c:v>2.3054110763106535E-2</c:v>
                </c:pt>
                <c:pt idx="121">
                  <c:v>2.1247651640255223E-2</c:v>
                </c:pt>
                <c:pt idx="122">
                  <c:v>1.7515336807102263E-2</c:v>
                </c:pt>
                <c:pt idx="123">
                  <c:v>1.2332064004003046E-2</c:v>
                </c:pt>
                <c:pt idx="124">
                  <c:v>6.2828354471807461E-3</c:v>
                </c:pt>
                <c:pt idx="125">
                  <c:v>-2.5247776420536057E-15</c:v>
                </c:pt>
                <c:pt idx="126">
                  <c:v>-5.9002193597539089E-3</c:v>
                </c:pt>
                <c:pt idx="127">
                  <c:v>-1.0875787563035482E-2</c:v>
                </c:pt>
                <c:pt idx="128">
                  <c:v>-1.4506275180642726E-2</c:v>
                </c:pt>
                <c:pt idx="129">
                  <c:v>-1.6525736704093318E-2</c:v>
                </c:pt>
                <c:pt idx="130">
                  <c:v>-1.683878454110653E-2</c:v>
                </c:pt>
                <c:pt idx="131">
                  <c:v>-1.5519341936506469E-2</c:v>
                </c:pt>
                <c:pt idx="132">
                  <c:v>-1.2793249138530692E-2</c:v>
                </c:pt>
                <c:pt idx="133">
                  <c:v>-9.0073727347077265E-3</c:v>
                </c:pt>
                <c:pt idx="134">
                  <c:v>-4.5889999180363829E-3</c:v>
                </c:pt>
                <c:pt idx="135">
                  <c:v>2.0979773404975396E-15</c:v>
                </c:pt>
                <c:pt idx="136">
                  <c:v>4.3095360981417986E-3</c:v>
                </c:pt>
                <c:pt idx="137">
                  <c:v>7.9437045033146844E-3</c:v>
                </c:pt>
                <c:pt idx="138">
                  <c:v>1.0595422429033743E-2</c:v>
                </c:pt>
                <c:pt idx="139">
                  <c:v>1.2070442560231183E-2</c:v>
                </c:pt>
                <c:pt idx="140">
                  <c:v>1.2299093542812521E-2</c:v>
                </c:pt>
                <c:pt idx="141">
                  <c:v>1.1335369113728339E-2</c:v>
                </c:pt>
                <c:pt idx="142">
                  <c:v>9.3442235980384491E-3</c:v>
                </c:pt>
                <c:pt idx="143">
                  <c:v>6.5790092847085504E-3</c:v>
                </c:pt>
                <c:pt idx="144">
                  <c:v>3.3518178893556004E-3</c:v>
                </c:pt>
                <c:pt idx="145">
                  <c:v>-1.7177977858282918E-15</c:v>
                </c:pt>
                <c:pt idx="146">
                  <c:v>-3.1476967632542156E-3</c:v>
                </c:pt>
                <c:pt idx="147">
                  <c:v>-5.8021031461164205E-3</c:v>
                </c:pt>
                <c:pt idx="148">
                  <c:v>-7.7389250549635075E-3</c:v>
                </c:pt>
                <c:pt idx="149">
                  <c:v>-8.8162837281409948E-3</c:v>
                </c:pt>
                <c:pt idx="150">
                  <c:v>-8.9832910211292694E-3</c:v>
                </c:pt>
                <c:pt idx="151">
                  <c:v>-8.2793841046968179E-3</c:v>
                </c:pt>
                <c:pt idx="152">
                  <c:v>-6.8250460617674414E-3</c:v>
                </c:pt>
                <c:pt idx="153">
                  <c:v>-4.805326085985025E-3</c:v>
                </c:pt>
                <c:pt idx="154">
                  <c:v>-2.4481768062901829E-3</c:v>
                </c:pt>
                <c:pt idx="155">
                  <c:v>1.3901223243583563E-15</c:v>
                </c:pt>
                <c:pt idx="156">
                  <c:v>2.2990861864861114E-3</c:v>
                </c:pt>
                <c:pt idx="157">
                  <c:v>4.2378717516653418E-3</c:v>
                </c:pt>
                <c:pt idx="158">
                  <c:v>5.6525316859691961E-3</c:v>
                </c:pt>
                <c:pt idx="159">
                  <c:v>6.4394373600825889E-3</c:v>
                </c:pt>
                <c:pt idx="160">
                  <c:v>6.5614199363059431E-3</c:v>
                </c:pt>
                <c:pt idx="161">
                  <c:v>6.0472844302958927E-3</c:v>
                </c:pt>
                <c:pt idx="162">
                  <c:v>4.9850320100458274E-3</c:v>
                </c:pt>
                <c:pt idx="163">
                  <c:v>3.5098231045696264E-3</c:v>
                </c:pt>
                <c:pt idx="164">
                  <c:v>1.788154927477128E-3</c:v>
                </c:pt>
                <c:pt idx="165">
                  <c:v>-1.1142735115542236E-15</c:v>
                </c:pt>
                <c:pt idx="166">
                  <c:v>-1.6792587375623123E-3</c:v>
                </c:pt>
                <c:pt idx="167">
                  <c:v>-3.0953529317354735E-3</c:v>
                </c:pt>
                <c:pt idx="168">
                  <c:v>-4.1286243546696843E-3</c:v>
                </c:pt>
                <c:pt idx="169">
                  <c:v>-4.703382376643527E-3</c:v>
                </c:pt>
                <c:pt idx="170">
                  <c:v>-4.792478778578085E-3</c:v>
                </c:pt>
                <c:pt idx="171">
                  <c:v>-4.4169528214246618E-3</c:v>
                </c:pt>
                <c:pt idx="172">
                  <c:v>-3.6410807951010576E-3</c:v>
                </c:pt>
                <c:pt idx="173">
                  <c:v>-2.5635842406823003E-3</c:v>
                </c:pt>
                <c:pt idx="174">
                  <c:v>-1.3060731710411166E-3</c:v>
                </c:pt>
                <c:pt idx="175">
                  <c:v>8.861230376017908E-16</c:v>
                </c:pt>
                <c:pt idx="176">
                  <c:v>1.2265351008825284E-3</c:v>
                </c:pt>
                <c:pt idx="177">
                  <c:v>2.2608541110849551E-3</c:v>
                </c:pt>
                <c:pt idx="178">
                  <c:v>3.0155583389797486E-3</c:v>
                </c:pt>
                <c:pt idx="179">
                  <c:v>3.4353631449312205E-3</c:v>
                </c:pt>
                <c:pt idx="180">
                  <c:v>3.5004393966669533E-3</c:v>
                </c:pt>
                <c:pt idx="181">
                  <c:v>3.226154227003457E-3</c:v>
                </c:pt>
                <c:pt idx="182">
                  <c:v>2.6594552110673162E-3</c:v>
                </c:pt>
                <c:pt idx="183">
                  <c:v>1.8724488281242023E-3</c:v>
                </c:pt>
                <c:pt idx="184">
                  <c:v>9.5395935883481613E-4</c:v>
                </c:pt>
                <c:pt idx="185">
                  <c:v>-7.0000165389665312E-16</c:v>
                </c:pt>
                <c:pt idx="186">
                  <c:v>-8.9586453835026802E-4</c:v>
                </c:pt>
                <c:pt idx="187">
                  <c:v>-1.651333926804882E-3</c:v>
                </c:pt>
                <c:pt idx="188">
                  <c:v>-2.2025719258050168E-3</c:v>
                </c:pt>
                <c:pt idx="189">
                  <c:v>-2.5091984857871122E-3</c:v>
                </c:pt>
                <c:pt idx="190">
                  <c:v>-2.5567303551782355E-3</c:v>
                </c:pt>
                <c:pt idx="191">
                  <c:v>-2.3563917291412706E-3</c:v>
                </c:pt>
                <c:pt idx="192">
                  <c:v>-1.9424732428868832E-3</c:v>
                </c:pt>
                <c:pt idx="193">
                  <c:v>-1.3676416629127643E-3</c:v>
                </c:pt>
                <c:pt idx="194">
                  <c:v>-6.9677448284395128E-4</c:v>
                </c:pt>
                <c:pt idx="195">
                  <c:v>5.498300956872068E-16</c:v>
                </c:pt>
                <c:pt idx="196">
                  <c:v>6.5434186962612265E-4</c:v>
                </c:pt>
                <c:pt idx="197">
                  <c:v>1.2061387439582401E-3</c:v>
                </c:pt>
                <c:pt idx="198">
                  <c:v>1.6087644618361996E-3</c:v>
                </c:pt>
                <c:pt idx="199">
                  <c:v>1.8327253263941004E-3</c:v>
                </c:pt>
                <c:pt idx="200">
                  <c:v>1.8674427317079394E-3</c:v>
                </c:pt>
                <c:pt idx="201">
                  <c:v>1.7211148601295424E-3</c:v>
                </c:pt>
                <c:pt idx="202">
                  <c:v>1.4187876838945481E-3</c:v>
                </c:pt>
                <c:pt idx="203">
                  <c:v>9.9892915098170171E-4</c:v>
                </c:pt>
                <c:pt idx="204">
                  <c:v>5.0892595732323341E-4</c:v>
                </c:pt>
                <c:pt idx="205">
                  <c:v>-4.1841207007366393E-16</c:v>
                </c:pt>
                <c:pt idx="206">
                  <c:v>-4.7793306244073666E-4</c:v>
                </c:pt>
                <c:pt idx="207">
                  <c:v>-8.8096698436514393E-4</c:v>
                </c:pt>
                <c:pt idx="208">
                  <c:v>-1.1750458921885945E-3</c:v>
                </c:pt>
                <c:pt idx="209">
                  <c:v>-1.3386275103512619E-3</c:v>
                </c:pt>
                <c:pt idx="210">
                  <c:v>-1.3639851966187118E-3</c:v>
                </c:pt>
                <c:pt idx="211">
                  <c:v>-1.2571069254424243E-3</c:v>
                </c:pt>
                <c:pt idx="212">
                  <c:v>-1.0362863423432442E-3</c:v>
                </c:pt>
                <c:pt idx="213">
                  <c:v>-7.2962054004396273E-4</c:v>
                </c:pt>
                <c:pt idx="214">
                  <c:v>-3.7172088877337702E-4</c:v>
                </c:pt>
                <c:pt idx="215">
                  <c:v>3.2617366949965138E-16</c:v>
                </c:pt>
                <c:pt idx="216">
                  <c:v>3.4908359494785284E-4</c:v>
                </c:pt>
                <c:pt idx="217">
                  <c:v>6.4346065610532577E-4</c:v>
                </c:pt>
                <c:pt idx="218">
                  <c:v>8.5825668176021551E-4</c:v>
                </c:pt>
                <c:pt idx="219">
                  <c:v>9.7773713587231427E-4</c:v>
                </c:pt>
                <c:pt idx="220">
                  <c:v>9.9625845816082121E-4</c:v>
                </c:pt>
                <c:pt idx="221">
                  <c:v>9.1819428127902904E-4</c:v>
                </c:pt>
                <c:pt idx="222">
                  <c:v>7.5690633314445268E-4</c:v>
                </c:pt>
                <c:pt idx="223">
                  <c:v>5.329168058924625E-4</c:v>
                </c:pt>
                <c:pt idx="224">
                  <c:v>2.7150593747905365E-4</c:v>
                </c:pt>
                <c:pt idx="225">
                  <c:v>-2.5325839535043784E-16</c:v>
                </c:pt>
                <c:pt idx="226">
                  <c:v>-2.5497159715086049E-4</c:v>
                </c:pt>
                <c:pt idx="227">
                  <c:v>-4.6998539480326763E-4</c:v>
                </c:pt>
                <c:pt idx="228">
                  <c:v>-6.2687298996814934E-4</c:v>
                </c:pt>
                <c:pt idx="229">
                  <c:v>-7.1414183517933645E-4</c:v>
                </c:pt>
                <c:pt idx="230">
                  <c:v>-7.2766985882063713E-4</c:v>
                </c:pt>
                <c:pt idx="231">
                  <c:v>-6.7065157395167479E-4</c:v>
                </c:pt>
                <c:pt idx="232">
                  <c:v>-5.5284642260046283E-4</c:v>
                </c:pt>
                <c:pt idx="233">
                  <c:v>-3.892438691288932E-4</c:v>
                </c:pt>
                <c:pt idx="234">
                  <c:v>-1.9830866737037496E-4</c:v>
                </c:pt>
                <c:pt idx="235">
                  <c:v>1.9595145868369374E-16</c:v>
                </c:pt>
                <c:pt idx="236">
                  <c:v>1.8623194069996944E-4</c:v>
                </c:pt>
                <c:pt idx="237">
                  <c:v>3.432785971178746E-4</c:v>
                </c:pt>
                <c:pt idx="238">
                  <c:v>4.5786971881845194E-4</c:v>
                </c:pt>
                <c:pt idx="239">
                  <c:v>5.2161111820540765E-4</c:v>
                </c:pt>
                <c:pt idx="240">
                  <c:v>5.3149202307758048E-4</c:v>
                </c:pt>
                <c:pt idx="241">
                  <c:v>4.8984571437030936E-4</c:v>
                </c:pt>
                <c:pt idx="242">
                  <c:v>4.0380051480398888E-4</c:v>
                </c:pt>
                <c:pt idx="243">
                  <c:v>2.8430476948592304E-4</c:v>
                </c:pt>
                <c:pt idx="244">
                  <c:v>1.4484518430558449E-4</c:v>
                </c:pt>
                <c:pt idx="245">
                  <c:v>-1.5113660758665375E-16</c:v>
                </c:pt>
                <c:pt idx="246">
                  <c:v>-1.3602431064647661E-4</c:v>
                </c:pt>
                <c:pt idx="247">
                  <c:v>-2.5073161111430502E-4</c:v>
                </c:pt>
                <c:pt idx="248">
                  <c:v>-3.3442927477468772E-4</c:v>
                </c:pt>
                <c:pt idx="249">
                  <c:v>-3.809861644181245E-4</c:v>
                </c:pt>
                <c:pt idx="250">
                  <c:v>-3.8820320392675292E-4</c:v>
                </c:pt>
                <c:pt idx="251">
                  <c:v>-3.5778462797471752E-4</c:v>
                </c:pt>
              </c:numCache>
            </c:numRef>
          </c:xVal>
          <c:yVal>
            <c:numRef>
              <c:f>Sheet1!$B$2:$B$253</c:f>
              <c:numCache>
                <c:formatCode>General</c:formatCode>
                <c:ptCount val="252"/>
                <c:pt idx="0">
                  <c:v>0</c:v>
                </c:pt>
                <c:pt idx="1">
                  <c:v>0.29945984850835028</c:v>
                </c:pt>
                <c:pt idx="2">
                  <c:v>0.55198993417969433</c:v>
                </c:pt>
                <c:pt idx="3">
                  <c:v>0.73625177356087579</c:v>
                </c:pt>
                <c:pt idx="4">
                  <c:v>0.83874756312532084</c:v>
                </c:pt>
                <c:pt idx="5">
                  <c:v>0.85463599915323341</c:v>
                </c:pt>
                <c:pt idx="6">
                  <c:v>0.78766898345478209</c:v>
                </c:pt>
                <c:pt idx="7">
                  <c:v>0.6493088163955486</c:v>
                </c:pt>
                <c:pt idx="8">
                  <c:v>0.45716037152692141</c:v>
                </c:pt>
                <c:pt idx="9">
                  <c:v>0.23291019137947522</c:v>
                </c:pt>
                <c:pt idx="10">
                  <c:v>8.9485172839934629E-17</c:v>
                </c:pt>
                <c:pt idx="11">
                  <c:v>-0.21872627921151869</c:v>
                </c:pt>
                <c:pt idx="12">
                  <c:v>-0.40317493335661342</c:v>
                </c:pt>
                <c:pt idx="13">
                  <c:v>-0.53776027669820159</c:v>
                </c:pt>
                <c:pt idx="14">
                  <c:v>-0.6126234772172281</c:v>
                </c:pt>
                <c:pt idx="15">
                  <c:v>-0.62422843364856972</c:v>
                </c:pt>
                <c:pt idx="16">
                  <c:v>-0.57531554517092398</c:v>
                </c:pt>
                <c:pt idx="17">
                  <c:v>-0.47425690681691979</c:v>
                </c:pt>
                <c:pt idx="18">
                  <c:v>-0.33391116560406209</c:v>
                </c:pt>
                <c:pt idx="19">
                  <c:v>-0.1701182305562238</c:v>
                </c:pt>
                <c:pt idx="20">
                  <c:v>-1.3072042210248286E-16</c:v>
                </c:pt>
                <c:pt idx="21">
                  <c:v>0.15975826293915063</c:v>
                </c:pt>
                <c:pt idx="22">
                  <c:v>0.29448005628702872</c:v>
                </c:pt>
                <c:pt idx="23">
                  <c:v>0.3927815532394307</c:v>
                </c:pt>
                <c:pt idx="24">
                  <c:v>0.44746183635904202</c:v>
                </c:pt>
                <c:pt idx="25">
                  <c:v>0.45593812776599624</c:v>
                </c:pt>
                <c:pt idx="26">
                  <c:v>0.42021202239496147</c:v>
                </c:pt>
                <c:pt idx="27">
                  <c:v>0.34639852098748503</c:v>
                </c:pt>
                <c:pt idx="28">
                  <c:v>0.24388961392839689</c:v>
                </c:pt>
                <c:pt idx="29">
                  <c:v>0.12425481339469988</c:v>
                </c:pt>
                <c:pt idx="30">
                  <c:v>1.432178221180025E-16</c:v>
                </c:pt>
                <c:pt idx="31">
                  <c:v>-0.1166878651680127</c:v>
                </c:pt>
                <c:pt idx="32">
                  <c:v>-0.21508902557220239</c:v>
                </c:pt>
                <c:pt idx="33">
                  <c:v>-0.28688870348034701</c:v>
                </c:pt>
                <c:pt idx="34">
                  <c:v>-0.32682732941821302</c:v>
                </c:pt>
                <c:pt idx="35">
                  <c:v>-0.33301843547196486</c:v>
                </c:pt>
                <c:pt idx="36">
                  <c:v>-0.30692399196827364</c:v>
                </c:pt>
                <c:pt idx="37">
                  <c:v>-0.25301041190452978</c:v>
                </c:pt>
                <c:pt idx="38">
                  <c:v>-0.17813763033211635</c:v>
                </c:pt>
                <c:pt idx="39">
                  <c:v>-9.0756050079236109E-2</c:v>
                </c:pt>
                <c:pt idx="40">
                  <c:v>-1.3947557690815369E-16</c:v>
                </c:pt>
                <c:pt idx="41">
                  <c:v>8.5229130731437966E-2</c:v>
                </c:pt>
                <c:pt idx="42">
                  <c:v>0.15710160309296756</c:v>
                </c:pt>
                <c:pt idx="43">
                  <c:v>0.20954428105350237</c:v>
                </c:pt>
                <c:pt idx="44">
                  <c:v>0.23871556091530491</c:v>
                </c:pt>
                <c:pt idx="45">
                  <c:v>0.24323756143753289</c:v>
                </c:pt>
                <c:pt idx="46">
                  <c:v>0.22417810968101995</c:v>
                </c:pt>
                <c:pt idx="47">
                  <c:v>0.18479948571839486</c:v>
                </c:pt>
                <c:pt idx="48">
                  <c:v>0.13011220457160663</c:v>
                </c:pt>
                <c:pt idx="49">
                  <c:v>6.6288463206819734E-2</c:v>
                </c:pt>
                <c:pt idx="50">
                  <c:v>1.2734167088659723E-16</c:v>
                </c:pt>
                <c:pt idx="51">
                  <c:v>-6.2251586441978757E-2</c:v>
                </c:pt>
                <c:pt idx="52">
                  <c:v>-0.11474743366715971</c:v>
                </c:pt>
                <c:pt idx="53">
                  <c:v>-0.153051706775332</c:v>
                </c:pt>
                <c:pt idx="54">
                  <c:v>-0.17435848808772572</c:v>
                </c:pt>
                <c:pt idx="55">
                  <c:v>-0.17766136943808417</c:v>
                </c:pt>
                <c:pt idx="56">
                  <c:v>-0.16374029458521494</c:v>
                </c:pt>
                <c:pt idx="57">
                  <c:v>-0.13497804167312036</c:v>
                </c:pt>
                <c:pt idx="58">
                  <c:v>-9.503430435737191E-2</c:v>
                </c:pt>
                <c:pt idx="59">
                  <c:v>-4.841727191173837E-2</c:v>
                </c:pt>
                <c:pt idx="60">
                  <c:v>2.0461036835953369E-15</c:v>
                </c:pt>
                <c:pt idx="61">
                  <c:v>4.5468726259271057E-2</c:v>
                </c:pt>
                <c:pt idx="62">
                  <c:v>8.3811834341421296E-2</c:v>
                </c:pt>
                <c:pt idx="63">
                  <c:v>0.11178937849829196</c:v>
                </c:pt>
                <c:pt idx="64">
                  <c:v>0.1273519089064486</c:v>
                </c:pt>
                <c:pt idx="65">
                  <c:v>0.12976434233296408</c:v>
                </c:pt>
                <c:pt idx="66">
                  <c:v>0.11959635179813806</c:v>
                </c:pt>
                <c:pt idx="67">
                  <c:v>9.8588324870521923E-2</c:v>
                </c:pt>
                <c:pt idx="68">
                  <c:v>6.9413311644558662E-2</c:v>
                </c:pt>
                <c:pt idx="69">
                  <c:v>3.536410569756572E-2</c:v>
                </c:pt>
                <c:pt idx="70">
                  <c:v>-3.4508950268837362E-15</c:v>
                </c:pt>
                <c:pt idx="71">
                  <c:v>-3.3210480018327541E-2</c:v>
                </c:pt>
                <c:pt idx="72">
                  <c:v>-6.1216389344698779E-2</c:v>
                </c:pt>
                <c:pt idx="73">
                  <c:v>-8.1651262885808956E-2</c:v>
                </c:pt>
                <c:pt idx="74">
                  <c:v>-9.3018176975452393E-2</c:v>
                </c:pt>
                <c:pt idx="75">
                  <c:v>-9.4780224842154481E-2</c:v>
                </c:pt>
                <c:pt idx="76">
                  <c:v>-8.7353497192959914E-2</c:v>
                </c:pt>
                <c:pt idx="77">
                  <c:v>-7.2009177791406281E-2</c:v>
                </c:pt>
                <c:pt idx="78">
                  <c:v>-5.069966961978261E-2</c:v>
                </c:pt>
                <c:pt idx="79">
                  <c:v>-2.5830037968029289E-2</c:v>
                </c:pt>
                <c:pt idx="80">
                  <c:v>3.9495140799887798E-15</c:v>
                </c:pt>
                <c:pt idx="81">
                  <c:v>2.4257023976404984E-2</c:v>
                </c:pt>
                <c:pt idx="82">
                  <c:v>4.4712615513650633E-2</c:v>
                </c:pt>
                <c:pt idx="83">
                  <c:v>5.9638302139315917E-2</c:v>
                </c:pt>
                <c:pt idx="84">
                  <c:v>6.7940726779309873E-2</c:v>
                </c:pt>
                <c:pt idx="85">
                  <c:v>6.9227731282905172E-2</c:v>
                </c:pt>
                <c:pt idx="86">
                  <c:v>6.3803229422247754E-2</c:v>
                </c:pt>
                <c:pt idx="87">
                  <c:v>5.2595697239042741E-2</c:v>
                </c:pt>
                <c:pt idx="88">
                  <c:v>3.7031175125565523E-2</c:v>
                </c:pt>
                <c:pt idx="89">
                  <c:v>1.8866329241736226E-2</c:v>
                </c:pt>
                <c:pt idx="90">
                  <c:v>-3.9284600242686533E-15</c:v>
                </c:pt>
                <c:pt idx="91">
                  <c:v>-1.7717395589198649E-2</c:v>
                </c:pt>
                <c:pt idx="92">
                  <c:v>-3.2658214694994574E-2</c:v>
                </c:pt>
                <c:pt idx="93">
                  <c:v>-4.3559976372129029E-2</c:v>
                </c:pt>
                <c:pt idx="94">
                  <c:v>-4.9624089671408897E-2</c:v>
                </c:pt>
                <c:pt idx="95">
                  <c:v>-5.0564121224226356E-2</c:v>
                </c:pt>
                <c:pt idx="96">
                  <c:v>-4.6602050467603531E-2</c:v>
                </c:pt>
                <c:pt idx="97">
                  <c:v>-3.8416038800976084E-2</c:v>
                </c:pt>
                <c:pt idx="98">
                  <c:v>-2.7047669964406017E-2</c:v>
                </c:pt>
                <c:pt idx="99">
                  <c:v>-1.3780017648373123E-2</c:v>
                </c:pt>
                <c:pt idx="100">
                  <c:v>3.6316968195350509E-15</c:v>
                </c:pt>
                <c:pt idx="101">
                  <c:v>1.2940833416724778E-2</c:v>
                </c:pt>
                <c:pt idx="102">
                  <c:v>2.3853647898069E-2</c:v>
                </c:pt>
                <c:pt idx="103">
                  <c:v>3.1816323964218809E-2</c:v>
                </c:pt>
                <c:pt idx="104">
                  <c:v>3.6245568636836506E-2</c:v>
                </c:pt>
                <c:pt idx="105">
                  <c:v>3.6932170212684801E-2</c:v>
                </c:pt>
                <c:pt idx="106">
                  <c:v>3.4038263069922157E-2</c:v>
                </c:pt>
                <c:pt idx="107">
                  <c:v>2.8059178119661705E-2</c:v>
                </c:pt>
                <c:pt idx="108">
                  <c:v>1.9755690928597268E-2</c:v>
                </c:pt>
                <c:pt idx="109">
                  <c:v>1.0064961973068994E-2</c:v>
                </c:pt>
                <c:pt idx="110">
                  <c:v>-3.2094156208476231E-15</c:v>
                </c:pt>
                <c:pt idx="111">
                  <c:v>-9.4520195519885129E-3</c:v>
                </c:pt>
                <c:pt idx="112">
                  <c:v>-1.7422768616076861E-2</c:v>
                </c:pt>
                <c:pt idx="113">
                  <c:v>-2.3238728642741187E-2</c:v>
                </c:pt>
                <c:pt idx="114">
                  <c:v>-2.6473860870933875E-2</c:v>
                </c:pt>
                <c:pt idx="115">
                  <c:v>-2.6975356509611564E-2</c:v>
                </c:pt>
                <c:pt idx="116">
                  <c:v>-2.4861638944892694E-2</c:v>
                </c:pt>
                <c:pt idx="117">
                  <c:v>-2.0494499207213884E-2</c:v>
                </c:pt>
                <c:pt idx="118">
                  <c:v>-1.4429609817772382E-2</c:v>
                </c:pt>
                <c:pt idx="119">
                  <c:v>-7.3514753104314658E-3</c:v>
                </c:pt>
                <c:pt idx="120">
                  <c:v>2.7508646086459406E-15</c:v>
                </c:pt>
                <c:pt idx="121">
                  <c:v>6.9037805166171856E-3</c:v>
                </c:pt>
                <c:pt idx="122">
                  <c:v>1.2725637082700711E-2</c:v>
                </c:pt>
                <c:pt idx="123">
                  <c:v>1.6973629937207593E-2</c:v>
                </c:pt>
                <c:pt idx="124">
                  <c:v>1.9336579222577619E-2</c:v>
                </c:pt>
                <c:pt idx="125">
                  <c:v>1.970287298661685E-2</c:v>
                </c:pt>
                <c:pt idx="126">
                  <c:v>1.8159007989229294E-2</c:v>
                </c:pt>
                <c:pt idx="127">
                  <c:v>1.496923737264314E-2</c:v>
                </c:pt>
                <c:pt idx="128">
                  <c:v>1.0539425841682631E-2</c:v>
                </c:pt>
                <c:pt idx="129">
                  <c:v>5.3695373499165209E-3</c:v>
                </c:pt>
                <c:pt idx="130">
                  <c:v>-2.3062928126469811E-15</c:v>
                </c:pt>
                <c:pt idx="131">
                  <c:v>-5.0425398677466666E-3</c:v>
                </c:pt>
                <c:pt idx="132">
                  <c:v>-9.29483957051324E-3</c:v>
                </c:pt>
                <c:pt idx="133">
                  <c:v>-1.2397584983000415E-2</c:v>
                </c:pt>
                <c:pt idx="134">
                  <c:v>-1.4123489499846084E-2</c:v>
                </c:pt>
                <c:pt idx="135">
                  <c:v>-1.4391031450814587E-2</c:v>
                </c:pt>
                <c:pt idx="136">
                  <c:v>-1.3263388302106835E-2</c:v>
                </c:pt>
                <c:pt idx="137">
                  <c:v>-1.0933571259924342E-2</c:v>
                </c:pt>
                <c:pt idx="138">
                  <c:v>-7.6980249968724304E-3</c:v>
                </c:pt>
                <c:pt idx="139">
                  <c:v>-3.9219245300650208E-3</c:v>
                </c:pt>
                <c:pt idx="140">
                  <c:v>1.9014914444904114E-15</c:v>
                </c:pt>
                <c:pt idx="141">
                  <c:v>3.6830846891224406E-3</c:v>
                </c:pt>
                <c:pt idx="142">
                  <c:v>6.7889758351684613E-3</c:v>
                </c:pt>
                <c:pt idx="143">
                  <c:v>9.0552294340878799E-3</c:v>
                </c:pt>
                <c:pt idx="144">
                  <c:v>1.0315834737684909E-2</c:v>
                </c:pt>
                <c:pt idx="145">
                  <c:v>1.051124809864065E-2</c:v>
                </c:pt>
                <c:pt idx="146">
                  <c:v>9.687614508281886E-3</c:v>
                </c:pt>
                <c:pt idx="147">
                  <c:v>7.9859098710207532E-3</c:v>
                </c:pt>
                <c:pt idx="148">
                  <c:v>5.6226581734752177E-3</c:v>
                </c:pt>
                <c:pt idx="149">
                  <c:v>2.8645842308490251E-3</c:v>
                </c:pt>
                <c:pt idx="150">
                  <c:v>-1.5473291860073756E-15</c:v>
                </c:pt>
                <c:pt idx="151">
                  <c:v>-2.6901349682952364E-3</c:v>
                </c:pt>
                <c:pt idx="152">
                  <c:v>-4.9586862194713824E-3</c:v>
                </c:pt>
                <c:pt idx="153">
                  <c:v>-6.6139639467207656E-3</c:v>
                </c:pt>
                <c:pt idx="154">
                  <c:v>-7.5347134528181807E-3</c:v>
                </c:pt>
                <c:pt idx="155">
                  <c:v>-7.6774438975270778E-3</c:v>
                </c:pt>
                <c:pt idx="156">
                  <c:v>-7.075859706690937E-3</c:v>
                </c:pt>
                <c:pt idx="157">
                  <c:v>-5.8329300602654151E-3</c:v>
                </c:pt>
                <c:pt idx="158">
                  <c:v>-4.1068046607528547E-3</c:v>
                </c:pt>
                <c:pt idx="159">
                  <c:v>-2.0923000309475233E-3</c:v>
                </c:pt>
                <c:pt idx="160">
                  <c:v>1.2459237618485406E-15</c:v>
                </c:pt>
                <c:pt idx="161">
                  <c:v>1.9648818201270066E-3</c:v>
                </c:pt>
                <c:pt idx="162">
                  <c:v>3.6218377587678139E-3</c:v>
                </c:pt>
                <c:pt idx="163">
                  <c:v>4.8308570651836216E-3</c:v>
                </c:pt>
                <c:pt idx="164">
                  <c:v>5.5033749822188541E-3</c:v>
                </c:pt>
                <c:pt idx="165">
                  <c:v>5.6076256831287695E-3</c:v>
                </c:pt>
                <c:pt idx="166">
                  <c:v>5.1682269712497028E-3</c:v>
                </c:pt>
                <c:pt idx="167">
                  <c:v>4.2603878127163361E-3</c:v>
                </c:pt>
                <c:pt idx="168">
                  <c:v>2.9996211758249267E-3</c:v>
                </c:pt>
                <c:pt idx="169">
                  <c:v>1.5282215730851498E-3</c:v>
                </c:pt>
                <c:pt idx="170">
                  <c:v>-9.9457044325862587E-16</c:v>
                </c:pt>
                <c:pt idx="171">
                  <c:v>-1.4351549690134018E-3</c:v>
                </c:pt>
                <c:pt idx="172">
                  <c:v>-2.6454000455456662E-3</c:v>
                </c:pt>
                <c:pt idx="173">
                  <c:v>-3.5284710004815185E-3</c:v>
                </c:pt>
                <c:pt idx="174">
                  <c:v>-4.0196798968624593E-3</c:v>
                </c:pt>
                <c:pt idx="175">
                  <c:v>-4.0958248893507455E-3</c:v>
                </c:pt>
                <c:pt idx="176">
                  <c:v>-3.7748868877509451E-3</c:v>
                </c:pt>
                <c:pt idx="177">
                  <c:v>-3.1117987233188196E-3</c:v>
                </c:pt>
                <c:pt idx="178">
                  <c:v>-2.1909313789489726E-3</c:v>
                </c:pt>
                <c:pt idx="179">
                  <c:v>-1.1162171494999255E-3</c:v>
                </c:pt>
                <c:pt idx="180">
                  <c:v>7.8818836703346489E-16</c:v>
                </c:pt>
                <c:pt idx="181">
                  <c:v>1.0482410514392794E-3</c:v>
                </c:pt>
                <c:pt idx="182">
                  <c:v>1.9322073121668078E-3</c:v>
                </c:pt>
                <c:pt idx="183">
                  <c:v>2.5772047140388368E-3</c:v>
                </c:pt>
                <c:pt idx="184">
                  <c:v>2.9359850138224938E-3</c:v>
                </c:pt>
                <c:pt idx="185">
                  <c:v>2.9916015212458004E-3</c:v>
                </c:pt>
                <c:pt idx="186">
                  <c:v>2.7571875412175165E-3</c:v>
                </c:pt>
                <c:pt idx="187">
                  <c:v>2.2728661615137725E-3</c:v>
                </c:pt>
                <c:pt idx="188">
                  <c:v>1.6002621750872076E-3</c:v>
                </c:pt>
                <c:pt idx="189">
                  <c:v>8.1528800978934832E-4</c:v>
                </c:pt>
                <c:pt idx="190">
                  <c:v>-6.2079832143928378E-16</c:v>
                </c:pt>
                <c:pt idx="191">
                  <c:v>-7.6563808483895164E-4</c:v>
                </c:pt>
                <c:pt idx="192">
                  <c:v>-1.4112894204705386E-3</c:v>
                </c:pt>
                <c:pt idx="193">
                  <c:v>-1.882397258517242E-3</c:v>
                </c:pt>
                <c:pt idx="194">
                  <c:v>-2.144451354974453E-3</c:v>
                </c:pt>
                <c:pt idx="195">
                  <c:v>-2.1850738016631508E-3</c:v>
                </c:pt>
                <c:pt idx="196">
                  <c:v>-2.0138571998310575E-3</c:v>
                </c:pt>
                <c:pt idx="197">
                  <c:v>-1.6601075607630409E-3</c:v>
                </c:pt>
                <c:pt idx="198">
                  <c:v>-1.168835799067025E-3</c:v>
                </c:pt>
                <c:pt idx="199">
                  <c:v>-5.9548855632980116E-4</c:v>
                </c:pt>
                <c:pt idx="200">
                  <c:v>4.8637642180657281E-16</c:v>
                </c:pt>
                <c:pt idx="201">
                  <c:v>5.5922411753573092E-4</c:v>
                </c:pt>
                <c:pt idx="202">
                  <c:v>1.0308095905601881E-3</c:v>
                </c:pt>
                <c:pt idx="203">
                  <c:v>1.3749080232436021E-3</c:v>
                </c:pt>
                <c:pt idx="204">
                  <c:v>1.5663130404962589E-3</c:v>
                </c:pt>
                <c:pt idx="205">
                  <c:v>1.5959837848746586E-3</c:v>
                </c:pt>
                <c:pt idx="206">
                  <c:v>1.4709267181442869E-3</c:v>
                </c:pt>
                <c:pt idx="207">
                  <c:v>1.2125470298115176E-3</c:v>
                </c:pt>
                <c:pt idx="208">
                  <c:v>8.5372081303253591E-4</c:v>
                </c:pt>
                <c:pt idx="209">
                  <c:v>4.3494644403194524E-4</c:v>
                </c:pt>
                <c:pt idx="210">
                  <c:v>-3.6962108551164215E-16</c:v>
                </c:pt>
                <c:pt idx="211">
                  <c:v>-4.0845880034741443E-4</c:v>
                </c:pt>
                <c:pt idx="212">
                  <c:v>-7.5290609890392424E-4</c:v>
                </c:pt>
                <c:pt idx="213">
                  <c:v>-1.0042365201215074E-3</c:v>
                </c:pt>
                <c:pt idx="214">
                  <c:v>-1.1440392598030583E-3</c:v>
                </c:pt>
                <c:pt idx="215">
                  <c:v>-1.1657108513424513E-3</c:v>
                </c:pt>
                <c:pt idx="216">
                  <c:v>-1.0743688332679317E-3</c:v>
                </c:pt>
                <c:pt idx="217">
                  <c:v>-8.8564761359736187E-4</c:v>
                </c:pt>
                <c:pt idx="218">
                  <c:v>-6.2355997924318555E-4</c:v>
                </c:pt>
                <c:pt idx="219">
                  <c:v>-3.176860531829541E-4</c:v>
                </c:pt>
                <c:pt idx="220">
                  <c:v>2.8754728433459716E-16</c:v>
                </c:pt>
                <c:pt idx="221">
                  <c:v>2.9833940695626866E-4</c:v>
                </c:pt>
                <c:pt idx="222">
                  <c:v>5.4992464074637634E-4</c:v>
                </c:pt>
                <c:pt idx="223">
                  <c:v>7.3349705674608456E-4</c:v>
                </c:pt>
                <c:pt idx="224">
                  <c:v>8.3560935402545767E-4</c:v>
                </c:pt>
                <c:pt idx="225">
                  <c:v>8.5143834280513252E-4</c:v>
                </c:pt>
                <c:pt idx="226">
                  <c:v>7.847218869976851E-4</c:v>
                </c:pt>
                <c:pt idx="227">
                  <c:v>6.4687940029231476E-4</c:v>
                </c:pt>
                <c:pt idx="228">
                  <c:v>4.5544988686944851E-4</c:v>
                </c:pt>
                <c:pt idx="229">
                  <c:v>2.3203874815343987E-4</c:v>
                </c:pt>
                <c:pt idx="230">
                  <c:v>-2.2286217322681225E-16</c:v>
                </c:pt>
                <c:pt idx="231">
                  <c:v>-2.1790790568672707E-4</c:v>
                </c:pt>
                <c:pt idx="232">
                  <c:v>-4.01666437475122E-4</c:v>
                </c:pt>
                <c:pt idx="233">
                  <c:v>-5.357482241236071E-4</c:v>
                </c:pt>
                <c:pt idx="234">
                  <c:v>-6.1033132084561709E-4</c:v>
                </c:pt>
                <c:pt idx="235">
                  <c:v>-6.2189285684686698E-4</c:v>
                </c:pt>
                <c:pt idx="236">
                  <c:v>-5.7316297798787601E-4</c:v>
                </c:pt>
                <c:pt idx="237">
                  <c:v>-4.7248245475743389E-4</c:v>
                </c:pt>
                <c:pt idx="238">
                  <c:v>-3.3266182300723771E-4</c:v>
                </c:pt>
                <c:pt idx="239">
                  <c:v>-1.6948172607882188E-4</c:v>
                </c:pt>
                <c:pt idx="240">
                  <c:v>1.7215521029753119E-16</c:v>
                </c:pt>
                <c:pt idx="241">
                  <c:v>1.5916052071436826E-4</c:v>
                </c:pt>
                <c:pt idx="242">
                  <c:v>2.9337824683575828E-4</c:v>
                </c:pt>
                <c:pt idx="243">
                  <c:v>3.9131194462441995E-4</c:v>
                </c:pt>
                <c:pt idx="244">
                  <c:v>4.4578763917691485E-4</c:v>
                </c:pt>
                <c:pt idx="245">
                  <c:v>4.5423221618488097E-4</c:v>
                </c:pt>
                <c:pt idx="246">
                  <c:v>4.1863978153179718E-4</c:v>
                </c:pt>
                <c:pt idx="247">
                  <c:v>3.4510245642809461E-4</c:v>
                </c:pt>
                <c:pt idx="248">
                  <c:v>2.4297709073362839E-4</c:v>
                </c:pt>
                <c:pt idx="249">
                  <c:v>1.2378990881153399E-4</c:v>
                </c:pt>
                <c:pt idx="250">
                  <c:v>-1.3259094238753768E-16</c:v>
                </c:pt>
                <c:pt idx="251">
                  <c:v>-1.162512726384844E-4</c:v>
                </c:pt>
              </c:numCache>
            </c:numRef>
          </c:yVal>
          <c:smooth val="1"/>
          <c:extLst>
            <c:ext xmlns:c16="http://schemas.microsoft.com/office/drawing/2014/chart" uri="{C3380CC4-5D6E-409C-BE32-E72D297353CC}">
              <c16:uniqueId val="{00000000-F4CB-41E3-BEF0-09F81E3C7A80}"/>
            </c:ext>
          </c:extLst>
        </c:ser>
        <c:dLbls>
          <c:showLegendKey val="0"/>
          <c:showVal val="0"/>
          <c:showCatName val="0"/>
          <c:showSerName val="0"/>
          <c:showPercent val="0"/>
          <c:showBubbleSize val="0"/>
        </c:dLbls>
        <c:axId val="40462351"/>
        <c:axId val="1"/>
      </c:scatterChart>
      <c:valAx>
        <c:axId val="40462351"/>
        <c:scaling>
          <c:orientation val="minMax"/>
          <c:max val="1"/>
          <c:min val="-1"/>
        </c:scaling>
        <c:delete val="0"/>
        <c:axPos val="b"/>
        <c:numFmt formatCode="General" sourceLinked="1"/>
        <c:majorTickMark val="out"/>
        <c:minorTickMark val="none"/>
        <c:tickLblPos val="none"/>
        <c:crossAx val="1"/>
        <c:crosses val="autoZero"/>
        <c:crossBetween val="midCat"/>
        <c:majorUnit val="0.1"/>
        <c:minorUnit val="5.00000000000001E-2"/>
      </c:valAx>
      <c:valAx>
        <c:axId val="1"/>
        <c:scaling>
          <c:orientation val="minMax"/>
          <c:max val="1"/>
          <c:min val="-1"/>
        </c:scaling>
        <c:delete val="0"/>
        <c:axPos val="l"/>
        <c:numFmt formatCode="General" sourceLinked="1"/>
        <c:majorTickMark val="out"/>
        <c:minorTickMark val="none"/>
        <c:tickLblPos val="none"/>
        <c:crossAx val="40462351"/>
        <c:crosses val="autoZero"/>
        <c:crossBetween val="midCat"/>
        <c:majorUnit val="0.1"/>
        <c:minorUnit val="5.00000000000001E-2"/>
      </c:valAx>
      <c:spPr>
        <a:noFill/>
        <a:ln w="25389">
          <a:noFill/>
        </a:ln>
      </c:spPr>
    </c:plotArea>
    <c:plotVisOnly val="1"/>
    <c:dispBlanksAs val="gap"/>
    <c:showDLblsOverMax val="0"/>
  </c:chart>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dLbls>
          <c:showLegendKey val="0"/>
          <c:showVal val="0"/>
          <c:showCatName val="0"/>
          <c:showSerName val="0"/>
          <c:showPercent val="0"/>
          <c:showBubbleSize val="0"/>
        </c:dLbls>
        <c:axId val="40456943"/>
        <c:axId val="1"/>
      </c:scatterChart>
      <c:valAx>
        <c:axId val="40456943"/>
        <c:scaling>
          <c:orientation val="minMax"/>
          <c:max val="1"/>
          <c:min val="-1"/>
        </c:scaling>
        <c:delete val="0"/>
        <c:axPos val="b"/>
        <c:majorTickMark val="out"/>
        <c:minorTickMark val="none"/>
        <c:tickLblPos val="none"/>
        <c:crossAx val="1"/>
        <c:crosses val="autoZero"/>
        <c:crossBetween val="midCat"/>
        <c:majorUnit val="0.1"/>
        <c:minorUnit val="5.0000000000000024E-2"/>
      </c:valAx>
      <c:valAx>
        <c:axId val="1"/>
        <c:scaling>
          <c:orientation val="minMax"/>
          <c:max val="1"/>
          <c:min val="-1"/>
        </c:scaling>
        <c:delete val="0"/>
        <c:axPos val="l"/>
        <c:majorTickMark val="out"/>
        <c:minorTickMark val="none"/>
        <c:tickLblPos val="none"/>
        <c:crossAx val="40456943"/>
        <c:crosses val="autoZero"/>
        <c:crossBetween val="midCat"/>
        <c:majorUnit val="0.1"/>
        <c:minorUnit val="5.0000000000000024E-2"/>
      </c:valAx>
      <c:spPr>
        <a:noFill/>
        <a:ln w="25382">
          <a:noFill/>
        </a:ln>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dirty="0">
                <a:latin typeface="Arial" pitchFamily="34" charset="0"/>
              </a:rPr>
              <a:t>The Number of Students in Each Grade</a:t>
            </a:r>
          </a:p>
        </c:rich>
      </c:tx>
      <c:layout>
        <c:manualLayout>
          <c:xMode val="edge"/>
          <c:yMode val="edge"/>
          <c:x val="0.21340186999852404"/>
          <c:y val="4.8245885152206444E-2"/>
        </c:manualLayout>
      </c:layout>
      <c:overlay val="0"/>
    </c:title>
    <c:autoTitleDeleted val="0"/>
    <c:plotArea>
      <c:layout>
        <c:manualLayout>
          <c:layoutTarget val="inner"/>
          <c:xMode val="edge"/>
          <c:yMode val="edge"/>
          <c:x val="0.19423292676650714"/>
          <c:y val="0.19881233595800529"/>
          <c:w val="0.71197756530433698"/>
          <c:h val="0.52840977690288715"/>
        </c:manualLayout>
      </c:layout>
      <c:barChart>
        <c:barDir val="col"/>
        <c:grouping val="clustered"/>
        <c:varyColors val="0"/>
        <c:ser>
          <c:idx val="0"/>
          <c:order val="0"/>
          <c:tx>
            <c:strRef>
              <c:f>Sheet1!$B$1</c:f>
              <c:strCache>
                <c:ptCount val="1"/>
                <c:pt idx="0">
                  <c:v>Number of Students</c:v>
                </c:pt>
              </c:strCache>
            </c:strRef>
          </c:tx>
          <c:invertIfNegative val="0"/>
          <c:cat>
            <c:strRef>
              <c:f>Sheet1!$A$2:$A$6</c:f>
              <c:strCache>
                <c:ptCount val="5"/>
                <c:pt idx="0">
                  <c:v>1st</c:v>
                </c:pt>
                <c:pt idx="1">
                  <c:v>2nd</c:v>
                </c:pt>
                <c:pt idx="2">
                  <c:v>3rd</c:v>
                </c:pt>
                <c:pt idx="3">
                  <c:v>4th</c:v>
                </c:pt>
                <c:pt idx="4">
                  <c:v>5th</c:v>
                </c:pt>
              </c:strCache>
            </c:strRef>
          </c:cat>
          <c:val>
            <c:numRef>
              <c:f>Sheet1!$B$2:$B$6</c:f>
              <c:numCache>
                <c:formatCode>General</c:formatCode>
                <c:ptCount val="5"/>
                <c:pt idx="0">
                  <c:v>530</c:v>
                </c:pt>
                <c:pt idx="1">
                  <c:v>617</c:v>
                </c:pt>
                <c:pt idx="2">
                  <c:v>630</c:v>
                </c:pt>
                <c:pt idx="3">
                  <c:v>645</c:v>
                </c:pt>
                <c:pt idx="4">
                  <c:v>700</c:v>
                </c:pt>
              </c:numCache>
            </c:numRef>
          </c:val>
          <c:extLst>
            <c:ext xmlns:c16="http://schemas.microsoft.com/office/drawing/2014/chart" uri="{C3380CC4-5D6E-409C-BE32-E72D297353CC}">
              <c16:uniqueId val="{00000000-E624-4647-A3C0-CA3310FB1BE3}"/>
            </c:ext>
          </c:extLst>
        </c:ser>
        <c:dLbls>
          <c:showLegendKey val="0"/>
          <c:showVal val="0"/>
          <c:showCatName val="0"/>
          <c:showSerName val="0"/>
          <c:showPercent val="0"/>
          <c:showBubbleSize val="0"/>
        </c:dLbls>
        <c:gapWidth val="150"/>
        <c:axId val="40583007"/>
        <c:axId val="1"/>
      </c:barChart>
      <c:catAx>
        <c:axId val="40583007"/>
        <c:scaling>
          <c:orientation val="minMax"/>
        </c:scaling>
        <c:delete val="0"/>
        <c:axPos val="b"/>
        <c:title>
          <c:tx>
            <c:rich>
              <a:bodyPr/>
              <a:lstStyle/>
              <a:p>
                <a:pPr>
                  <a:defRPr sz="1200" b="1" i="0" u="none" strike="noStrike" baseline="0">
                    <a:solidFill>
                      <a:srgbClr val="000000"/>
                    </a:solidFill>
                    <a:latin typeface="Arial"/>
                    <a:ea typeface="Arial"/>
                    <a:cs typeface="Arial"/>
                  </a:defRPr>
                </a:pPr>
                <a:r>
                  <a:rPr lang="en-US"/>
                  <a:t>Grade</a:t>
                </a:r>
              </a:p>
            </c:rich>
          </c:tx>
          <c:overlay val="0"/>
        </c:title>
        <c:numFmt formatCode="General" sourceLinked="1"/>
        <c:majorTickMark val="out"/>
        <c:minorTickMark val="none"/>
        <c:tickLblPos val="nextTo"/>
        <c:txPr>
          <a:bodyPr/>
          <a:lstStyle/>
          <a:p>
            <a:pPr>
              <a:defRPr sz="1100"/>
            </a:pPr>
            <a:endParaRPr lang="en-US"/>
          </a:p>
        </c:txPr>
        <c:crossAx val="1"/>
        <c:crosses val="autoZero"/>
        <c:auto val="1"/>
        <c:lblAlgn val="ctr"/>
        <c:lblOffset val="100"/>
        <c:noMultiLvlLbl val="0"/>
      </c:catAx>
      <c:valAx>
        <c:axId val="1"/>
        <c:scaling>
          <c:orientation val="minMax"/>
          <c:min val="0"/>
        </c:scaling>
        <c:delete val="0"/>
        <c:axPos val="l"/>
        <c:majorGridlines/>
        <c:title>
          <c:tx>
            <c:rich>
              <a:bodyPr/>
              <a:lstStyle/>
              <a:p>
                <a:pPr>
                  <a:defRPr sz="1200" b="1" i="0" u="none" strike="noStrike" baseline="0">
                    <a:solidFill>
                      <a:srgbClr val="000000"/>
                    </a:solidFill>
                    <a:latin typeface="Arial"/>
                    <a:ea typeface="Arial"/>
                    <a:cs typeface="Arial"/>
                  </a:defRPr>
                </a:pPr>
                <a:r>
                  <a:rPr lang="en-US"/>
                  <a:t>Number of Students</a:t>
                </a:r>
              </a:p>
            </c:rich>
          </c:tx>
          <c:overlay val="0"/>
        </c:title>
        <c:numFmt formatCode="General" sourceLinked="1"/>
        <c:majorTickMark val="out"/>
        <c:minorTickMark val="none"/>
        <c:tickLblPos val="nextTo"/>
        <c:txPr>
          <a:bodyPr/>
          <a:lstStyle/>
          <a:p>
            <a:pPr>
              <a:defRPr sz="1100"/>
            </a:pPr>
            <a:endParaRPr lang="en-US"/>
          </a:p>
        </c:txPr>
        <c:crossAx val="40583007"/>
        <c:crosses val="autoZero"/>
        <c:crossBetween val="between"/>
      </c:valAx>
      <c:spPr>
        <a:noFill/>
        <a:ln w="25404">
          <a:noFill/>
        </a:ln>
      </c:spPr>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dirty="0">
                <a:latin typeface="Arial" pitchFamily="34" charset="0"/>
              </a:rPr>
              <a:t>The Number of Students in Each Grade</a:t>
            </a:r>
          </a:p>
        </c:rich>
      </c:tx>
      <c:layout>
        <c:manualLayout>
          <c:xMode val="edge"/>
          <c:yMode val="edge"/>
          <c:x val="0.21340186999852404"/>
          <c:y val="4.8245885152206444E-2"/>
        </c:manualLayout>
      </c:layout>
      <c:overlay val="0"/>
    </c:title>
    <c:autoTitleDeleted val="0"/>
    <c:plotArea>
      <c:layout>
        <c:manualLayout>
          <c:layoutTarget val="inner"/>
          <c:xMode val="edge"/>
          <c:yMode val="edge"/>
          <c:x val="0.19423292676650714"/>
          <c:y val="0.19881233595800529"/>
          <c:w val="0.71197756530433698"/>
          <c:h val="0.52840977690288715"/>
        </c:manualLayout>
      </c:layout>
      <c:barChart>
        <c:barDir val="col"/>
        <c:grouping val="clustered"/>
        <c:varyColors val="0"/>
        <c:ser>
          <c:idx val="0"/>
          <c:order val="0"/>
          <c:tx>
            <c:strRef>
              <c:f>Sheet1!$B$1</c:f>
              <c:strCache>
                <c:ptCount val="1"/>
                <c:pt idx="0">
                  <c:v>Number of Students</c:v>
                </c:pt>
              </c:strCache>
            </c:strRef>
          </c:tx>
          <c:invertIfNegative val="0"/>
          <c:cat>
            <c:strRef>
              <c:f>Sheet1!$A$2:$A$6</c:f>
              <c:strCache>
                <c:ptCount val="5"/>
                <c:pt idx="0">
                  <c:v>1st</c:v>
                </c:pt>
                <c:pt idx="1">
                  <c:v>2nd</c:v>
                </c:pt>
                <c:pt idx="2">
                  <c:v>3rd</c:v>
                </c:pt>
                <c:pt idx="3">
                  <c:v>4th</c:v>
                </c:pt>
                <c:pt idx="4">
                  <c:v>5th</c:v>
                </c:pt>
              </c:strCache>
            </c:strRef>
          </c:cat>
          <c:val>
            <c:numRef>
              <c:f>Sheet1!$B$2:$B$6</c:f>
              <c:numCache>
                <c:formatCode>General</c:formatCode>
                <c:ptCount val="5"/>
                <c:pt idx="0">
                  <c:v>530</c:v>
                </c:pt>
                <c:pt idx="1">
                  <c:v>617</c:v>
                </c:pt>
                <c:pt idx="2">
                  <c:v>630</c:v>
                </c:pt>
                <c:pt idx="3">
                  <c:v>645</c:v>
                </c:pt>
                <c:pt idx="4">
                  <c:v>700</c:v>
                </c:pt>
              </c:numCache>
            </c:numRef>
          </c:val>
          <c:extLst>
            <c:ext xmlns:c16="http://schemas.microsoft.com/office/drawing/2014/chart" uri="{C3380CC4-5D6E-409C-BE32-E72D297353CC}">
              <c16:uniqueId val="{00000000-BC5E-4B3B-BC96-78117BB26ABA}"/>
            </c:ext>
          </c:extLst>
        </c:ser>
        <c:dLbls>
          <c:showLegendKey val="0"/>
          <c:showVal val="0"/>
          <c:showCatName val="0"/>
          <c:showSerName val="0"/>
          <c:showPercent val="0"/>
          <c:showBubbleSize val="0"/>
        </c:dLbls>
        <c:gapWidth val="150"/>
        <c:axId val="40460943"/>
        <c:axId val="1"/>
      </c:barChart>
      <c:catAx>
        <c:axId val="40460943"/>
        <c:scaling>
          <c:orientation val="minMax"/>
        </c:scaling>
        <c:delete val="0"/>
        <c:axPos val="b"/>
        <c:title>
          <c:tx>
            <c:rich>
              <a:bodyPr/>
              <a:lstStyle/>
              <a:p>
                <a:pPr>
                  <a:defRPr sz="1200" b="1" i="0" u="none" strike="noStrike" baseline="0">
                    <a:solidFill>
                      <a:srgbClr val="000000"/>
                    </a:solidFill>
                    <a:latin typeface="Arial"/>
                    <a:ea typeface="Arial"/>
                    <a:cs typeface="Arial"/>
                  </a:defRPr>
                </a:pPr>
                <a:r>
                  <a:rPr lang="en-US"/>
                  <a:t>Grade</a:t>
                </a:r>
              </a:p>
            </c:rich>
          </c:tx>
          <c:overlay val="0"/>
        </c:title>
        <c:numFmt formatCode="General" sourceLinked="1"/>
        <c:majorTickMark val="out"/>
        <c:minorTickMark val="none"/>
        <c:tickLblPos val="nextTo"/>
        <c:txPr>
          <a:bodyPr/>
          <a:lstStyle/>
          <a:p>
            <a:pPr>
              <a:defRPr sz="1100"/>
            </a:pPr>
            <a:endParaRPr lang="en-US"/>
          </a:p>
        </c:txPr>
        <c:crossAx val="1"/>
        <c:crosses val="autoZero"/>
        <c:auto val="1"/>
        <c:lblAlgn val="ctr"/>
        <c:lblOffset val="100"/>
        <c:noMultiLvlLbl val="0"/>
      </c:catAx>
      <c:valAx>
        <c:axId val="1"/>
        <c:scaling>
          <c:orientation val="minMax"/>
          <c:min val="0"/>
        </c:scaling>
        <c:delete val="0"/>
        <c:axPos val="l"/>
        <c:majorGridlines/>
        <c:title>
          <c:tx>
            <c:rich>
              <a:bodyPr/>
              <a:lstStyle/>
              <a:p>
                <a:pPr>
                  <a:defRPr sz="1200" b="1" i="0" u="none" strike="noStrike" baseline="0">
                    <a:solidFill>
                      <a:srgbClr val="000000"/>
                    </a:solidFill>
                    <a:latin typeface="Arial"/>
                    <a:ea typeface="Arial"/>
                    <a:cs typeface="Arial"/>
                  </a:defRPr>
                </a:pPr>
                <a:r>
                  <a:rPr lang="en-US"/>
                  <a:t>Number of Students</a:t>
                </a:r>
              </a:p>
            </c:rich>
          </c:tx>
          <c:overlay val="0"/>
        </c:title>
        <c:numFmt formatCode="General" sourceLinked="1"/>
        <c:majorTickMark val="out"/>
        <c:minorTickMark val="none"/>
        <c:tickLblPos val="nextTo"/>
        <c:txPr>
          <a:bodyPr/>
          <a:lstStyle/>
          <a:p>
            <a:pPr>
              <a:defRPr sz="1100"/>
            </a:pPr>
            <a:endParaRPr lang="en-US"/>
          </a:p>
        </c:txPr>
        <c:crossAx val="40460943"/>
        <c:crosses val="autoZero"/>
        <c:crossBetween val="between"/>
      </c:valAx>
      <c:spPr>
        <a:noFill/>
        <a:ln w="25404">
          <a:noFill/>
        </a:ln>
      </c:spPr>
    </c:plotArea>
    <c:plotVisOnly val="1"/>
    <c:dispBlanksAs val="gap"/>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latin typeface="Arial" pitchFamily="34" charset="0"/>
              </a:rPr>
              <a:t>Number of Students in Each Grade</a:t>
            </a:r>
          </a:p>
        </c:rich>
      </c:tx>
      <c:overlay val="0"/>
    </c:title>
    <c:autoTitleDeleted val="0"/>
    <c:plotArea>
      <c:layout/>
      <c:pieChart>
        <c:varyColors val="1"/>
        <c:ser>
          <c:idx val="0"/>
          <c:order val="0"/>
          <c:tx>
            <c:strRef>
              <c:f>Sheet1!$B$1</c:f>
              <c:strCache>
                <c:ptCount val="1"/>
                <c:pt idx="0">
                  <c:v>Number of Students</c:v>
                </c:pt>
              </c:strCache>
            </c:strRef>
          </c:tx>
          <c:dPt>
            <c:idx val="0"/>
            <c:bubble3D val="0"/>
            <c:extLst>
              <c:ext xmlns:c16="http://schemas.microsoft.com/office/drawing/2014/chart" uri="{C3380CC4-5D6E-409C-BE32-E72D297353CC}">
                <c16:uniqueId val="{00000000-E9BD-4106-9909-1CD752CBEF8D}"/>
              </c:ext>
            </c:extLst>
          </c:dPt>
          <c:dPt>
            <c:idx val="1"/>
            <c:bubble3D val="0"/>
            <c:extLst>
              <c:ext xmlns:c16="http://schemas.microsoft.com/office/drawing/2014/chart" uri="{C3380CC4-5D6E-409C-BE32-E72D297353CC}">
                <c16:uniqueId val="{00000001-E9BD-4106-9909-1CD752CBEF8D}"/>
              </c:ext>
            </c:extLst>
          </c:dPt>
          <c:dPt>
            <c:idx val="2"/>
            <c:bubble3D val="0"/>
            <c:extLst>
              <c:ext xmlns:c16="http://schemas.microsoft.com/office/drawing/2014/chart" uri="{C3380CC4-5D6E-409C-BE32-E72D297353CC}">
                <c16:uniqueId val="{00000002-E9BD-4106-9909-1CD752CBEF8D}"/>
              </c:ext>
            </c:extLst>
          </c:dPt>
          <c:dPt>
            <c:idx val="3"/>
            <c:bubble3D val="0"/>
            <c:extLst>
              <c:ext xmlns:c16="http://schemas.microsoft.com/office/drawing/2014/chart" uri="{C3380CC4-5D6E-409C-BE32-E72D297353CC}">
                <c16:uniqueId val="{00000003-E9BD-4106-9909-1CD752CBEF8D}"/>
              </c:ext>
            </c:extLst>
          </c:dPt>
          <c:dPt>
            <c:idx val="4"/>
            <c:bubble3D val="0"/>
            <c:extLst>
              <c:ext xmlns:c16="http://schemas.microsoft.com/office/drawing/2014/chart" uri="{C3380CC4-5D6E-409C-BE32-E72D297353CC}">
                <c16:uniqueId val="{00000004-E9BD-4106-9909-1CD752CBEF8D}"/>
              </c:ext>
            </c:extLst>
          </c:dPt>
          <c:cat>
            <c:strRef>
              <c:f>Sheet1!$A$2:$A$6</c:f>
              <c:strCache>
                <c:ptCount val="5"/>
                <c:pt idx="0">
                  <c:v>1st</c:v>
                </c:pt>
                <c:pt idx="1">
                  <c:v>2nd</c:v>
                </c:pt>
                <c:pt idx="2">
                  <c:v>3rd</c:v>
                </c:pt>
                <c:pt idx="3">
                  <c:v>4th</c:v>
                </c:pt>
                <c:pt idx="4">
                  <c:v>5th</c:v>
                </c:pt>
              </c:strCache>
            </c:strRef>
          </c:cat>
          <c:val>
            <c:numRef>
              <c:f>Sheet1!$B$2:$B$6</c:f>
              <c:numCache>
                <c:formatCode>General</c:formatCode>
                <c:ptCount val="5"/>
                <c:pt idx="0">
                  <c:v>530</c:v>
                </c:pt>
                <c:pt idx="1">
                  <c:v>617</c:v>
                </c:pt>
                <c:pt idx="2">
                  <c:v>630</c:v>
                </c:pt>
                <c:pt idx="3">
                  <c:v>645</c:v>
                </c:pt>
                <c:pt idx="4">
                  <c:v>700</c:v>
                </c:pt>
              </c:numCache>
            </c:numRef>
          </c:val>
          <c:extLst>
            <c:ext xmlns:c16="http://schemas.microsoft.com/office/drawing/2014/chart" uri="{C3380CC4-5D6E-409C-BE32-E72D297353CC}">
              <c16:uniqueId val="{00000005-E9BD-4106-9909-1CD752CBEF8D}"/>
            </c:ext>
          </c:extLst>
        </c:ser>
        <c:dLbls>
          <c:showLegendKey val="0"/>
          <c:showVal val="0"/>
          <c:showCatName val="0"/>
          <c:showSerName val="0"/>
          <c:showPercent val="0"/>
          <c:showBubbleSize val="0"/>
          <c:showLeaderLines val="1"/>
        </c:dLbls>
        <c:firstSliceAng val="0"/>
      </c:pieChart>
      <c:spPr>
        <a:noFill/>
        <a:ln w="25403">
          <a:noFill/>
        </a:ln>
      </c:spPr>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solidFill>
              <a:schemeClr val="tx2">
                <a:lumMod val="60000"/>
                <a:lumOff val="40000"/>
              </a:schemeClr>
            </a:solidFill>
            <a:ln>
              <a:solidFill>
                <a:schemeClr val="tx1"/>
              </a:solidFill>
            </a:ln>
          </c:spPr>
          <c:dPt>
            <c:idx val="0"/>
            <c:bubble3D val="0"/>
            <c:spPr>
              <a:solidFill>
                <a:schemeClr val="tx2">
                  <a:lumMod val="40000"/>
                  <a:lumOff val="60000"/>
                </a:schemeClr>
              </a:solidFill>
              <a:ln>
                <a:solidFill>
                  <a:schemeClr val="tx1"/>
                </a:solidFill>
              </a:ln>
            </c:spPr>
            <c:extLst>
              <c:ext xmlns:c16="http://schemas.microsoft.com/office/drawing/2014/chart" uri="{C3380CC4-5D6E-409C-BE32-E72D297353CC}">
                <c16:uniqueId val="{00000000-B5EB-4B8B-BF39-44531DF14BE1}"/>
              </c:ext>
            </c:extLst>
          </c:dPt>
          <c:dPt>
            <c:idx val="1"/>
            <c:bubble3D val="0"/>
            <c:spPr>
              <a:solidFill>
                <a:schemeClr val="bg1"/>
              </a:solidFill>
              <a:ln w="3173">
                <a:solidFill>
                  <a:schemeClr val="tx1"/>
                </a:solidFill>
              </a:ln>
            </c:spPr>
            <c:extLst>
              <c:ext xmlns:c16="http://schemas.microsoft.com/office/drawing/2014/chart" uri="{C3380CC4-5D6E-409C-BE32-E72D297353CC}">
                <c16:uniqueId val="{00000001-B5EB-4B8B-BF39-44531DF14BE1}"/>
              </c:ext>
            </c:extLst>
          </c:dPt>
          <c:cat>
            <c:numRef>
              <c:f>Sheet1!$A$2:$A$3</c:f>
              <c:numCache>
                <c:formatCode>General</c:formatCode>
                <c:ptCount val="2"/>
              </c:numCache>
            </c:numRef>
          </c:cat>
          <c:val>
            <c:numRef>
              <c:f>Sheet1!$B$2:$B$3</c:f>
              <c:numCache>
                <c:formatCode>General</c:formatCode>
                <c:ptCount val="2"/>
                <c:pt idx="0">
                  <c:v>72</c:v>
                </c:pt>
                <c:pt idx="1">
                  <c:v>288</c:v>
                </c:pt>
              </c:numCache>
            </c:numRef>
          </c:val>
          <c:extLst>
            <c:ext xmlns:c16="http://schemas.microsoft.com/office/drawing/2014/chart" uri="{C3380CC4-5D6E-409C-BE32-E72D297353CC}">
              <c16:uniqueId val="{00000002-B5EB-4B8B-BF39-44531DF14BE1}"/>
            </c:ext>
          </c:extLst>
        </c:ser>
        <c:dLbls>
          <c:showLegendKey val="0"/>
          <c:showVal val="0"/>
          <c:showCatName val="0"/>
          <c:showSerName val="0"/>
          <c:showPercent val="0"/>
          <c:showBubbleSize val="0"/>
          <c:showLeaderLines val="1"/>
        </c:dLbls>
        <c:firstSliceAng val="0"/>
      </c:pieChart>
      <c:spPr>
        <a:noFill/>
        <a:ln w="25381">
          <a:noFill/>
        </a:ln>
      </c:spPr>
    </c:plotArea>
    <c:plotVisOnly val="1"/>
    <c:dispBlanksAs val="gap"/>
    <c:showDLblsOverMax val="0"/>
  </c:chart>
  <c:spPr>
    <a:ln>
      <a:noFill/>
    </a:ln>
  </c:sp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solidFill>
              <a:schemeClr val="tx2">
                <a:lumMod val="60000"/>
                <a:lumOff val="40000"/>
              </a:schemeClr>
            </a:solidFill>
            <a:ln>
              <a:solidFill>
                <a:schemeClr val="tx1"/>
              </a:solidFill>
            </a:ln>
          </c:spPr>
          <c:dPt>
            <c:idx val="0"/>
            <c:bubble3D val="0"/>
            <c:spPr>
              <a:solidFill>
                <a:schemeClr val="tx2">
                  <a:lumMod val="40000"/>
                  <a:lumOff val="60000"/>
                </a:schemeClr>
              </a:solidFill>
              <a:ln>
                <a:solidFill>
                  <a:schemeClr val="tx1"/>
                </a:solidFill>
              </a:ln>
            </c:spPr>
            <c:extLst>
              <c:ext xmlns:c16="http://schemas.microsoft.com/office/drawing/2014/chart" uri="{C3380CC4-5D6E-409C-BE32-E72D297353CC}">
                <c16:uniqueId val="{00000000-F59E-43D9-BC30-4A4882DDC93F}"/>
              </c:ext>
            </c:extLst>
          </c:dPt>
          <c:dPt>
            <c:idx val="1"/>
            <c:bubble3D val="0"/>
            <c:spPr>
              <a:solidFill>
                <a:schemeClr val="bg1"/>
              </a:solidFill>
              <a:ln w="3175">
                <a:solidFill>
                  <a:schemeClr val="tx1"/>
                </a:solidFill>
              </a:ln>
            </c:spPr>
            <c:extLst>
              <c:ext xmlns:c16="http://schemas.microsoft.com/office/drawing/2014/chart" uri="{C3380CC4-5D6E-409C-BE32-E72D297353CC}">
                <c16:uniqueId val="{00000001-F59E-43D9-BC30-4A4882DDC93F}"/>
              </c:ext>
            </c:extLst>
          </c:dPt>
          <c:cat>
            <c:numRef>
              <c:f>Sheet1!$A$2:$A$3</c:f>
              <c:numCache>
                <c:formatCode>General</c:formatCode>
                <c:ptCount val="2"/>
              </c:numCache>
            </c:numRef>
          </c:cat>
          <c:val>
            <c:numRef>
              <c:f>Sheet1!$B$2:$B$3</c:f>
              <c:numCache>
                <c:formatCode>General</c:formatCode>
                <c:ptCount val="2"/>
                <c:pt idx="0">
                  <c:v>72</c:v>
                </c:pt>
                <c:pt idx="1">
                  <c:v>288</c:v>
                </c:pt>
              </c:numCache>
            </c:numRef>
          </c:val>
          <c:extLst>
            <c:ext xmlns:c16="http://schemas.microsoft.com/office/drawing/2014/chart" uri="{C3380CC4-5D6E-409C-BE32-E72D297353CC}">
              <c16:uniqueId val="{00000002-F59E-43D9-BC30-4A4882DDC93F}"/>
            </c:ext>
          </c:extLst>
        </c:ser>
        <c:dLbls>
          <c:showLegendKey val="0"/>
          <c:showVal val="0"/>
          <c:showCatName val="0"/>
          <c:showSerName val="0"/>
          <c:showPercent val="0"/>
          <c:showBubbleSize val="0"/>
          <c:showLeaderLines val="1"/>
        </c:dLbls>
        <c:firstSliceAng val="0"/>
      </c:pieChart>
      <c:spPr>
        <a:noFill/>
        <a:ln w="25403">
          <a:noFill/>
        </a:ln>
      </c:spPr>
    </c:plotArea>
    <c:plotVisOnly val="1"/>
    <c:dispBlanksAs val="gap"/>
    <c:showDLblsOverMax val="0"/>
  </c:chart>
  <c:spPr>
    <a:ln>
      <a:noFill/>
    </a:ln>
  </c:sp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dirty="0">
                <a:latin typeface="Arial" pitchFamily="34" charset="0"/>
              </a:rPr>
              <a:t>The</a:t>
            </a:r>
            <a:r>
              <a:rPr lang="en-US" sz="1400" baseline="0" dirty="0">
                <a:latin typeface="Arial" pitchFamily="34" charset="0"/>
              </a:rPr>
              <a:t> Number of Species that have been Identified in each of the Six Kingdoms</a:t>
            </a:r>
            <a:endParaRPr lang="en-US" sz="1400" dirty="0">
              <a:latin typeface="Arial" pitchFamily="34" charset="0"/>
            </a:endParaRPr>
          </a:p>
        </c:rich>
      </c:tx>
      <c:overlay val="0"/>
    </c:title>
    <c:autoTitleDeleted val="0"/>
    <c:plotArea>
      <c:layout/>
      <c:barChart>
        <c:barDir val="col"/>
        <c:grouping val="clustered"/>
        <c:varyColors val="0"/>
        <c:ser>
          <c:idx val="0"/>
          <c:order val="0"/>
          <c:tx>
            <c:strRef>
              <c:f>Sheet1!$B$1</c:f>
              <c:strCache>
                <c:ptCount val="1"/>
                <c:pt idx="0">
                  <c:v>Number of Species Identified</c:v>
                </c:pt>
              </c:strCache>
            </c:strRef>
          </c:tx>
          <c:invertIfNegative val="0"/>
          <c:cat>
            <c:strRef>
              <c:f>Sheet1!$A$2:$A$7</c:f>
              <c:strCache>
                <c:ptCount val="6"/>
                <c:pt idx="0">
                  <c:v>Archaea</c:v>
                </c:pt>
                <c:pt idx="1">
                  <c:v>Bacteria</c:v>
                </c:pt>
                <c:pt idx="2">
                  <c:v>Protista</c:v>
                </c:pt>
                <c:pt idx="3">
                  <c:v>Fungi</c:v>
                </c:pt>
                <c:pt idx="4">
                  <c:v>Plantae</c:v>
                </c:pt>
                <c:pt idx="5">
                  <c:v>Animalia</c:v>
                </c:pt>
              </c:strCache>
            </c:strRef>
          </c:cat>
          <c:val>
            <c:numRef>
              <c:f>Sheet1!$B$2:$B$7</c:f>
              <c:numCache>
                <c:formatCode>#,##0</c:formatCode>
                <c:ptCount val="6"/>
                <c:pt idx="0" formatCode="General">
                  <c:v>259</c:v>
                </c:pt>
                <c:pt idx="1">
                  <c:v>10000</c:v>
                </c:pt>
                <c:pt idx="2">
                  <c:v>100000</c:v>
                </c:pt>
                <c:pt idx="3">
                  <c:v>100000</c:v>
                </c:pt>
                <c:pt idx="4">
                  <c:v>320000</c:v>
                </c:pt>
                <c:pt idx="5">
                  <c:v>1400000</c:v>
                </c:pt>
              </c:numCache>
            </c:numRef>
          </c:val>
          <c:extLst>
            <c:ext xmlns:c16="http://schemas.microsoft.com/office/drawing/2014/chart" uri="{C3380CC4-5D6E-409C-BE32-E72D297353CC}">
              <c16:uniqueId val="{00000000-F8D5-4287-BAD3-2B5A8CE69177}"/>
            </c:ext>
          </c:extLst>
        </c:ser>
        <c:dLbls>
          <c:showLegendKey val="0"/>
          <c:showVal val="0"/>
          <c:showCatName val="0"/>
          <c:showSerName val="0"/>
          <c:showPercent val="0"/>
          <c:showBubbleSize val="0"/>
        </c:dLbls>
        <c:gapWidth val="150"/>
        <c:axId val="34222399"/>
        <c:axId val="1"/>
      </c:barChart>
      <c:catAx>
        <c:axId val="34222399"/>
        <c:scaling>
          <c:orientation val="minMax"/>
        </c:scaling>
        <c:delete val="0"/>
        <c:axPos val="b"/>
        <c:title>
          <c:tx>
            <c:rich>
              <a:bodyPr/>
              <a:lstStyle/>
              <a:p>
                <a:pPr>
                  <a:defRPr sz="1400" b="1" i="0" u="none" strike="noStrike" baseline="0">
                    <a:solidFill>
                      <a:srgbClr val="000000"/>
                    </a:solidFill>
                    <a:latin typeface="Arial"/>
                    <a:ea typeface="Arial"/>
                    <a:cs typeface="Arial"/>
                  </a:defRPr>
                </a:pPr>
                <a:r>
                  <a:rPr lang="en-US"/>
                  <a:t>Kingdom</a:t>
                </a:r>
              </a:p>
            </c:rich>
          </c:tx>
          <c:overlay val="0"/>
        </c:title>
        <c:numFmt formatCode="General" sourceLinked="1"/>
        <c:majorTickMark val="out"/>
        <c:minorTickMark val="none"/>
        <c:tickLblPos val="nextTo"/>
        <c:txPr>
          <a:bodyPr/>
          <a:lstStyle/>
          <a:p>
            <a:pPr>
              <a:defRPr sz="1200"/>
            </a:pPr>
            <a:endParaRPr lang="en-US"/>
          </a:p>
        </c:txPr>
        <c:crossAx val="1"/>
        <c:crosses val="autoZero"/>
        <c:auto val="1"/>
        <c:lblAlgn val="ctr"/>
        <c:lblOffset val="100"/>
        <c:noMultiLvlLbl val="0"/>
      </c:catAx>
      <c:valAx>
        <c:axId val="1"/>
        <c:scaling>
          <c:orientation val="minMax"/>
          <c:max val="1500000"/>
          <c:min val="0"/>
        </c:scaling>
        <c:delete val="0"/>
        <c:axPos val="l"/>
        <c:majorGridlines/>
        <c:title>
          <c:tx>
            <c:rich>
              <a:bodyPr/>
              <a:lstStyle/>
              <a:p>
                <a:pPr>
                  <a:defRPr sz="1400" b="1" i="0" u="none" strike="noStrike" baseline="0">
                    <a:solidFill>
                      <a:srgbClr val="000000"/>
                    </a:solidFill>
                    <a:latin typeface="Arial"/>
                    <a:ea typeface="Arial"/>
                    <a:cs typeface="Arial"/>
                  </a:defRPr>
                </a:pPr>
                <a:r>
                  <a:rPr lang="en-US"/>
                  <a:t>Number of Species Identified</a:t>
                </a:r>
              </a:p>
            </c:rich>
          </c:tx>
          <c:overlay val="0"/>
        </c:title>
        <c:numFmt formatCode="General" sourceLinked="1"/>
        <c:majorTickMark val="out"/>
        <c:minorTickMark val="none"/>
        <c:tickLblPos val="nextTo"/>
        <c:txPr>
          <a:bodyPr/>
          <a:lstStyle/>
          <a:p>
            <a:pPr>
              <a:defRPr sz="1200"/>
            </a:pPr>
            <a:endParaRPr lang="en-US"/>
          </a:p>
        </c:txPr>
        <c:crossAx val="34222399"/>
        <c:crosses val="autoZero"/>
        <c:crossBetween val="between"/>
      </c:valAx>
      <c:spPr>
        <a:noFill/>
        <a:ln w="25403">
          <a:noFill/>
        </a:ln>
      </c:spPr>
    </c:plotArea>
    <c:plotVisOnly val="1"/>
    <c:dispBlanksAs val="gap"/>
    <c:showDLblsOverMax val="0"/>
  </c:chart>
  <c:spPr>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1" dirty="0">
                <a:latin typeface="Arial" pitchFamily="34" charset="0"/>
              </a:rPr>
              <a:t>The</a:t>
            </a:r>
            <a:r>
              <a:rPr lang="en-US" sz="1401" baseline="0" dirty="0">
                <a:latin typeface="Arial" pitchFamily="34" charset="0"/>
              </a:rPr>
              <a:t> Number of Species that have been Identified in each of the Six Kingdoms</a:t>
            </a:r>
            <a:endParaRPr lang="en-US" sz="1400" dirty="0">
              <a:latin typeface="Arial" pitchFamily="34" charset="0"/>
            </a:endParaRPr>
          </a:p>
        </c:rich>
      </c:tx>
      <c:overlay val="0"/>
    </c:title>
    <c:autoTitleDeleted val="0"/>
    <c:plotArea>
      <c:layout/>
      <c:barChart>
        <c:barDir val="bar"/>
        <c:grouping val="clustered"/>
        <c:varyColors val="0"/>
        <c:ser>
          <c:idx val="0"/>
          <c:order val="0"/>
          <c:tx>
            <c:strRef>
              <c:f>Sheet1!$B$1</c:f>
              <c:strCache>
                <c:ptCount val="1"/>
                <c:pt idx="0">
                  <c:v>Number of Species Identified</c:v>
                </c:pt>
              </c:strCache>
            </c:strRef>
          </c:tx>
          <c:invertIfNegative val="0"/>
          <c:cat>
            <c:strRef>
              <c:f>Sheet1!$A$2:$A$7</c:f>
              <c:strCache>
                <c:ptCount val="6"/>
                <c:pt idx="0">
                  <c:v>Archaea</c:v>
                </c:pt>
                <c:pt idx="1">
                  <c:v>Bacteria</c:v>
                </c:pt>
                <c:pt idx="2">
                  <c:v>Protista</c:v>
                </c:pt>
                <c:pt idx="3">
                  <c:v>Fungi</c:v>
                </c:pt>
                <c:pt idx="4">
                  <c:v>Plantae</c:v>
                </c:pt>
                <c:pt idx="5">
                  <c:v>Animalia</c:v>
                </c:pt>
              </c:strCache>
            </c:strRef>
          </c:cat>
          <c:val>
            <c:numRef>
              <c:f>Sheet1!$B$2:$B$7</c:f>
              <c:numCache>
                <c:formatCode>#,##0</c:formatCode>
                <c:ptCount val="6"/>
                <c:pt idx="0" formatCode="General">
                  <c:v>259</c:v>
                </c:pt>
                <c:pt idx="1">
                  <c:v>10000</c:v>
                </c:pt>
                <c:pt idx="2">
                  <c:v>100000</c:v>
                </c:pt>
                <c:pt idx="3">
                  <c:v>100000</c:v>
                </c:pt>
                <c:pt idx="4">
                  <c:v>320000</c:v>
                </c:pt>
                <c:pt idx="5">
                  <c:v>1400000</c:v>
                </c:pt>
              </c:numCache>
            </c:numRef>
          </c:val>
          <c:extLst>
            <c:ext xmlns:c16="http://schemas.microsoft.com/office/drawing/2014/chart" uri="{C3380CC4-5D6E-409C-BE32-E72D297353CC}">
              <c16:uniqueId val="{00000000-248C-4C77-A65F-FDB2F428E31E}"/>
            </c:ext>
          </c:extLst>
        </c:ser>
        <c:dLbls>
          <c:showLegendKey val="0"/>
          <c:showVal val="0"/>
          <c:showCatName val="0"/>
          <c:showSerName val="0"/>
          <c:showPercent val="0"/>
          <c:showBubbleSize val="0"/>
        </c:dLbls>
        <c:gapWidth val="150"/>
        <c:axId val="2127728767"/>
        <c:axId val="1"/>
      </c:barChart>
      <c:catAx>
        <c:axId val="2127728767"/>
        <c:scaling>
          <c:orientation val="minMax"/>
        </c:scaling>
        <c:delete val="0"/>
        <c:axPos val="l"/>
        <c:title>
          <c:tx>
            <c:rich>
              <a:bodyPr/>
              <a:lstStyle/>
              <a:p>
                <a:pPr>
                  <a:defRPr sz="1401" b="1" i="0" u="none" strike="noStrike" baseline="0">
                    <a:solidFill>
                      <a:srgbClr val="000000"/>
                    </a:solidFill>
                    <a:latin typeface="Arial"/>
                    <a:ea typeface="Arial"/>
                    <a:cs typeface="Arial"/>
                  </a:defRPr>
                </a:pPr>
                <a:r>
                  <a:rPr lang="en-US"/>
                  <a:t>Kingdom</a:t>
                </a:r>
              </a:p>
            </c:rich>
          </c:tx>
          <c:overlay val="0"/>
        </c:title>
        <c:numFmt formatCode="General" sourceLinked="1"/>
        <c:majorTickMark val="out"/>
        <c:minorTickMark val="none"/>
        <c:tickLblPos val="nextTo"/>
        <c:txPr>
          <a:bodyPr/>
          <a:lstStyle/>
          <a:p>
            <a:pPr>
              <a:defRPr sz="1201"/>
            </a:pPr>
            <a:endParaRPr lang="en-US"/>
          </a:p>
        </c:txPr>
        <c:crossAx val="1"/>
        <c:crosses val="autoZero"/>
        <c:auto val="1"/>
        <c:lblAlgn val="ctr"/>
        <c:lblOffset val="100"/>
        <c:noMultiLvlLbl val="0"/>
      </c:catAx>
      <c:valAx>
        <c:axId val="1"/>
        <c:scaling>
          <c:orientation val="minMax"/>
          <c:max val="1400000"/>
        </c:scaling>
        <c:delete val="0"/>
        <c:axPos val="b"/>
        <c:majorGridlines/>
        <c:title>
          <c:tx>
            <c:rich>
              <a:bodyPr/>
              <a:lstStyle/>
              <a:p>
                <a:pPr>
                  <a:defRPr sz="1401" b="1" i="0" u="none" strike="noStrike" baseline="0">
                    <a:solidFill>
                      <a:srgbClr val="000000"/>
                    </a:solidFill>
                    <a:latin typeface="Arial"/>
                    <a:ea typeface="Arial"/>
                    <a:cs typeface="Arial"/>
                  </a:defRPr>
                </a:pPr>
                <a:r>
                  <a:rPr lang="en-US"/>
                  <a:t>Number of Species Identified</a:t>
                </a:r>
              </a:p>
            </c:rich>
          </c:tx>
          <c:overlay val="0"/>
        </c:title>
        <c:numFmt formatCode="General" sourceLinked="1"/>
        <c:majorTickMark val="out"/>
        <c:minorTickMark val="none"/>
        <c:tickLblPos val="nextTo"/>
        <c:txPr>
          <a:bodyPr/>
          <a:lstStyle/>
          <a:p>
            <a:pPr>
              <a:defRPr sz="1201"/>
            </a:pPr>
            <a:endParaRPr lang="en-US"/>
          </a:p>
        </c:txPr>
        <c:crossAx val="2127728767"/>
        <c:crosses val="autoZero"/>
        <c:crossBetween val="between"/>
        <c:majorUnit val="200000"/>
      </c:valAx>
      <c:spPr>
        <a:noFill/>
        <a:ln w="25416">
          <a:noFill/>
        </a:ln>
      </c:spPr>
    </c:plotArea>
    <c:plotVisOnly val="1"/>
    <c:dispBlanksAs val="gap"/>
    <c:showDLblsOverMax val="0"/>
  </c:chart>
  <c:spPr>
    <a:ln>
      <a:no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1" dirty="0">
                <a:latin typeface="Arial" pitchFamily="34" charset="0"/>
              </a:rPr>
              <a:t>Number of Species Identified in </a:t>
            </a:r>
          </a:p>
          <a:p>
            <a:pPr>
              <a:defRPr/>
            </a:pPr>
            <a:r>
              <a:rPr lang="en-US" sz="1601" dirty="0">
                <a:latin typeface="Arial" pitchFamily="34" charset="0"/>
              </a:rPr>
              <a:t>Each of the Six Kingdoms</a:t>
            </a:r>
          </a:p>
        </c:rich>
      </c:tx>
      <c:overlay val="0"/>
    </c:title>
    <c:autoTitleDeleted val="0"/>
    <c:plotArea>
      <c:layout/>
      <c:pieChart>
        <c:varyColors val="1"/>
        <c:ser>
          <c:idx val="0"/>
          <c:order val="0"/>
          <c:tx>
            <c:strRef>
              <c:f>Sheet1!$B$1</c:f>
              <c:strCache>
                <c:ptCount val="1"/>
                <c:pt idx="0">
                  <c:v>Number of Species Identified in Each of the Six Kingdoms</c:v>
                </c:pt>
              </c:strCache>
            </c:strRef>
          </c:tx>
          <c:dPt>
            <c:idx val="0"/>
            <c:bubble3D val="0"/>
            <c:spPr>
              <a:solidFill>
                <a:srgbClr val="FF0000"/>
              </a:solidFill>
            </c:spPr>
            <c:extLst>
              <c:ext xmlns:c16="http://schemas.microsoft.com/office/drawing/2014/chart" uri="{C3380CC4-5D6E-409C-BE32-E72D297353CC}">
                <c16:uniqueId val="{00000000-CD9A-410D-A024-C37DAECB8F89}"/>
              </c:ext>
            </c:extLst>
          </c:dPt>
          <c:dPt>
            <c:idx val="1"/>
            <c:bubble3D val="0"/>
            <c:spPr>
              <a:solidFill>
                <a:schemeClr val="accent4">
                  <a:lumMod val="40000"/>
                  <a:lumOff val="60000"/>
                </a:schemeClr>
              </a:solidFill>
            </c:spPr>
            <c:extLst>
              <c:ext xmlns:c16="http://schemas.microsoft.com/office/drawing/2014/chart" uri="{C3380CC4-5D6E-409C-BE32-E72D297353CC}">
                <c16:uniqueId val="{00000001-CD9A-410D-A024-C37DAECB8F89}"/>
              </c:ext>
            </c:extLst>
          </c:dPt>
          <c:dPt>
            <c:idx val="2"/>
            <c:bubble3D val="0"/>
            <c:spPr>
              <a:solidFill>
                <a:srgbClr val="FFD961"/>
              </a:solidFill>
            </c:spPr>
            <c:extLst>
              <c:ext xmlns:c16="http://schemas.microsoft.com/office/drawing/2014/chart" uri="{C3380CC4-5D6E-409C-BE32-E72D297353CC}">
                <c16:uniqueId val="{00000002-CD9A-410D-A024-C37DAECB8F89}"/>
              </c:ext>
            </c:extLst>
          </c:dPt>
          <c:dPt>
            <c:idx val="3"/>
            <c:bubble3D val="0"/>
            <c:explosion val="2"/>
            <c:spPr>
              <a:solidFill>
                <a:srgbClr val="FFFF00"/>
              </a:solidFill>
            </c:spPr>
            <c:extLst>
              <c:ext xmlns:c16="http://schemas.microsoft.com/office/drawing/2014/chart" uri="{C3380CC4-5D6E-409C-BE32-E72D297353CC}">
                <c16:uniqueId val="{00000003-CD9A-410D-A024-C37DAECB8F89}"/>
              </c:ext>
            </c:extLst>
          </c:dPt>
          <c:dPt>
            <c:idx val="4"/>
            <c:bubble3D val="0"/>
            <c:spPr>
              <a:solidFill>
                <a:srgbClr val="98E43C"/>
              </a:solidFill>
            </c:spPr>
            <c:extLst>
              <c:ext xmlns:c16="http://schemas.microsoft.com/office/drawing/2014/chart" uri="{C3380CC4-5D6E-409C-BE32-E72D297353CC}">
                <c16:uniqueId val="{00000004-CD9A-410D-A024-C37DAECB8F89}"/>
              </c:ext>
            </c:extLst>
          </c:dPt>
          <c:dPt>
            <c:idx val="5"/>
            <c:bubble3D val="0"/>
            <c:spPr>
              <a:solidFill>
                <a:schemeClr val="accent5">
                  <a:lumMod val="40000"/>
                  <a:lumOff val="60000"/>
                </a:schemeClr>
              </a:solidFill>
            </c:spPr>
            <c:extLst>
              <c:ext xmlns:c16="http://schemas.microsoft.com/office/drawing/2014/chart" uri="{C3380CC4-5D6E-409C-BE32-E72D297353CC}">
                <c16:uniqueId val="{00000005-CD9A-410D-A024-C37DAECB8F89}"/>
              </c:ext>
            </c:extLst>
          </c:dPt>
          <c:cat>
            <c:strRef>
              <c:f>Sheet1!$A$2:$A$7</c:f>
              <c:strCache>
                <c:ptCount val="6"/>
                <c:pt idx="0">
                  <c:v>Bacteria</c:v>
                </c:pt>
                <c:pt idx="1">
                  <c:v>Archaea</c:v>
                </c:pt>
                <c:pt idx="2">
                  <c:v>Protista</c:v>
                </c:pt>
                <c:pt idx="3">
                  <c:v>Fungi</c:v>
                </c:pt>
                <c:pt idx="4">
                  <c:v>Plantae</c:v>
                </c:pt>
                <c:pt idx="5">
                  <c:v>Animalia</c:v>
                </c:pt>
              </c:strCache>
            </c:strRef>
          </c:cat>
          <c:val>
            <c:numRef>
              <c:f>Sheet1!$B$2:$B$7</c:f>
              <c:numCache>
                <c:formatCode>General</c:formatCode>
                <c:ptCount val="6"/>
                <c:pt idx="0" formatCode="#,##0">
                  <c:v>10000</c:v>
                </c:pt>
                <c:pt idx="1">
                  <c:v>209</c:v>
                </c:pt>
                <c:pt idx="2" formatCode="#,##0">
                  <c:v>31000</c:v>
                </c:pt>
                <c:pt idx="3" formatCode="#,##0">
                  <c:v>70000</c:v>
                </c:pt>
                <c:pt idx="4" formatCode="#,##0">
                  <c:v>300000</c:v>
                </c:pt>
                <c:pt idx="5" formatCode="#,##0">
                  <c:v>1000000</c:v>
                </c:pt>
              </c:numCache>
            </c:numRef>
          </c:val>
          <c:extLst>
            <c:ext xmlns:c16="http://schemas.microsoft.com/office/drawing/2014/chart" uri="{C3380CC4-5D6E-409C-BE32-E72D297353CC}">
              <c16:uniqueId val="{00000006-CD9A-410D-A024-C37DAECB8F89}"/>
            </c:ext>
          </c:extLst>
        </c:ser>
        <c:dLbls>
          <c:showLegendKey val="0"/>
          <c:showVal val="0"/>
          <c:showCatName val="0"/>
          <c:showSerName val="0"/>
          <c:showPercent val="0"/>
          <c:showBubbleSize val="0"/>
          <c:showLeaderLines val="1"/>
        </c:dLbls>
        <c:firstSliceAng val="0"/>
      </c:pieChart>
      <c:spPr>
        <a:noFill/>
        <a:ln w="25416">
          <a:noFill/>
        </a:ln>
      </c:spPr>
    </c:plotArea>
    <c:legend>
      <c:legendPos val="r"/>
      <c:layout>
        <c:manualLayout>
          <c:xMode val="edge"/>
          <c:yMode val="edge"/>
          <c:wMode val="edge"/>
          <c:hMode val="edge"/>
          <c:x val="0.63777889982123126"/>
          <c:y val="0.40169131677531406"/>
          <c:w val="0.83101861833995194"/>
          <c:h val="0.8322368902700219"/>
        </c:manualLayout>
      </c:layout>
      <c:overlay val="0"/>
      <c:txPr>
        <a:bodyPr/>
        <a:lstStyle/>
        <a:p>
          <a:pPr>
            <a:defRPr sz="1601" b="1"/>
          </a:pPr>
          <a:endParaRPr lang="en-US"/>
        </a:p>
      </c:txPr>
    </c:legend>
    <c:plotVisOnly val="1"/>
    <c:dispBlanksAs val="gap"/>
    <c:showDLblsOverMax val="0"/>
  </c:chart>
  <c:spPr>
    <a:ln>
      <a:no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EF31EB-F7C6-48D0-9F65-3E3061565B97}" type="doc">
      <dgm:prSet loTypeId="urn:microsoft.com/office/officeart/2005/8/layout/venn1" loCatId="relationship" qsTypeId="urn:microsoft.com/office/officeart/2005/8/quickstyle/simple4" qsCatId="simple" csTypeId="urn:microsoft.com/office/officeart/2005/8/colors/colorful5" csCatId="colorful" phldr="1"/>
      <dgm:spPr/>
    </dgm:pt>
    <dgm:pt modelId="{10126D3B-1BEB-4A07-892A-49CC85E76982}">
      <dgm:prSet phldrT="[Text]" custT="1"/>
      <dgm:spPr/>
      <dgm:t>
        <a:bodyPr/>
        <a:lstStyle/>
        <a:p>
          <a:pPr algn="ctr"/>
          <a:r>
            <a:rPr lang="en-US" sz="1800" b="1" dirty="0"/>
            <a:t>bilateral symmetry</a:t>
          </a:r>
        </a:p>
      </dgm:t>
    </dgm:pt>
    <dgm:pt modelId="{1B1BFACA-1BC0-454E-AF95-0D4E0507BE98}" type="parTrans" cxnId="{4DE45CE7-52C3-469E-80CD-6A599E194ABE}">
      <dgm:prSet/>
      <dgm:spPr/>
      <dgm:t>
        <a:bodyPr/>
        <a:lstStyle/>
        <a:p>
          <a:pPr algn="ctr"/>
          <a:endParaRPr lang="en-US"/>
        </a:p>
      </dgm:t>
    </dgm:pt>
    <dgm:pt modelId="{84B41431-3CEF-4AA6-B2EA-3E662B4DE278}" type="sibTrans" cxnId="{4DE45CE7-52C3-469E-80CD-6A599E194ABE}">
      <dgm:prSet/>
      <dgm:spPr/>
      <dgm:t>
        <a:bodyPr/>
        <a:lstStyle/>
        <a:p>
          <a:pPr algn="ctr"/>
          <a:endParaRPr lang="en-US"/>
        </a:p>
      </dgm:t>
    </dgm:pt>
    <dgm:pt modelId="{F951E3FA-0EEF-42A0-BE96-D351933E76B1}">
      <dgm:prSet phldrT="[Text]" custT="1"/>
      <dgm:spPr/>
      <dgm:t>
        <a:bodyPr/>
        <a:lstStyle/>
        <a:p>
          <a:pPr algn="ctr"/>
          <a:r>
            <a:rPr lang="en-US" sz="1800" b="1" dirty="0"/>
            <a:t>hydrostatic skeleton</a:t>
          </a:r>
        </a:p>
      </dgm:t>
    </dgm:pt>
    <dgm:pt modelId="{32BDC8DC-82E1-4915-AF45-C23A1AADB9DE}" type="parTrans" cxnId="{BCB94C08-30A1-451E-A4F7-08FAAA2C9886}">
      <dgm:prSet/>
      <dgm:spPr/>
      <dgm:t>
        <a:bodyPr/>
        <a:lstStyle/>
        <a:p>
          <a:pPr algn="ctr"/>
          <a:endParaRPr lang="en-US"/>
        </a:p>
      </dgm:t>
    </dgm:pt>
    <dgm:pt modelId="{16F4629D-7628-442B-8DD0-1DE33877FD3E}" type="sibTrans" cxnId="{BCB94C08-30A1-451E-A4F7-08FAAA2C9886}">
      <dgm:prSet/>
      <dgm:spPr/>
      <dgm:t>
        <a:bodyPr/>
        <a:lstStyle/>
        <a:p>
          <a:pPr algn="ctr"/>
          <a:endParaRPr lang="en-US"/>
        </a:p>
      </dgm:t>
    </dgm:pt>
    <dgm:pt modelId="{583BD8B3-02B4-4BB3-B97B-2FAFD15DFA30}" type="pres">
      <dgm:prSet presAssocID="{7FEF31EB-F7C6-48D0-9F65-3E3061565B97}" presName="compositeShape" presStyleCnt="0">
        <dgm:presLayoutVars>
          <dgm:chMax val="7"/>
          <dgm:dir/>
          <dgm:resizeHandles val="exact"/>
        </dgm:presLayoutVars>
      </dgm:prSet>
      <dgm:spPr/>
    </dgm:pt>
    <dgm:pt modelId="{561C1F1F-7927-4531-9119-2352BF108DB8}" type="pres">
      <dgm:prSet presAssocID="{10126D3B-1BEB-4A07-892A-49CC85E76982}" presName="circ1" presStyleLbl="vennNode1" presStyleIdx="0" presStyleCnt="2"/>
      <dgm:spPr/>
    </dgm:pt>
    <dgm:pt modelId="{CF99FF5E-1B94-44B3-A1D0-8191D23BF6D2}" type="pres">
      <dgm:prSet presAssocID="{10126D3B-1BEB-4A07-892A-49CC85E76982}" presName="circ1Tx" presStyleLbl="revTx" presStyleIdx="0" presStyleCnt="0">
        <dgm:presLayoutVars>
          <dgm:chMax val="0"/>
          <dgm:chPref val="0"/>
          <dgm:bulletEnabled val="1"/>
        </dgm:presLayoutVars>
      </dgm:prSet>
      <dgm:spPr/>
    </dgm:pt>
    <dgm:pt modelId="{489C696A-1712-4D22-A6BE-2806AE041B9A}" type="pres">
      <dgm:prSet presAssocID="{F951E3FA-0EEF-42A0-BE96-D351933E76B1}" presName="circ2" presStyleLbl="vennNode1" presStyleIdx="1" presStyleCnt="2"/>
      <dgm:spPr/>
    </dgm:pt>
    <dgm:pt modelId="{9EC30C8F-ADD1-4A2F-A754-8980FDA76A6B}" type="pres">
      <dgm:prSet presAssocID="{F951E3FA-0EEF-42A0-BE96-D351933E76B1}" presName="circ2Tx" presStyleLbl="revTx" presStyleIdx="0" presStyleCnt="0">
        <dgm:presLayoutVars>
          <dgm:chMax val="0"/>
          <dgm:chPref val="0"/>
          <dgm:bulletEnabled val="1"/>
        </dgm:presLayoutVars>
      </dgm:prSet>
      <dgm:spPr/>
    </dgm:pt>
  </dgm:ptLst>
  <dgm:cxnLst>
    <dgm:cxn modelId="{BCB94C08-30A1-451E-A4F7-08FAAA2C9886}" srcId="{7FEF31EB-F7C6-48D0-9F65-3E3061565B97}" destId="{F951E3FA-0EEF-42A0-BE96-D351933E76B1}" srcOrd="1" destOrd="0" parTransId="{32BDC8DC-82E1-4915-AF45-C23A1AADB9DE}" sibTransId="{16F4629D-7628-442B-8DD0-1DE33877FD3E}"/>
    <dgm:cxn modelId="{837B760A-2B46-489F-A69C-D964AEE57CB8}" type="presOf" srcId="{10126D3B-1BEB-4A07-892A-49CC85E76982}" destId="{561C1F1F-7927-4531-9119-2352BF108DB8}" srcOrd="0" destOrd="0" presId="urn:microsoft.com/office/officeart/2005/8/layout/venn1"/>
    <dgm:cxn modelId="{EAAFD60B-2C71-4CBC-95C8-F194061B2D81}" type="presOf" srcId="{7FEF31EB-F7C6-48D0-9F65-3E3061565B97}" destId="{583BD8B3-02B4-4BB3-B97B-2FAFD15DFA30}" srcOrd="0" destOrd="0" presId="urn:microsoft.com/office/officeart/2005/8/layout/venn1"/>
    <dgm:cxn modelId="{A1202424-570E-4EA6-B8E4-D362DA4C9E9D}" type="presOf" srcId="{10126D3B-1BEB-4A07-892A-49CC85E76982}" destId="{CF99FF5E-1B94-44B3-A1D0-8191D23BF6D2}" srcOrd="1" destOrd="0" presId="urn:microsoft.com/office/officeart/2005/8/layout/venn1"/>
    <dgm:cxn modelId="{06EBD770-4B1F-4C41-B136-60076407DE6E}" type="presOf" srcId="{F951E3FA-0EEF-42A0-BE96-D351933E76B1}" destId="{9EC30C8F-ADD1-4A2F-A754-8980FDA76A6B}" srcOrd="1" destOrd="0" presId="urn:microsoft.com/office/officeart/2005/8/layout/venn1"/>
    <dgm:cxn modelId="{4DE45CE7-52C3-469E-80CD-6A599E194ABE}" srcId="{7FEF31EB-F7C6-48D0-9F65-3E3061565B97}" destId="{10126D3B-1BEB-4A07-892A-49CC85E76982}" srcOrd="0" destOrd="0" parTransId="{1B1BFACA-1BC0-454E-AF95-0D4E0507BE98}" sibTransId="{84B41431-3CEF-4AA6-B2EA-3E662B4DE278}"/>
    <dgm:cxn modelId="{56DA2CF5-9C30-439C-82B8-EF36BFD67937}" type="presOf" srcId="{F951E3FA-0EEF-42A0-BE96-D351933E76B1}" destId="{489C696A-1712-4D22-A6BE-2806AE041B9A}" srcOrd="0" destOrd="0" presId="urn:microsoft.com/office/officeart/2005/8/layout/venn1"/>
    <dgm:cxn modelId="{AFD77E36-8D36-43D7-ADB8-F3A33E15F77C}" type="presParOf" srcId="{583BD8B3-02B4-4BB3-B97B-2FAFD15DFA30}" destId="{561C1F1F-7927-4531-9119-2352BF108DB8}" srcOrd="0" destOrd="0" presId="urn:microsoft.com/office/officeart/2005/8/layout/venn1"/>
    <dgm:cxn modelId="{85949194-EF4C-4312-B13D-AFDFCDE51AE8}" type="presParOf" srcId="{583BD8B3-02B4-4BB3-B97B-2FAFD15DFA30}" destId="{CF99FF5E-1B94-44B3-A1D0-8191D23BF6D2}" srcOrd="1" destOrd="0" presId="urn:microsoft.com/office/officeart/2005/8/layout/venn1"/>
    <dgm:cxn modelId="{A1E877E1-0641-4983-85BF-D567805CCE3A}" type="presParOf" srcId="{583BD8B3-02B4-4BB3-B97B-2FAFD15DFA30}" destId="{489C696A-1712-4D22-A6BE-2806AE041B9A}" srcOrd="2" destOrd="0" presId="urn:microsoft.com/office/officeart/2005/8/layout/venn1"/>
    <dgm:cxn modelId="{2D3A5980-850F-4161-9F2E-EC5D00C91FFD}" type="presParOf" srcId="{583BD8B3-02B4-4BB3-B97B-2FAFD15DFA30}" destId="{9EC30C8F-ADD1-4A2F-A754-8980FDA76A6B}" srcOrd="3" destOrd="0" presId="urn:microsoft.com/office/officeart/2005/8/layout/venn1"/>
  </dgm:cxnLst>
  <dgm:bg/>
  <dgm:whole>
    <a:ln w="38100">
      <a:solidFill>
        <a:schemeClr val="tx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78A7AEE-DA9B-4B26-A222-B8C5FE441BDF}" type="doc">
      <dgm:prSet loTypeId="urn:microsoft.com/office/officeart/2005/8/layout/venn1" loCatId="relationship" qsTypeId="urn:microsoft.com/office/officeart/2005/8/quickstyle/simple1" qsCatId="simple" csTypeId="urn:microsoft.com/office/officeart/2005/8/colors/accent1_2" csCatId="accent1" phldr="1"/>
      <dgm:spPr/>
    </dgm:pt>
    <dgm:pt modelId="{6F4627BE-40D7-4435-B62D-4B169E5A9E8E}">
      <dgm:prSet phldrT="[Text]" custT="1"/>
      <dgm:spPr>
        <a:ln w="3175">
          <a:solidFill>
            <a:schemeClr val="tx1"/>
          </a:solidFill>
        </a:ln>
      </dgm:spPr>
      <dgm:t>
        <a:bodyPr/>
        <a:lstStyle/>
        <a:p>
          <a:r>
            <a:rPr lang="en-US" sz="1800" b="1" dirty="0"/>
            <a:t>nervous system</a:t>
          </a:r>
        </a:p>
      </dgm:t>
    </dgm:pt>
    <dgm:pt modelId="{6B233F23-9482-44F2-8A9C-BD5B87C93D92}" type="parTrans" cxnId="{A6FE8BE0-F264-44FC-96EA-082B3C3C3173}">
      <dgm:prSet/>
      <dgm:spPr/>
      <dgm:t>
        <a:bodyPr/>
        <a:lstStyle/>
        <a:p>
          <a:endParaRPr lang="en-US"/>
        </a:p>
      </dgm:t>
    </dgm:pt>
    <dgm:pt modelId="{434CBC66-1D72-4612-B641-AAF6E890528D}" type="sibTrans" cxnId="{A6FE8BE0-F264-44FC-96EA-082B3C3C3173}">
      <dgm:prSet/>
      <dgm:spPr/>
      <dgm:t>
        <a:bodyPr/>
        <a:lstStyle/>
        <a:p>
          <a:endParaRPr lang="en-US"/>
        </a:p>
      </dgm:t>
    </dgm:pt>
    <dgm:pt modelId="{B5F07578-753A-4F61-BC1C-B0C30A514BAD}">
      <dgm:prSet phldrT="[Text]" custT="1"/>
      <dgm:spPr>
        <a:ln w="3175">
          <a:solidFill>
            <a:schemeClr val="tx1"/>
          </a:solidFill>
        </a:ln>
      </dgm:spPr>
      <dgm:t>
        <a:bodyPr/>
        <a:lstStyle/>
        <a:p>
          <a:r>
            <a:rPr lang="en-US" sz="1800" b="1" dirty="0"/>
            <a:t>jointed legs</a:t>
          </a:r>
        </a:p>
      </dgm:t>
    </dgm:pt>
    <dgm:pt modelId="{54FAF539-FB04-430C-B600-F809EE994670}" type="parTrans" cxnId="{DCC0C9FE-993F-4AE1-81C6-D2D1E91E5E5B}">
      <dgm:prSet/>
      <dgm:spPr/>
      <dgm:t>
        <a:bodyPr/>
        <a:lstStyle/>
        <a:p>
          <a:endParaRPr lang="en-US"/>
        </a:p>
      </dgm:t>
    </dgm:pt>
    <dgm:pt modelId="{25779F83-74E0-4B51-9751-6320290A23FC}" type="sibTrans" cxnId="{DCC0C9FE-993F-4AE1-81C6-D2D1E91E5E5B}">
      <dgm:prSet/>
      <dgm:spPr/>
      <dgm:t>
        <a:bodyPr/>
        <a:lstStyle/>
        <a:p>
          <a:endParaRPr lang="en-US"/>
        </a:p>
      </dgm:t>
    </dgm:pt>
    <dgm:pt modelId="{3989E691-182E-4746-BC8D-607BB65258FD}">
      <dgm:prSet phldrT="[Text]" custT="1"/>
      <dgm:spPr>
        <a:ln w="3175">
          <a:solidFill>
            <a:schemeClr val="tx1"/>
          </a:solidFill>
        </a:ln>
      </dgm:spPr>
      <dgm:t>
        <a:bodyPr/>
        <a:lstStyle/>
        <a:p>
          <a:r>
            <a:rPr lang="en-US" sz="1800" b="1" dirty="0"/>
            <a:t>radial symmetry</a:t>
          </a:r>
        </a:p>
      </dgm:t>
    </dgm:pt>
    <dgm:pt modelId="{D63AC03F-143E-445B-9DF6-863902B2F27C}" type="parTrans" cxnId="{3025C88A-85E4-4EA7-B447-EB75F34E60DA}">
      <dgm:prSet/>
      <dgm:spPr/>
      <dgm:t>
        <a:bodyPr/>
        <a:lstStyle/>
        <a:p>
          <a:endParaRPr lang="en-US"/>
        </a:p>
      </dgm:t>
    </dgm:pt>
    <dgm:pt modelId="{AB09A660-1038-4169-8E18-F2C95519AF0A}" type="sibTrans" cxnId="{3025C88A-85E4-4EA7-B447-EB75F34E60DA}">
      <dgm:prSet/>
      <dgm:spPr/>
      <dgm:t>
        <a:bodyPr/>
        <a:lstStyle/>
        <a:p>
          <a:endParaRPr lang="en-US"/>
        </a:p>
      </dgm:t>
    </dgm:pt>
    <dgm:pt modelId="{9681C673-1703-4308-8FE2-71132D749F7D}">
      <dgm:prSet custT="1"/>
      <dgm:spPr/>
      <dgm:t>
        <a:bodyPr/>
        <a:lstStyle/>
        <a:p>
          <a:r>
            <a:rPr lang="en-US" sz="2000" b="1" dirty="0"/>
            <a:t>tissues</a:t>
          </a:r>
        </a:p>
      </dgm:t>
    </dgm:pt>
    <dgm:pt modelId="{F437E158-0D17-4D80-8C9C-A98EA5EE07E5}" type="parTrans" cxnId="{E71EA98F-7C41-48EB-BD1F-71B0F3CF3E18}">
      <dgm:prSet/>
      <dgm:spPr/>
      <dgm:t>
        <a:bodyPr/>
        <a:lstStyle/>
        <a:p>
          <a:endParaRPr lang="en-US"/>
        </a:p>
      </dgm:t>
    </dgm:pt>
    <dgm:pt modelId="{C1CB57CD-13A3-4043-AF3B-21A513BBE032}" type="sibTrans" cxnId="{E71EA98F-7C41-48EB-BD1F-71B0F3CF3E18}">
      <dgm:prSet/>
      <dgm:spPr/>
      <dgm:t>
        <a:bodyPr/>
        <a:lstStyle/>
        <a:p>
          <a:endParaRPr lang="en-US"/>
        </a:p>
      </dgm:t>
    </dgm:pt>
    <dgm:pt modelId="{FE6DE272-3C9B-48EF-BF24-4374AE9236E4}" type="pres">
      <dgm:prSet presAssocID="{178A7AEE-DA9B-4B26-A222-B8C5FE441BDF}" presName="compositeShape" presStyleCnt="0">
        <dgm:presLayoutVars>
          <dgm:chMax val="7"/>
          <dgm:dir/>
          <dgm:resizeHandles val="exact"/>
        </dgm:presLayoutVars>
      </dgm:prSet>
      <dgm:spPr/>
    </dgm:pt>
    <dgm:pt modelId="{54403E95-1E6D-4F51-B85A-DD49066C6D6D}" type="pres">
      <dgm:prSet presAssocID="{9681C673-1703-4308-8FE2-71132D749F7D}" presName="circ1" presStyleLbl="vennNode1" presStyleIdx="0" presStyleCnt="4" custScaleX="318223" custScaleY="192308" custLinFactNeighborX="1145" custLinFactNeighborY="26065"/>
      <dgm:spPr/>
    </dgm:pt>
    <dgm:pt modelId="{B7345BA9-85CC-4879-A936-ADCE1B603121}" type="pres">
      <dgm:prSet presAssocID="{9681C673-1703-4308-8FE2-71132D749F7D}" presName="circ1Tx" presStyleLbl="revTx" presStyleIdx="0" presStyleCnt="0">
        <dgm:presLayoutVars>
          <dgm:chMax val="0"/>
          <dgm:chPref val="0"/>
          <dgm:bulletEnabled val="1"/>
        </dgm:presLayoutVars>
      </dgm:prSet>
      <dgm:spPr/>
    </dgm:pt>
    <dgm:pt modelId="{4EF96869-A403-4709-9B6E-BC13DC433F67}" type="pres">
      <dgm:prSet presAssocID="{6F4627BE-40D7-4435-B62D-4B169E5A9E8E}" presName="circ2" presStyleLbl="vennNode1" presStyleIdx="1" presStyleCnt="4" custScaleX="145055" custScaleY="102654" custLinFactNeighborX="23718" custLinFactNeighborY="-22518"/>
      <dgm:spPr/>
    </dgm:pt>
    <dgm:pt modelId="{0652B35A-8C17-4BC8-99DB-38830C29E476}" type="pres">
      <dgm:prSet presAssocID="{6F4627BE-40D7-4435-B62D-4B169E5A9E8E}" presName="circ2Tx" presStyleLbl="revTx" presStyleIdx="0" presStyleCnt="0">
        <dgm:presLayoutVars>
          <dgm:chMax val="0"/>
          <dgm:chPref val="0"/>
          <dgm:bulletEnabled val="1"/>
        </dgm:presLayoutVars>
      </dgm:prSet>
      <dgm:spPr/>
    </dgm:pt>
    <dgm:pt modelId="{3BE09848-7534-448F-9747-79416B9D292A}" type="pres">
      <dgm:prSet presAssocID="{B5F07578-753A-4F61-BC1C-B0C30A514BAD}" presName="circ3" presStyleLbl="vennNode1" presStyleIdx="2" presStyleCnt="4" custScaleX="62959" custScaleY="61765" custLinFactNeighborX="45216" custLinFactNeighborY="-64299"/>
      <dgm:spPr/>
    </dgm:pt>
    <dgm:pt modelId="{35A73701-7F77-4511-979A-5A47B042E15D}" type="pres">
      <dgm:prSet presAssocID="{B5F07578-753A-4F61-BC1C-B0C30A514BAD}" presName="circ3Tx" presStyleLbl="revTx" presStyleIdx="0" presStyleCnt="0">
        <dgm:presLayoutVars>
          <dgm:chMax val="0"/>
          <dgm:chPref val="0"/>
          <dgm:bulletEnabled val="1"/>
        </dgm:presLayoutVars>
      </dgm:prSet>
      <dgm:spPr/>
    </dgm:pt>
    <dgm:pt modelId="{1497083A-1D13-43D7-84CD-3C2ABCB325EF}" type="pres">
      <dgm:prSet presAssocID="{3989E691-182E-4746-BC8D-607BB65258FD}" presName="circ4" presStyleLbl="vennNode1" presStyleIdx="3" presStyleCnt="4" custScaleX="157647" custScaleY="78706" custLinFactNeighborX="-25435" custLinFactNeighborY="-29913"/>
      <dgm:spPr/>
    </dgm:pt>
    <dgm:pt modelId="{D749CC47-4302-4C2A-A85E-0FDBB4431797}" type="pres">
      <dgm:prSet presAssocID="{3989E691-182E-4746-BC8D-607BB65258FD}" presName="circ4Tx" presStyleLbl="revTx" presStyleIdx="0" presStyleCnt="0">
        <dgm:presLayoutVars>
          <dgm:chMax val="0"/>
          <dgm:chPref val="0"/>
          <dgm:bulletEnabled val="1"/>
        </dgm:presLayoutVars>
      </dgm:prSet>
      <dgm:spPr/>
    </dgm:pt>
  </dgm:ptLst>
  <dgm:cxnLst>
    <dgm:cxn modelId="{302EDA04-644B-4703-B11E-D0AB4463A8CF}" type="presOf" srcId="{178A7AEE-DA9B-4B26-A222-B8C5FE441BDF}" destId="{FE6DE272-3C9B-48EF-BF24-4374AE9236E4}" srcOrd="0" destOrd="0" presId="urn:microsoft.com/office/officeart/2005/8/layout/venn1"/>
    <dgm:cxn modelId="{DAF36941-8830-4366-9612-D5CB41DB393F}" type="presOf" srcId="{B5F07578-753A-4F61-BC1C-B0C30A514BAD}" destId="{3BE09848-7534-448F-9747-79416B9D292A}" srcOrd="0" destOrd="0" presId="urn:microsoft.com/office/officeart/2005/8/layout/venn1"/>
    <dgm:cxn modelId="{9EFE7A89-824A-40F7-9838-C1CED6BC48F1}" type="presOf" srcId="{9681C673-1703-4308-8FE2-71132D749F7D}" destId="{54403E95-1E6D-4F51-B85A-DD49066C6D6D}" srcOrd="0" destOrd="0" presId="urn:microsoft.com/office/officeart/2005/8/layout/venn1"/>
    <dgm:cxn modelId="{3025C88A-85E4-4EA7-B447-EB75F34E60DA}" srcId="{178A7AEE-DA9B-4B26-A222-B8C5FE441BDF}" destId="{3989E691-182E-4746-BC8D-607BB65258FD}" srcOrd="3" destOrd="0" parTransId="{D63AC03F-143E-445B-9DF6-863902B2F27C}" sibTransId="{AB09A660-1038-4169-8E18-F2C95519AF0A}"/>
    <dgm:cxn modelId="{586FF28E-03C8-42D7-BBC6-5FE1F0E6DCC7}" type="presOf" srcId="{9681C673-1703-4308-8FE2-71132D749F7D}" destId="{B7345BA9-85CC-4879-A936-ADCE1B603121}" srcOrd="1" destOrd="0" presId="urn:microsoft.com/office/officeart/2005/8/layout/venn1"/>
    <dgm:cxn modelId="{E71EA98F-7C41-48EB-BD1F-71B0F3CF3E18}" srcId="{178A7AEE-DA9B-4B26-A222-B8C5FE441BDF}" destId="{9681C673-1703-4308-8FE2-71132D749F7D}" srcOrd="0" destOrd="0" parTransId="{F437E158-0D17-4D80-8C9C-A98EA5EE07E5}" sibTransId="{C1CB57CD-13A3-4043-AF3B-21A513BBE032}"/>
    <dgm:cxn modelId="{6F80D4BF-42D1-4107-8EE2-638BAA6B8BD3}" type="presOf" srcId="{6F4627BE-40D7-4435-B62D-4B169E5A9E8E}" destId="{0652B35A-8C17-4BC8-99DB-38830C29E476}" srcOrd="1" destOrd="0" presId="urn:microsoft.com/office/officeart/2005/8/layout/venn1"/>
    <dgm:cxn modelId="{8BF088D1-A069-445E-92B3-BA89F86764DF}" type="presOf" srcId="{6F4627BE-40D7-4435-B62D-4B169E5A9E8E}" destId="{4EF96869-A403-4709-9B6E-BC13DC433F67}" srcOrd="0" destOrd="0" presId="urn:microsoft.com/office/officeart/2005/8/layout/venn1"/>
    <dgm:cxn modelId="{1A6EB4D3-BAA0-417C-A63E-D28A383E1A11}" type="presOf" srcId="{3989E691-182E-4746-BC8D-607BB65258FD}" destId="{D749CC47-4302-4C2A-A85E-0FDBB4431797}" srcOrd="1" destOrd="0" presId="urn:microsoft.com/office/officeart/2005/8/layout/venn1"/>
    <dgm:cxn modelId="{A6FE8BE0-F264-44FC-96EA-082B3C3C3173}" srcId="{178A7AEE-DA9B-4B26-A222-B8C5FE441BDF}" destId="{6F4627BE-40D7-4435-B62D-4B169E5A9E8E}" srcOrd="1" destOrd="0" parTransId="{6B233F23-9482-44F2-8A9C-BD5B87C93D92}" sibTransId="{434CBC66-1D72-4612-B641-AAF6E890528D}"/>
    <dgm:cxn modelId="{87598FE1-B431-42A6-86B8-B4D9AF61EB11}" type="presOf" srcId="{3989E691-182E-4746-BC8D-607BB65258FD}" destId="{1497083A-1D13-43D7-84CD-3C2ABCB325EF}" srcOrd="0" destOrd="0" presId="urn:microsoft.com/office/officeart/2005/8/layout/venn1"/>
    <dgm:cxn modelId="{06B091FC-A7BE-47E8-BA21-1EDAD961ADF1}" type="presOf" srcId="{B5F07578-753A-4F61-BC1C-B0C30A514BAD}" destId="{35A73701-7F77-4511-979A-5A47B042E15D}" srcOrd="1" destOrd="0" presId="urn:microsoft.com/office/officeart/2005/8/layout/venn1"/>
    <dgm:cxn modelId="{DCC0C9FE-993F-4AE1-81C6-D2D1E91E5E5B}" srcId="{178A7AEE-DA9B-4B26-A222-B8C5FE441BDF}" destId="{B5F07578-753A-4F61-BC1C-B0C30A514BAD}" srcOrd="2" destOrd="0" parTransId="{54FAF539-FB04-430C-B600-F809EE994670}" sibTransId="{25779F83-74E0-4B51-9751-6320290A23FC}"/>
    <dgm:cxn modelId="{29781073-F27B-4064-911F-C3CA44CC0313}" type="presParOf" srcId="{FE6DE272-3C9B-48EF-BF24-4374AE9236E4}" destId="{54403E95-1E6D-4F51-B85A-DD49066C6D6D}" srcOrd="0" destOrd="0" presId="urn:microsoft.com/office/officeart/2005/8/layout/venn1"/>
    <dgm:cxn modelId="{5314E934-B0C1-42B3-9079-DA115EE1568F}" type="presParOf" srcId="{FE6DE272-3C9B-48EF-BF24-4374AE9236E4}" destId="{B7345BA9-85CC-4879-A936-ADCE1B603121}" srcOrd="1" destOrd="0" presId="urn:microsoft.com/office/officeart/2005/8/layout/venn1"/>
    <dgm:cxn modelId="{D5DFFBA2-506B-4879-8A93-9DCC8B0A4333}" type="presParOf" srcId="{FE6DE272-3C9B-48EF-BF24-4374AE9236E4}" destId="{4EF96869-A403-4709-9B6E-BC13DC433F67}" srcOrd="2" destOrd="0" presId="urn:microsoft.com/office/officeart/2005/8/layout/venn1"/>
    <dgm:cxn modelId="{9F556A6F-D359-4527-BF9D-C239D8F78763}" type="presParOf" srcId="{FE6DE272-3C9B-48EF-BF24-4374AE9236E4}" destId="{0652B35A-8C17-4BC8-99DB-38830C29E476}" srcOrd="3" destOrd="0" presId="urn:microsoft.com/office/officeart/2005/8/layout/venn1"/>
    <dgm:cxn modelId="{A3000BD7-D64B-4848-8FE7-05AAE8023649}" type="presParOf" srcId="{FE6DE272-3C9B-48EF-BF24-4374AE9236E4}" destId="{3BE09848-7534-448F-9747-79416B9D292A}" srcOrd="4" destOrd="0" presId="urn:microsoft.com/office/officeart/2005/8/layout/venn1"/>
    <dgm:cxn modelId="{06977EDD-8AE3-4D9E-8DEA-22B2236CF476}" type="presParOf" srcId="{FE6DE272-3C9B-48EF-BF24-4374AE9236E4}" destId="{35A73701-7F77-4511-979A-5A47B042E15D}" srcOrd="5" destOrd="0" presId="urn:microsoft.com/office/officeart/2005/8/layout/venn1"/>
    <dgm:cxn modelId="{A1535B76-A39B-4FF2-BDD2-07007DEA04E3}" type="presParOf" srcId="{FE6DE272-3C9B-48EF-BF24-4374AE9236E4}" destId="{1497083A-1D13-43D7-84CD-3C2ABCB325EF}" srcOrd="6" destOrd="0" presId="urn:microsoft.com/office/officeart/2005/8/layout/venn1"/>
    <dgm:cxn modelId="{311DB77A-2EF3-457A-B96B-F8AA7F02D88A}" type="presParOf" srcId="{FE6DE272-3C9B-48EF-BF24-4374AE9236E4}" destId="{D749CC47-4302-4C2A-A85E-0FDBB4431797}" srcOrd="7" destOrd="0" presId="urn:microsoft.com/office/officeart/2005/8/layout/venn1"/>
  </dgm:cxnLst>
  <dgm:bg/>
  <dgm:whole>
    <a:ln w="38100">
      <a:solidFill>
        <a:schemeClr val="tx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EF31EB-F7C6-48D0-9F65-3E3061565B97}" type="doc">
      <dgm:prSet loTypeId="urn:microsoft.com/office/officeart/2005/8/layout/venn1" loCatId="relationship" qsTypeId="urn:microsoft.com/office/officeart/2005/8/quickstyle/simple4" qsCatId="simple" csTypeId="urn:microsoft.com/office/officeart/2005/8/colors/colorful5" csCatId="colorful" phldr="1"/>
      <dgm:spPr/>
    </dgm:pt>
    <dgm:pt modelId="{10126D3B-1BEB-4A07-892A-49CC85E76982}">
      <dgm:prSet phldrT="[Text]" custT="1"/>
      <dgm:spPr/>
      <dgm:t>
        <a:bodyPr/>
        <a:lstStyle/>
        <a:p>
          <a:pPr algn="ctr"/>
          <a:r>
            <a:rPr lang="en-US" sz="1800" b="1" dirty="0"/>
            <a:t>bilateral symmetry</a:t>
          </a:r>
        </a:p>
      </dgm:t>
    </dgm:pt>
    <dgm:pt modelId="{1B1BFACA-1BC0-454E-AF95-0D4E0507BE98}" type="parTrans" cxnId="{4DE45CE7-52C3-469E-80CD-6A599E194ABE}">
      <dgm:prSet/>
      <dgm:spPr/>
      <dgm:t>
        <a:bodyPr/>
        <a:lstStyle/>
        <a:p>
          <a:pPr algn="ctr"/>
          <a:endParaRPr lang="en-US"/>
        </a:p>
      </dgm:t>
    </dgm:pt>
    <dgm:pt modelId="{84B41431-3CEF-4AA6-B2EA-3E662B4DE278}" type="sibTrans" cxnId="{4DE45CE7-52C3-469E-80CD-6A599E194ABE}">
      <dgm:prSet/>
      <dgm:spPr/>
      <dgm:t>
        <a:bodyPr/>
        <a:lstStyle/>
        <a:p>
          <a:pPr algn="ctr"/>
          <a:endParaRPr lang="en-US"/>
        </a:p>
      </dgm:t>
    </dgm:pt>
    <dgm:pt modelId="{F951E3FA-0EEF-42A0-BE96-D351933E76B1}">
      <dgm:prSet phldrT="[Text]" custT="1"/>
      <dgm:spPr/>
      <dgm:t>
        <a:bodyPr/>
        <a:lstStyle/>
        <a:p>
          <a:pPr algn="ctr"/>
          <a:r>
            <a:rPr lang="en-US" sz="1800" b="1" dirty="0"/>
            <a:t>hydrostatic skeleton</a:t>
          </a:r>
        </a:p>
      </dgm:t>
    </dgm:pt>
    <dgm:pt modelId="{32BDC8DC-82E1-4915-AF45-C23A1AADB9DE}" type="parTrans" cxnId="{BCB94C08-30A1-451E-A4F7-08FAAA2C9886}">
      <dgm:prSet/>
      <dgm:spPr/>
      <dgm:t>
        <a:bodyPr/>
        <a:lstStyle/>
        <a:p>
          <a:pPr algn="ctr"/>
          <a:endParaRPr lang="en-US"/>
        </a:p>
      </dgm:t>
    </dgm:pt>
    <dgm:pt modelId="{16F4629D-7628-442B-8DD0-1DE33877FD3E}" type="sibTrans" cxnId="{BCB94C08-30A1-451E-A4F7-08FAAA2C9886}">
      <dgm:prSet/>
      <dgm:spPr/>
      <dgm:t>
        <a:bodyPr/>
        <a:lstStyle/>
        <a:p>
          <a:pPr algn="ctr"/>
          <a:endParaRPr lang="en-US"/>
        </a:p>
      </dgm:t>
    </dgm:pt>
    <dgm:pt modelId="{583BD8B3-02B4-4BB3-B97B-2FAFD15DFA30}" type="pres">
      <dgm:prSet presAssocID="{7FEF31EB-F7C6-48D0-9F65-3E3061565B97}" presName="compositeShape" presStyleCnt="0">
        <dgm:presLayoutVars>
          <dgm:chMax val="7"/>
          <dgm:dir/>
          <dgm:resizeHandles val="exact"/>
        </dgm:presLayoutVars>
      </dgm:prSet>
      <dgm:spPr/>
    </dgm:pt>
    <dgm:pt modelId="{561C1F1F-7927-4531-9119-2352BF108DB8}" type="pres">
      <dgm:prSet presAssocID="{10126D3B-1BEB-4A07-892A-49CC85E76982}" presName="circ1" presStyleLbl="vennNode1" presStyleIdx="0" presStyleCnt="2"/>
      <dgm:spPr/>
    </dgm:pt>
    <dgm:pt modelId="{CF99FF5E-1B94-44B3-A1D0-8191D23BF6D2}" type="pres">
      <dgm:prSet presAssocID="{10126D3B-1BEB-4A07-892A-49CC85E76982}" presName="circ1Tx" presStyleLbl="revTx" presStyleIdx="0" presStyleCnt="0">
        <dgm:presLayoutVars>
          <dgm:chMax val="0"/>
          <dgm:chPref val="0"/>
          <dgm:bulletEnabled val="1"/>
        </dgm:presLayoutVars>
      </dgm:prSet>
      <dgm:spPr/>
    </dgm:pt>
    <dgm:pt modelId="{489C696A-1712-4D22-A6BE-2806AE041B9A}" type="pres">
      <dgm:prSet presAssocID="{F951E3FA-0EEF-42A0-BE96-D351933E76B1}" presName="circ2" presStyleLbl="vennNode1" presStyleIdx="1" presStyleCnt="2"/>
      <dgm:spPr/>
    </dgm:pt>
    <dgm:pt modelId="{9EC30C8F-ADD1-4A2F-A754-8980FDA76A6B}" type="pres">
      <dgm:prSet presAssocID="{F951E3FA-0EEF-42A0-BE96-D351933E76B1}" presName="circ2Tx" presStyleLbl="revTx" presStyleIdx="0" presStyleCnt="0">
        <dgm:presLayoutVars>
          <dgm:chMax val="0"/>
          <dgm:chPref val="0"/>
          <dgm:bulletEnabled val="1"/>
        </dgm:presLayoutVars>
      </dgm:prSet>
      <dgm:spPr/>
    </dgm:pt>
  </dgm:ptLst>
  <dgm:cxnLst>
    <dgm:cxn modelId="{BCB94C08-30A1-451E-A4F7-08FAAA2C9886}" srcId="{7FEF31EB-F7C6-48D0-9F65-3E3061565B97}" destId="{F951E3FA-0EEF-42A0-BE96-D351933E76B1}" srcOrd="1" destOrd="0" parTransId="{32BDC8DC-82E1-4915-AF45-C23A1AADB9DE}" sibTransId="{16F4629D-7628-442B-8DD0-1DE33877FD3E}"/>
    <dgm:cxn modelId="{3561F928-294D-46CE-9A84-8D5BBB52069E}" type="presOf" srcId="{F951E3FA-0EEF-42A0-BE96-D351933E76B1}" destId="{9EC30C8F-ADD1-4A2F-A754-8980FDA76A6B}" srcOrd="1" destOrd="0" presId="urn:microsoft.com/office/officeart/2005/8/layout/venn1"/>
    <dgm:cxn modelId="{589C0461-DE80-4612-8DF0-09AAFB48D528}" type="presOf" srcId="{10126D3B-1BEB-4A07-892A-49CC85E76982}" destId="{CF99FF5E-1B94-44B3-A1D0-8191D23BF6D2}" srcOrd="1" destOrd="0" presId="urn:microsoft.com/office/officeart/2005/8/layout/venn1"/>
    <dgm:cxn modelId="{AD58DAB9-1B32-4FA6-9A1A-0DFA07C17EEE}" type="presOf" srcId="{10126D3B-1BEB-4A07-892A-49CC85E76982}" destId="{561C1F1F-7927-4531-9119-2352BF108DB8}" srcOrd="0" destOrd="0" presId="urn:microsoft.com/office/officeart/2005/8/layout/venn1"/>
    <dgm:cxn modelId="{49E157BA-5AC8-4394-A968-98BB1428437C}" type="presOf" srcId="{7FEF31EB-F7C6-48D0-9F65-3E3061565B97}" destId="{583BD8B3-02B4-4BB3-B97B-2FAFD15DFA30}" srcOrd="0" destOrd="0" presId="urn:microsoft.com/office/officeart/2005/8/layout/venn1"/>
    <dgm:cxn modelId="{4DE45CE7-52C3-469E-80CD-6A599E194ABE}" srcId="{7FEF31EB-F7C6-48D0-9F65-3E3061565B97}" destId="{10126D3B-1BEB-4A07-892A-49CC85E76982}" srcOrd="0" destOrd="0" parTransId="{1B1BFACA-1BC0-454E-AF95-0D4E0507BE98}" sibTransId="{84B41431-3CEF-4AA6-B2EA-3E662B4DE278}"/>
    <dgm:cxn modelId="{8AABECF6-EFB9-4C4B-BAD7-C7121D9FAB8F}" type="presOf" srcId="{F951E3FA-0EEF-42A0-BE96-D351933E76B1}" destId="{489C696A-1712-4D22-A6BE-2806AE041B9A}" srcOrd="0" destOrd="0" presId="urn:microsoft.com/office/officeart/2005/8/layout/venn1"/>
    <dgm:cxn modelId="{652AF507-9ADB-4F92-82F0-4319A2276D45}" type="presParOf" srcId="{583BD8B3-02B4-4BB3-B97B-2FAFD15DFA30}" destId="{561C1F1F-7927-4531-9119-2352BF108DB8}" srcOrd="0" destOrd="0" presId="urn:microsoft.com/office/officeart/2005/8/layout/venn1"/>
    <dgm:cxn modelId="{6F4BB19D-A529-4032-81E1-0F17D361154D}" type="presParOf" srcId="{583BD8B3-02B4-4BB3-B97B-2FAFD15DFA30}" destId="{CF99FF5E-1B94-44B3-A1D0-8191D23BF6D2}" srcOrd="1" destOrd="0" presId="urn:microsoft.com/office/officeart/2005/8/layout/venn1"/>
    <dgm:cxn modelId="{48DBA181-C5DD-4333-884E-FE754CAF6ABC}" type="presParOf" srcId="{583BD8B3-02B4-4BB3-B97B-2FAFD15DFA30}" destId="{489C696A-1712-4D22-A6BE-2806AE041B9A}" srcOrd="2" destOrd="0" presId="urn:microsoft.com/office/officeart/2005/8/layout/venn1"/>
    <dgm:cxn modelId="{4D758E96-421C-4F75-9D95-84AAECBDFAE6}" type="presParOf" srcId="{583BD8B3-02B4-4BB3-B97B-2FAFD15DFA30}" destId="{9EC30C8F-ADD1-4A2F-A754-8980FDA76A6B}" srcOrd="3" destOrd="0" presId="urn:microsoft.com/office/officeart/2005/8/layout/venn1"/>
  </dgm:cxnLst>
  <dgm:bg/>
  <dgm:whole>
    <a:ln w="38100">
      <a:solidFill>
        <a:schemeClr val="tx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EF31EB-F7C6-48D0-9F65-3E3061565B97}" type="doc">
      <dgm:prSet loTypeId="urn:microsoft.com/office/officeart/2005/8/layout/venn1" loCatId="relationship" qsTypeId="urn:microsoft.com/office/officeart/2005/8/quickstyle/simple4" qsCatId="simple" csTypeId="urn:microsoft.com/office/officeart/2005/8/colors/colorful5" csCatId="colorful" phldr="1"/>
      <dgm:spPr/>
    </dgm:pt>
    <dgm:pt modelId="{10126D3B-1BEB-4A07-892A-49CC85E76982}">
      <dgm:prSet phldrT="[Text]" custT="1"/>
      <dgm:spPr/>
      <dgm:t>
        <a:bodyPr/>
        <a:lstStyle/>
        <a:p>
          <a:pPr algn="ctr"/>
          <a:endParaRPr lang="en-US" sz="1800" b="1" dirty="0"/>
        </a:p>
      </dgm:t>
    </dgm:pt>
    <dgm:pt modelId="{1B1BFACA-1BC0-454E-AF95-0D4E0507BE98}" type="parTrans" cxnId="{4DE45CE7-52C3-469E-80CD-6A599E194ABE}">
      <dgm:prSet/>
      <dgm:spPr/>
      <dgm:t>
        <a:bodyPr/>
        <a:lstStyle/>
        <a:p>
          <a:pPr algn="ctr"/>
          <a:endParaRPr lang="en-US"/>
        </a:p>
      </dgm:t>
    </dgm:pt>
    <dgm:pt modelId="{84B41431-3CEF-4AA6-B2EA-3E662B4DE278}" type="sibTrans" cxnId="{4DE45CE7-52C3-469E-80CD-6A599E194ABE}">
      <dgm:prSet/>
      <dgm:spPr/>
      <dgm:t>
        <a:bodyPr/>
        <a:lstStyle/>
        <a:p>
          <a:pPr algn="ctr"/>
          <a:endParaRPr lang="en-US"/>
        </a:p>
      </dgm:t>
    </dgm:pt>
    <dgm:pt modelId="{F951E3FA-0EEF-42A0-BE96-D351933E76B1}">
      <dgm:prSet phldrT="[Text]" custT="1"/>
      <dgm:spPr/>
      <dgm:t>
        <a:bodyPr/>
        <a:lstStyle/>
        <a:p>
          <a:pPr algn="ctr"/>
          <a:endParaRPr lang="en-US" sz="1800" b="1" dirty="0"/>
        </a:p>
      </dgm:t>
    </dgm:pt>
    <dgm:pt modelId="{32BDC8DC-82E1-4915-AF45-C23A1AADB9DE}" type="parTrans" cxnId="{BCB94C08-30A1-451E-A4F7-08FAAA2C9886}">
      <dgm:prSet/>
      <dgm:spPr/>
      <dgm:t>
        <a:bodyPr/>
        <a:lstStyle/>
        <a:p>
          <a:pPr algn="ctr"/>
          <a:endParaRPr lang="en-US"/>
        </a:p>
      </dgm:t>
    </dgm:pt>
    <dgm:pt modelId="{16F4629D-7628-442B-8DD0-1DE33877FD3E}" type="sibTrans" cxnId="{BCB94C08-30A1-451E-A4F7-08FAAA2C9886}">
      <dgm:prSet/>
      <dgm:spPr/>
      <dgm:t>
        <a:bodyPr/>
        <a:lstStyle/>
        <a:p>
          <a:pPr algn="ctr"/>
          <a:endParaRPr lang="en-US"/>
        </a:p>
      </dgm:t>
    </dgm:pt>
    <dgm:pt modelId="{583BD8B3-02B4-4BB3-B97B-2FAFD15DFA30}" type="pres">
      <dgm:prSet presAssocID="{7FEF31EB-F7C6-48D0-9F65-3E3061565B97}" presName="compositeShape" presStyleCnt="0">
        <dgm:presLayoutVars>
          <dgm:chMax val="7"/>
          <dgm:dir/>
          <dgm:resizeHandles val="exact"/>
        </dgm:presLayoutVars>
      </dgm:prSet>
      <dgm:spPr/>
    </dgm:pt>
    <dgm:pt modelId="{561C1F1F-7927-4531-9119-2352BF108DB8}" type="pres">
      <dgm:prSet presAssocID="{10126D3B-1BEB-4A07-892A-49CC85E76982}" presName="circ1" presStyleLbl="vennNode1" presStyleIdx="0" presStyleCnt="2" custScaleX="75150" custScaleY="73244" custLinFactNeighborX="-4577" custLinFactNeighborY="0"/>
      <dgm:spPr/>
    </dgm:pt>
    <dgm:pt modelId="{CF99FF5E-1B94-44B3-A1D0-8191D23BF6D2}" type="pres">
      <dgm:prSet presAssocID="{10126D3B-1BEB-4A07-892A-49CC85E76982}" presName="circ1Tx" presStyleLbl="revTx" presStyleIdx="0" presStyleCnt="0">
        <dgm:presLayoutVars>
          <dgm:chMax val="0"/>
          <dgm:chPref val="0"/>
          <dgm:bulletEnabled val="1"/>
        </dgm:presLayoutVars>
      </dgm:prSet>
      <dgm:spPr/>
    </dgm:pt>
    <dgm:pt modelId="{489C696A-1712-4D22-A6BE-2806AE041B9A}" type="pres">
      <dgm:prSet presAssocID="{F951E3FA-0EEF-42A0-BE96-D351933E76B1}" presName="circ2" presStyleLbl="vennNode1" presStyleIdx="1" presStyleCnt="2" custScaleX="75881" custScaleY="73244" custLinFactNeighborX="5749" custLinFactNeighborY="0"/>
      <dgm:spPr/>
    </dgm:pt>
    <dgm:pt modelId="{9EC30C8F-ADD1-4A2F-A754-8980FDA76A6B}" type="pres">
      <dgm:prSet presAssocID="{F951E3FA-0EEF-42A0-BE96-D351933E76B1}" presName="circ2Tx" presStyleLbl="revTx" presStyleIdx="0" presStyleCnt="0">
        <dgm:presLayoutVars>
          <dgm:chMax val="0"/>
          <dgm:chPref val="0"/>
          <dgm:bulletEnabled val="1"/>
        </dgm:presLayoutVars>
      </dgm:prSet>
      <dgm:spPr/>
    </dgm:pt>
  </dgm:ptLst>
  <dgm:cxnLst>
    <dgm:cxn modelId="{BCB94C08-30A1-451E-A4F7-08FAAA2C9886}" srcId="{7FEF31EB-F7C6-48D0-9F65-3E3061565B97}" destId="{F951E3FA-0EEF-42A0-BE96-D351933E76B1}" srcOrd="1" destOrd="0" parTransId="{32BDC8DC-82E1-4915-AF45-C23A1AADB9DE}" sibTransId="{16F4629D-7628-442B-8DD0-1DE33877FD3E}"/>
    <dgm:cxn modelId="{40CB5D09-69FF-4604-A46F-0B397A8DA1BF}" type="presOf" srcId="{F951E3FA-0EEF-42A0-BE96-D351933E76B1}" destId="{9EC30C8F-ADD1-4A2F-A754-8980FDA76A6B}" srcOrd="1" destOrd="0" presId="urn:microsoft.com/office/officeart/2005/8/layout/venn1"/>
    <dgm:cxn modelId="{E5F20A6F-4CEB-42A3-879C-25E510BCBDD2}" type="presOf" srcId="{10126D3B-1BEB-4A07-892A-49CC85E76982}" destId="{CF99FF5E-1B94-44B3-A1D0-8191D23BF6D2}" srcOrd="1" destOrd="0" presId="urn:microsoft.com/office/officeart/2005/8/layout/venn1"/>
    <dgm:cxn modelId="{BD9A6959-2ADE-4939-AC01-B20141CE077C}" type="presOf" srcId="{7FEF31EB-F7C6-48D0-9F65-3E3061565B97}" destId="{583BD8B3-02B4-4BB3-B97B-2FAFD15DFA30}" srcOrd="0" destOrd="0" presId="urn:microsoft.com/office/officeart/2005/8/layout/venn1"/>
    <dgm:cxn modelId="{D4AF4687-9DD9-470F-9FDC-9F3B575344F3}" type="presOf" srcId="{10126D3B-1BEB-4A07-892A-49CC85E76982}" destId="{561C1F1F-7927-4531-9119-2352BF108DB8}" srcOrd="0" destOrd="0" presId="urn:microsoft.com/office/officeart/2005/8/layout/venn1"/>
    <dgm:cxn modelId="{771EEBAF-BEB5-4D73-97DC-8EBEF821DEF0}" type="presOf" srcId="{F951E3FA-0EEF-42A0-BE96-D351933E76B1}" destId="{489C696A-1712-4D22-A6BE-2806AE041B9A}" srcOrd="0" destOrd="0" presId="urn:microsoft.com/office/officeart/2005/8/layout/venn1"/>
    <dgm:cxn modelId="{4DE45CE7-52C3-469E-80CD-6A599E194ABE}" srcId="{7FEF31EB-F7C6-48D0-9F65-3E3061565B97}" destId="{10126D3B-1BEB-4A07-892A-49CC85E76982}" srcOrd="0" destOrd="0" parTransId="{1B1BFACA-1BC0-454E-AF95-0D4E0507BE98}" sibTransId="{84B41431-3CEF-4AA6-B2EA-3E662B4DE278}"/>
    <dgm:cxn modelId="{C16B4B02-D35A-435B-BB62-70066A49AAE5}" type="presParOf" srcId="{583BD8B3-02B4-4BB3-B97B-2FAFD15DFA30}" destId="{561C1F1F-7927-4531-9119-2352BF108DB8}" srcOrd="0" destOrd="0" presId="urn:microsoft.com/office/officeart/2005/8/layout/venn1"/>
    <dgm:cxn modelId="{5E9A6818-78DB-4EA4-A497-020E8BC0E707}" type="presParOf" srcId="{583BD8B3-02B4-4BB3-B97B-2FAFD15DFA30}" destId="{CF99FF5E-1B94-44B3-A1D0-8191D23BF6D2}" srcOrd="1" destOrd="0" presId="urn:microsoft.com/office/officeart/2005/8/layout/venn1"/>
    <dgm:cxn modelId="{7FF8B6D9-934C-498B-94D0-7B4E00764F35}" type="presParOf" srcId="{583BD8B3-02B4-4BB3-B97B-2FAFD15DFA30}" destId="{489C696A-1712-4D22-A6BE-2806AE041B9A}" srcOrd="2" destOrd="0" presId="urn:microsoft.com/office/officeart/2005/8/layout/venn1"/>
    <dgm:cxn modelId="{37A24F73-5EC4-4C22-9490-62657B67C597}" type="presParOf" srcId="{583BD8B3-02B4-4BB3-B97B-2FAFD15DFA30}" destId="{9EC30C8F-ADD1-4A2F-A754-8980FDA76A6B}" srcOrd="3" destOrd="0" presId="urn:microsoft.com/office/officeart/2005/8/layout/venn1"/>
  </dgm:cxnLst>
  <dgm:bg/>
  <dgm:whole>
    <a:ln w="38100">
      <a:solidFill>
        <a:schemeClr val="tx1"/>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EF31EB-F7C6-48D0-9F65-3E3061565B97}" type="doc">
      <dgm:prSet loTypeId="urn:microsoft.com/office/officeart/2005/8/layout/venn1" loCatId="relationship" qsTypeId="urn:microsoft.com/office/officeart/2005/8/quickstyle/simple4" qsCatId="simple" csTypeId="urn:microsoft.com/office/officeart/2005/8/colors/colorful5" csCatId="colorful" phldr="1"/>
      <dgm:spPr/>
    </dgm:pt>
    <dgm:pt modelId="{10126D3B-1BEB-4A07-892A-49CC85E76982}">
      <dgm:prSet phldrT="[Text]" custT="1"/>
      <dgm:spPr/>
      <dgm:t>
        <a:bodyPr/>
        <a:lstStyle/>
        <a:p>
          <a:pPr algn="ctr"/>
          <a:endParaRPr lang="en-US" sz="1800" b="1" dirty="0"/>
        </a:p>
      </dgm:t>
    </dgm:pt>
    <dgm:pt modelId="{1B1BFACA-1BC0-454E-AF95-0D4E0507BE98}" type="parTrans" cxnId="{4DE45CE7-52C3-469E-80CD-6A599E194ABE}">
      <dgm:prSet/>
      <dgm:spPr/>
      <dgm:t>
        <a:bodyPr/>
        <a:lstStyle/>
        <a:p>
          <a:pPr algn="ctr"/>
          <a:endParaRPr lang="en-US"/>
        </a:p>
      </dgm:t>
    </dgm:pt>
    <dgm:pt modelId="{84B41431-3CEF-4AA6-B2EA-3E662B4DE278}" type="sibTrans" cxnId="{4DE45CE7-52C3-469E-80CD-6A599E194ABE}">
      <dgm:prSet/>
      <dgm:spPr/>
      <dgm:t>
        <a:bodyPr/>
        <a:lstStyle/>
        <a:p>
          <a:pPr algn="ctr"/>
          <a:endParaRPr lang="en-US"/>
        </a:p>
      </dgm:t>
    </dgm:pt>
    <dgm:pt modelId="{F951E3FA-0EEF-42A0-BE96-D351933E76B1}">
      <dgm:prSet phldrT="[Text]" custT="1"/>
      <dgm:spPr/>
      <dgm:t>
        <a:bodyPr/>
        <a:lstStyle/>
        <a:p>
          <a:pPr algn="ctr"/>
          <a:endParaRPr lang="en-US" sz="1800" b="1" dirty="0"/>
        </a:p>
      </dgm:t>
    </dgm:pt>
    <dgm:pt modelId="{32BDC8DC-82E1-4915-AF45-C23A1AADB9DE}" type="parTrans" cxnId="{BCB94C08-30A1-451E-A4F7-08FAAA2C9886}">
      <dgm:prSet/>
      <dgm:spPr/>
      <dgm:t>
        <a:bodyPr/>
        <a:lstStyle/>
        <a:p>
          <a:pPr algn="ctr"/>
          <a:endParaRPr lang="en-US"/>
        </a:p>
      </dgm:t>
    </dgm:pt>
    <dgm:pt modelId="{16F4629D-7628-442B-8DD0-1DE33877FD3E}" type="sibTrans" cxnId="{BCB94C08-30A1-451E-A4F7-08FAAA2C9886}">
      <dgm:prSet/>
      <dgm:spPr/>
      <dgm:t>
        <a:bodyPr/>
        <a:lstStyle/>
        <a:p>
          <a:pPr algn="ctr"/>
          <a:endParaRPr lang="en-US"/>
        </a:p>
      </dgm:t>
    </dgm:pt>
    <dgm:pt modelId="{583BD8B3-02B4-4BB3-B97B-2FAFD15DFA30}" type="pres">
      <dgm:prSet presAssocID="{7FEF31EB-F7C6-48D0-9F65-3E3061565B97}" presName="compositeShape" presStyleCnt="0">
        <dgm:presLayoutVars>
          <dgm:chMax val="7"/>
          <dgm:dir/>
          <dgm:resizeHandles val="exact"/>
        </dgm:presLayoutVars>
      </dgm:prSet>
      <dgm:spPr/>
    </dgm:pt>
    <dgm:pt modelId="{561C1F1F-7927-4531-9119-2352BF108DB8}" type="pres">
      <dgm:prSet presAssocID="{10126D3B-1BEB-4A07-892A-49CC85E76982}" presName="circ1" presStyleLbl="vennNode1" presStyleIdx="0" presStyleCnt="2" custScaleX="75150" custScaleY="73244" custLinFactNeighborX="35610" custLinFactNeighborY="3906"/>
      <dgm:spPr/>
    </dgm:pt>
    <dgm:pt modelId="{CF99FF5E-1B94-44B3-A1D0-8191D23BF6D2}" type="pres">
      <dgm:prSet presAssocID="{10126D3B-1BEB-4A07-892A-49CC85E76982}" presName="circ1Tx" presStyleLbl="revTx" presStyleIdx="0" presStyleCnt="0">
        <dgm:presLayoutVars>
          <dgm:chMax val="0"/>
          <dgm:chPref val="0"/>
          <dgm:bulletEnabled val="1"/>
        </dgm:presLayoutVars>
      </dgm:prSet>
      <dgm:spPr/>
    </dgm:pt>
    <dgm:pt modelId="{489C696A-1712-4D22-A6BE-2806AE041B9A}" type="pres">
      <dgm:prSet presAssocID="{F951E3FA-0EEF-42A0-BE96-D351933E76B1}" presName="circ2" presStyleLbl="vennNode1" presStyleIdx="1" presStyleCnt="2" custScaleX="33498" custScaleY="34180" custLinFactNeighborX="-37757" custLinFactNeighborY="3906"/>
      <dgm:spPr/>
    </dgm:pt>
    <dgm:pt modelId="{9EC30C8F-ADD1-4A2F-A754-8980FDA76A6B}" type="pres">
      <dgm:prSet presAssocID="{F951E3FA-0EEF-42A0-BE96-D351933E76B1}" presName="circ2Tx" presStyleLbl="revTx" presStyleIdx="0" presStyleCnt="0">
        <dgm:presLayoutVars>
          <dgm:chMax val="0"/>
          <dgm:chPref val="0"/>
          <dgm:bulletEnabled val="1"/>
        </dgm:presLayoutVars>
      </dgm:prSet>
      <dgm:spPr/>
    </dgm:pt>
  </dgm:ptLst>
  <dgm:cxnLst>
    <dgm:cxn modelId="{7F954301-20CB-4950-A523-5399DD82811F}" type="presOf" srcId="{10126D3B-1BEB-4A07-892A-49CC85E76982}" destId="{561C1F1F-7927-4531-9119-2352BF108DB8}" srcOrd="0" destOrd="0" presId="urn:microsoft.com/office/officeart/2005/8/layout/venn1"/>
    <dgm:cxn modelId="{BCB94C08-30A1-451E-A4F7-08FAAA2C9886}" srcId="{7FEF31EB-F7C6-48D0-9F65-3E3061565B97}" destId="{F951E3FA-0EEF-42A0-BE96-D351933E76B1}" srcOrd="1" destOrd="0" parTransId="{32BDC8DC-82E1-4915-AF45-C23A1AADB9DE}" sibTransId="{16F4629D-7628-442B-8DD0-1DE33877FD3E}"/>
    <dgm:cxn modelId="{8AF8F13F-830C-438A-804B-31D34760B253}" type="presOf" srcId="{F951E3FA-0EEF-42A0-BE96-D351933E76B1}" destId="{489C696A-1712-4D22-A6BE-2806AE041B9A}" srcOrd="0" destOrd="0" presId="urn:microsoft.com/office/officeart/2005/8/layout/venn1"/>
    <dgm:cxn modelId="{5641EB74-9BF5-41C2-8732-C4BA4C5C8F0D}" type="presOf" srcId="{7FEF31EB-F7C6-48D0-9F65-3E3061565B97}" destId="{583BD8B3-02B4-4BB3-B97B-2FAFD15DFA30}" srcOrd="0" destOrd="0" presId="urn:microsoft.com/office/officeart/2005/8/layout/venn1"/>
    <dgm:cxn modelId="{4AD60AB4-55EC-4412-A22D-BB9BAB95ADBF}" type="presOf" srcId="{F951E3FA-0EEF-42A0-BE96-D351933E76B1}" destId="{9EC30C8F-ADD1-4A2F-A754-8980FDA76A6B}" srcOrd="1" destOrd="0" presId="urn:microsoft.com/office/officeart/2005/8/layout/venn1"/>
    <dgm:cxn modelId="{4DE45CE7-52C3-469E-80CD-6A599E194ABE}" srcId="{7FEF31EB-F7C6-48D0-9F65-3E3061565B97}" destId="{10126D3B-1BEB-4A07-892A-49CC85E76982}" srcOrd="0" destOrd="0" parTransId="{1B1BFACA-1BC0-454E-AF95-0D4E0507BE98}" sibTransId="{84B41431-3CEF-4AA6-B2EA-3E662B4DE278}"/>
    <dgm:cxn modelId="{25A83AF2-732C-4E86-BD1E-65E2B05F67CA}" type="presOf" srcId="{10126D3B-1BEB-4A07-892A-49CC85E76982}" destId="{CF99FF5E-1B94-44B3-A1D0-8191D23BF6D2}" srcOrd="1" destOrd="0" presId="urn:microsoft.com/office/officeart/2005/8/layout/venn1"/>
    <dgm:cxn modelId="{945171EF-CB16-4A3F-89EA-45277A28A1BB}" type="presParOf" srcId="{583BD8B3-02B4-4BB3-B97B-2FAFD15DFA30}" destId="{561C1F1F-7927-4531-9119-2352BF108DB8}" srcOrd="0" destOrd="0" presId="urn:microsoft.com/office/officeart/2005/8/layout/venn1"/>
    <dgm:cxn modelId="{D0E3FDB7-A9F0-4CCD-AEE8-824B7C8585A4}" type="presParOf" srcId="{583BD8B3-02B4-4BB3-B97B-2FAFD15DFA30}" destId="{CF99FF5E-1B94-44B3-A1D0-8191D23BF6D2}" srcOrd="1" destOrd="0" presId="urn:microsoft.com/office/officeart/2005/8/layout/venn1"/>
    <dgm:cxn modelId="{AF50BC4B-0B05-4ADD-9460-7812DDCCB8EE}" type="presParOf" srcId="{583BD8B3-02B4-4BB3-B97B-2FAFD15DFA30}" destId="{489C696A-1712-4D22-A6BE-2806AE041B9A}" srcOrd="2" destOrd="0" presId="urn:microsoft.com/office/officeart/2005/8/layout/venn1"/>
    <dgm:cxn modelId="{4E3D4388-CCF3-4A03-B881-64C8A317FC4F}" type="presParOf" srcId="{583BD8B3-02B4-4BB3-B97B-2FAFD15DFA30}" destId="{9EC30C8F-ADD1-4A2F-A754-8980FDA76A6B}" srcOrd="3" destOrd="0" presId="urn:microsoft.com/office/officeart/2005/8/layout/venn1"/>
  </dgm:cxnLst>
  <dgm:bg/>
  <dgm:whole>
    <a:ln w="38100">
      <a:solidFill>
        <a:schemeClr val="tx1"/>
      </a:solidFill>
    </a:ln>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EF31EB-F7C6-48D0-9F65-3E3061565B97}" type="doc">
      <dgm:prSet loTypeId="urn:microsoft.com/office/officeart/2005/8/layout/venn1" loCatId="relationship" qsTypeId="urn:microsoft.com/office/officeart/2005/8/quickstyle/simple4" qsCatId="simple" csTypeId="urn:microsoft.com/office/officeart/2005/8/colors/colorful5" csCatId="colorful" phldr="1"/>
      <dgm:spPr/>
    </dgm:pt>
    <dgm:pt modelId="{10126D3B-1BEB-4A07-892A-49CC85E76982}">
      <dgm:prSet phldrT="[Text]" custT="1"/>
      <dgm:spPr/>
      <dgm:t>
        <a:bodyPr/>
        <a:lstStyle/>
        <a:p>
          <a:pPr algn="ctr"/>
          <a:r>
            <a:rPr lang="en-US" sz="1800" b="1" dirty="0"/>
            <a:t>bilateral symmetry</a:t>
          </a:r>
        </a:p>
      </dgm:t>
    </dgm:pt>
    <dgm:pt modelId="{1B1BFACA-1BC0-454E-AF95-0D4E0507BE98}" type="parTrans" cxnId="{4DE45CE7-52C3-469E-80CD-6A599E194ABE}">
      <dgm:prSet/>
      <dgm:spPr/>
      <dgm:t>
        <a:bodyPr/>
        <a:lstStyle/>
        <a:p>
          <a:pPr algn="ctr"/>
          <a:endParaRPr lang="en-US"/>
        </a:p>
      </dgm:t>
    </dgm:pt>
    <dgm:pt modelId="{84B41431-3CEF-4AA6-B2EA-3E662B4DE278}" type="sibTrans" cxnId="{4DE45CE7-52C3-469E-80CD-6A599E194ABE}">
      <dgm:prSet/>
      <dgm:spPr/>
      <dgm:t>
        <a:bodyPr/>
        <a:lstStyle/>
        <a:p>
          <a:pPr algn="ctr"/>
          <a:endParaRPr lang="en-US"/>
        </a:p>
      </dgm:t>
    </dgm:pt>
    <dgm:pt modelId="{F951E3FA-0EEF-42A0-BE96-D351933E76B1}">
      <dgm:prSet phldrT="[Text]" custT="1"/>
      <dgm:spPr/>
      <dgm:t>
        <a:bodyPr/>
        <a:lstStyle/>
        <a:p>
          <a:pPr algn="ctr"/>
          <a:r>
            <a:rPr lang="en-US" sz="1800" b="1" dirty="0"/>
            <a:t>hydrostatic skeleton</a:t>
          </a:r>
        </a:p>
      </dgm:t>
    </dgm:pt>
    <dgm:pt modelId="{32BDC8DC-82E1-4915-AF45-C23A1AADB9DE}" type="parTrans" cxnId="{BCB94C08-30A1-451E-A4F7-08FAAA2C9886}">
      <dgm:prSet/>
      <dgm:spPr/>
      <dgm:t>
        <a:bodyPr/>
        <a:lstStyle/>
        <a:p>
          <a:pPr algn="ctr"/>
          <a:endParaRPr lang="en-US"/>
        </a:p>
      </dgm:t>
    </dgm:pt>
    <dgm:pt modelId="{16F4629D-7628-442B-8DD0-1DE33877FD3E}" type="sibTrans" cxnId="{BCB94C08-30A1-451E-A4F7-08FAAA2C9886}">
      <dgm:prSet/>
      <dgm:spPr/>
      <dgm:t>
        <a:bodyPr/>
        <a:lstStyle/>
        <a:p>
          <a:pPr algn="ctr"/>
          <a:endParaRPr lang="en-US"/>
        </a:p>
      </dgm:t>
    </dgm:pt>
    <dgm:pt modelId="{583BD8B3-02B4-4BB3-B97B-2FAFD15DFA30}" type="pres">
      <dgm:prSet presAssocID="{7FEF31EB-F7C6-48D0-9F65-3E3061565B97}" presName="compositeShape" presStyleCnt="0">
        <dgm:presLayoutVars>
          <dgm:chMax val="7"/>
          <dgm:dir/>
          <dgm:resizeHandles val="exact"/>
        </dgm:presLayoutVars>
      </dgm:prSet>
      <dgm:spPr/>
    </dgm:pt>
    <dgm:pt modelId="{561C1F1F-7927-4531-9119-2352BF108DB8}" type="pres">
      <dgm:prSet presAssocID="{10126D3B-1BEB-4A07-892A-49CC85E76982}" presName="circ1" presStyleLbl="vennNode1" presStyleIdx="0" presStyleCnt="2"/>
      <dgm:spPr/>
    </dgm:pt>
    <dgm:pt modelId="{CF99FF5E-1B94-44B3-A1D0-8191D23BF6D2}" type="pres">
      <dgm:prSet presAssocID="{10126D3B-1BEB-4A07-892A-49CC85E76982}" presName="circ1Tx" presStyleLbl="revTx" presStyleIdx="0" presStyleCnt="0">
        <dgm:presLayoutVars>
          <dgm:chMax val="0"/>
          <dgm:chPref val="0"/>
          <dgm:bulletEnabled val="1"/>
        </dgm:presLayoutVars>
      </dgm:prSet>
      <dgm:spPr/>
    </dgm:pt>
    <dgm:pt modelId="{489C696A-1712-4D22-A6BE-2806AE041B9A}" type="pres">
      <dgm:prSet presAssocID="{F951E3FA-0EEF-42A0-BE96-D351933E76B1}" presName="circ2" presStyleLbl="vennNode1" presStyleIdx="1" presStyleCnt="2"/>
      <dgm:spPr/>
    </dgm:pt>
    <dgm:pt modelId="{9EC30C8F-ADD1-4A2F-A754-8980FDA76A6B}" type="pres">
      <dgm:prSet presAssocID="{F951E3FA-0EEF-42A0-BE96-D351933E76B1}" presName="circ2Tx" presStyleLbl="revTx" presStyleIdx="0" presStyleCnt="0">
        <dgm:presLayoutVars>
          <dgm:chMax val="0"/>
          <dgm:chPref val="0"/>
          <dgm:bulletEnabled val="1"/>
        </dgm:presLayoutVars>
      </dgm:prSet>
      <dgm:spPr/>
    </dgm:pt>
  </dgm:ptLst>
  <dgm:cxnLst>
    <dgm:cxn modelId="{BCB94C08-30A1-451E-A4F7-08FAAA2C9886}" srcId="{7FEF31EB-F7C6-48D0-9F65-3E3061565B97}" destId="{F951E3FA-0EEF-42A0-BE96-D351933E76B1}" srcOrd="1" destOrd="0" parTransId="{32BDC8DC-82E1-4915-AF45-C23A1AADB9DE}" sibTransId="{16F4629D-7628-442B-8DD0-1DE33877FD3E}"/>
    <dgm:cxn modelId="{2B42331D-FA49-48F7-AB2E-7449CB133031}" type="presOf" srcId="{F951E3FA-0EEF-42A0-BE96-D351933E76B1}" destId="{489C696A-1712-4D22-A6BE-2806AE041B9A}" srcOrd="0" destOrd="0" presId="urn:microsoft.com/office/officeart/2005/8/layout/venn1"/>
    <dgm:cxn modelId="{639AFD2A-C709-4D54-8BC8-80564E0564B5}" type="presOf" srcId="{F951E3FA-0EEF-42A0-BE96-D351933E76B1}" destId="{9EC30C8F-ADD1-4A2F-A754-8980FDA76A6B}" srcOrd="1" destOrd="0" presId="urn:microsoft.com/office/officeart/2005/8/layout/venn1"/>
    <dgm:cxn modelId="{BF16A8A9-7E8C-4C63-B376-18EBE065ACA3}" type="presOf" srcId="{10126D3B-1BEB-4A07-892A-49CC85E76982}" destId="{561C1F1F-7927-4531-9119-2352BF108DB8}" srcOrd="0" destOrd="0" presId="urn:microsoft.com/office/officeart/2005/8/layout/venn1"/>
    <dgm:cxn modelId="{3EBC98BE-CFE4-44B4-AE06-178F032E6FFF}" type="presOf" srcId="{7FEF31EB-F7C6-48D0-9F65-3E3061565B97}" destId="{583BD8B3-02B4-4BB3-B97B-2FAFD15DFA30}" srcOrd="0" destOrd="0" presId="urn:microsoft.com/office/officeart/2005/8/layout/venn1"/>
    <dgm:cxn modelId="{578B59DC-81C0-42D5-8657-95062D156E83}" type="presOf" srcId="{10126D3B-1BEB-4A07-892A-49CC85E76982}" destId="{CF99FF5E-1B94-44B3-A1D0-8191D23BF6D2}" srcOrd="1" destOrd="0" presId="urn:microsoft.com/office/officeart/2005/8/layout/venn1"/>
    <dgm:cxn modelId="{4DE45CE7-52C3-469E-80CD-6A599E194ABE}" srcId="{7FEF31EB-F7C6-48D0-9F65-3E3061565B97}" destId="{10126D3B-1BEB-4A07-892A-49CC85E76982}" srcOrd="0" destOrd="0" parTransId="{1B1BFACA-1BC0-454E-AF95-0D4E0507BE98}" sibTransId="{84B41431-3CEF-4AA6-B2EA-3E662B4DE278}"/>
    <dgm:cxn modelId="{53B1F626-E97D-45FF-811D-18F27C66BDD8}" type="presParOf" srcId="{583BD8B3-02B4-4BB3-B97B-2FAFD15DFA30}" destId="{561C1F1F-7927-4531-9119-2352BF108DB8}" srcOrd="0" destOrd="0" presId="urn:microsoft.com/office/officeart/2005/8/layout/venn1"/>
    <dgm:cxn modelId="{016C4989-0A81-49ED-B9BF-F2E050E6F1BC}" type="presParOf" srcId="{583BD8B3-02B4-4BB3-B97B-2FAFD15DFA30}" destId="{CF99FF5E-1B94-44B3-A1D0-8191D23BF6D2}" srcOrd="1" destOrd="0" presId="urn:microsoft.com/office/officeart/2005/8/layout/venn1"/>
    <dgm:cxn modelId="{03C03B14-C6B9-4366-A076-F56D200062EB}" type="presParOf" srcId="{583BD8B3-02B4-4BB3-B97B-2FAFD15DFA30}" destId="{489C696A-1712-4D22-A6BE-2806AE041B9A}" srcOrd="2" destOrd="0" presId="urn:microsoft.com/office/officeart/2005/8/layout/venn1"/>
    <dgm:cxn modelId="{660B3D2E-BB85-4653-8FA8-664F2FDA494B}" type="presParOf" srcId="{583BD8B3-02B4-4BB3-B97B-2FAFD15DFA30}" destId="{9EC30C8F-ADD1-4A2F-A754-8980FDA76A6B}" srcOrd="3" destOrd="0" presId="urn:microsoft.com/office/officeart/2005/8/layout/venn1"/>
  </dgm:cxnLst>
  <dgm:bg/>
  <dgm:whole>
    <a:ln w="38100">
      <a:solidFill>
        <a:schemeClr val="tx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FEF31EB-F7C6-48D0-9F65-3E3061565B97}" type="doc">
      <dgm:prSet loTypeId="urn:microsoft.com/office/officeart/2005/8/layout/venn1" loCatId="relationship" qsTypeId="urn:microsoft.com/office/officeart/2005/8/quickstyle/simple4" qsCatId="simple" csTypeId="urn:microsoft.com/office/officeart/2005/8/colors/colorful5" csCatId="colorful" phldr="1"/>
      <dgm:spPr/>
    </dgm:pt>
    <dgm:pt modelId="{10126D3B-1BEB-4A07-892A-49CC85E76982}">
      <dgm:prSet phldrT="[Text]" custT="1"/>
      <dgm:spPr/>
      <dgm:t>
        <a:bodyPr/>
        <a:lstStyle/>
        <a:p>
          <a:pPr algn="ctr"/>
          <a:r>
            <a:rPr lang="en-US" sz="1800" b="1" dirty="0"/>
            <a:t>bilateral symmetry</a:t>
          </a:r>
        </a:p>
      </dgm:t>
    </dgm:pt>
    <dgm:pt modelId="{1B1BFACA-1BC0-454E-AF95-0D4E0507BE98}" type="parTrans" cxnId="{4DE45CE7-52C3-469E-80CD-6A599E194ABE}">
      <dgm:prSet/>
      <dgm:spPr/>
      <dgm:t>
        <a:bodyPr/>
        <a:lstStyle/>
        <a:p>
          <a:pPr algn="ctr"/>
          <a:endParaRPr lang="en-US"/>
        </a:p>
      </dgm:t>
    </dgm:pt>
    <dgm:pt modelId="{84B41431-3CEF-4AA6-B2EA-3E662B4DE278}" type="sibTrans" cxnId="{4DE45CE7-52C3-469E-80CD-6A599E194ABE}">
      <dgm:prSet/>
      <dgm:spPr/>
      <dgm:t>
        <a:bodyPr/>
        <a:lstStyle/>
        <a:p>
          <a:pPr algn="ctr"/>
          <a:endParaRPr lang="en-US"/>
        </a:p>
      </dgm:t>
    </dgm:pt>
    <dgm:pt modelId="{F951E3FA-0EEF-42A0-BE96-D351933E76B1}">
      <dgm:prSet phldrT="[Text]" custT="1"/>
      <dgm:spPr/>
      <dgm:t>
        <a:bodyPr/>
        <a:lstStyle/>
        <a:p>
          <a:pPr algn="ctr"/>
          <a:r>
            <a:rPr lang="en-US" sz="1800" b="1" dirty="0"/>
            <a:t>hydrostatic skeleton</a:t>
          </a:r>
        </a:p>
      </dgm:t>
    </dgm:pt>
    <dgm:pt modelId="{32BDC8DC-82E1-4915-AF45-C23A1AADB9DE}" type="parTrans" cxnId="{BCB94C08-30A1-451E-A4F7-08FAAA2C9886}">
      <dgm:prSet/>
      <dgm:spPr/>
      <dgm:t>
        <a:bodyPr/>
        <a:lstStyle/>
        <a:p>
          <a:pPr algn="ctr"/>
          <a:endParaRPr lang="en-US"/>
        </a:p>
      </dgm:t>
    </dgm:pt>
    <dgm:pt modelId="{16F4629D-7628-442B-8DD0-1DE33877FD3E}" type="sibTrans" cxnId="{BCB94C08-30A1-451E-A4F7-08FAAA2C9886}">
      <dgm:prSet/>
      <dgm:spPr/>
      <dgm:t>
        <a:bodyPr/>
        <a:lstStyle/>
        <a:p>
          <a:pPr algn="ctr"/>
          <a:endParaRPr lang="en-US"/>
        </a:p>
      </dgm:t>
    </dgm:pt>
    <dgm:pt modelId="{583BD8B3-02B4-4BB3-B97B-2FAFD15DFA30}" type="pres">
      <dgm:prSet presAssocID="{7FEF31EB-F7C6-48D0-9F65-3E3061565B97}" presName="compositeShape" presStyleCnt="0">
        <dgm:presLayoutVars>
          <dgm:chMax val="7"/>
          <dgm:dir/>
          <dgm:resizeHandles val="exact"/>
        </dgm:presLayoutVars>
      </dgm:prSet>
      <dgm:spPr/>
    </dgm:pt>
    <dgm:pt modelId="{561C1F1F-7927-4531-9119-2352BF108DB8}" type="pres">
      <dgm:prSet presAssocID="{10126D3B-1BEB-4A07-892A-49CC85E76982}" presName="circ1" presStyleLbl="vennNode1" presStyleIdx="0" presStyleCnt="2"/>
      <dgm:spPr/>
    </dgm:pt>
    <dgm:pt modelId="{CF99FF5E-1B94-44B3-A1D0-8191D23BF6D2}" type="pres">
      <dgm:prSet presAssocID="{10126D3B-1BEB-4A07-892A-49CC85E76982}" presName="circ1Tx" presStyleLbl="revTx" presStyleIdx="0" presStyleCnt="0">
        <dgm:presLayoutVars>
          <dgm:chMax val="0"/>
          <dgm:chPref val="0"/>
          <dgm:bulletEnabled val="1"/>
        </dgm:presLayoutVars>
      </dgm:prSet>
      <dgm:spPr/>
    </dgm:pt>
    <dgm:pt modelId="{489C696A-1712-4D22-A6BE-2806AE041B9A}" type="pres">
      <dgm:prSet presAssocID="{F951E3FA-0EEF-42A0-BE96-D351933E76B1}" presName="circ2" presStyleLbl="vennNode1" presStyleIdx="1" presStyleCnt="2"/>
      <dgm:spPr/>
    </dgm:pt>
    <dgm:pt modelId="{9EC30C8F-ADD1-4A2F-A754-8980FDA76A6B}" type="pres">
      <dgm:prSet presAssocID="{F951E3FA-0EEF-42A0-BE96-D351933E76B1}" presName="circ2Tx" presStyleLbl="revTx" presStyleIdx="0" presStyleCnt="0">
        <dgm:presLayoutVars>
          <dgm:chMax val="0"/>
          <dgm:chPref val="0"/>
          <dgm:bulletEnabled val="1"/>
        </dgm:presLayoutVars>
      </dgm:prSet>
      <dgm:spPr/>
    </dgm:pt>
  </dgm:ptLst>
  <dgm:cxnLst>
    <dgm:cxn modelId="{31E42405-73DC-410F-8A83-EF70EF263367}" type="presOf" srcId="{10126D3B-1BEB-4A07-892A-49CC85E76982}" destId="{561C1F1F-7927-4531-9119-2352BF108DB8}" srcOrd="0" destOrd="0" presId="urn:microsoft.com/office/officeart/2005/8/layout/venn1"/>
    <dgm:cxn modelId="{BCB94C08-30A1-451E-A4F7-08FAAA2C9886}" srcId="{7FEF31EB-F7C6-48D0-9F65-3E3061565B97}" destId="{F951E3FA-0EEF-42A0-BE96-D351933E76B1}" srcOrd="1" destOrd="0" parTransId="{32BDC8DC-82E1-4915-AF45-C23A1AADB9DE}" sibTransId="{16F4629D-7628-442B-8DD0-1DE33877FD3E}"/>
    <dgm:cxn modelId="{07C67213-826C-4C81-ADE8-99F401403C3E}" type="presOf" srcId="{F951E3FA-0EEF-42A0-BE96-D351933E76B1}" destId="{489C696A-1712-4D22-A6BE-2806AE041B9A}" srcOrd="0" destOrd="0" presId="urn:microsoft.com/office/officeart/2005/8/layout/venn1"/>
    <dgm:cxn modelId="{BA62D422-BC18-477C-987D-68CB61C7B6E0}" type="presOf" srcId="{F951E3FA-0EEF-42A0-BE96-D351933E76B1}" destId="{9EC30C8F-ADD1-4A2F-A754-8980FDA76A6B}" srcOrd="1" destOrd="0" presId="urn:microsoft.com/office/officeart/2005/8/layout/venn1"/>
    <dgm:cxn modelId="{5C112DD3-9285-45D2-9D20-A2EAB0CDF457}" type="presOf" srcId="{10126D3B-1BEB-4A07-892A-49CC85E76982}" destId="{CF99FF5E-1B94-44B3-A1D0-8191D23BF6D2}" srcOrd="1" destOrd="0" presId="urn:microsoft.com/office/officeart/2005/8/layout/venn1"/>
    <dgm:cxn modelId="{4DE45CE7-52C3-469E-80CD-6A599E194ABE}" srcId="{7FEF31EB-F7C6-48D0-9F65-3E3061565B97}" destId="{10126D3B-1BEB-4A07-892A-49CC85E76982}" srcOrd="0" destOrd="0" parTransId="{1B1BFACA-1BC0-454E-AF95-0D4E0507BE98}" sibTransId="{84B41431-3CEF-4AA6-B2EA-3E662B4DE278}"/>
    <dgm:cxn modelId="{A5AE6FEC-0499-4B8B-A20E-52F6E8EC2195}" type="presOf" srcId="{7FEF31EB-F7C6-48D0-9F65-3E3061565B97}" destId="{583BD8B3-02B4-4BB3-B97B-2FAFD15DFA30}" srcOrd="0" destOrd="0" presId="urn:microsoft.com/office/officeart/2005/8/layout/venn1"/>
    <dgm:cxn modelId="{152F1B1C-7DE4-4D8C-AD9B-D64CD43249A2}" type="presParOf" srcId="{583BD8B3-02B4-4BB3-B97B-2FAFD15DFA30}" destId="{561C1F1F-7927-4531-9119-2352BF108DB8}" srcOrd="0" destOrd="0" presId="urn:microsoft.com/office/officeart/2005/8/layout/venn1"/>
    <dgm:cxn modelId="{0EEC42BE-D10F-4724-86FD-7E041375A136}" type="presParOf" srcId="{583BD8B3-02B4-4BB3-B97B-2FAFD15DFA30}" destId="{CF99FF5E-1B94-44B3-A1D0-8191D23BF6D2}" srcOrd="1" destOrd="0" presId="urn:microsoft.com/office/officeart/2005/8/layout/venn1"/>
    <dgm:cxn modelId="{5C6B9A77-DF8C-4DEF-82B8-5901E8727689}" type="presParOf" srcId="{583BD8B3-02B4-4BB3-B97B-2FAFD15DFA30}" destId="{489C696A-1712-4D22-A6BE-2806AE041B9A}" srcOrd="2" destOrd="0" presId="urn:microsoft.com/office/officeart/2005/8/layout/venn1"/>
    <dgm:cxn modelId="{9CAC89A0-8B61-477D-B16E-F34A3170257F}" type="presParOf" srcId="{583BD8B3-02B4-4BB3-B97B-2FAFD15DFA30}" destId="{9EC30C8F-ADD1-4A2F-A754-8980FDA76A6B}" srcOrd="3" destOrd="0" presId="urn:microsoft.com/office/officeart/2005/8/layout/venn1"/>
  </dgm:cxnLst>
  <dgm:bg/>
  <dgm:whole>
    <a:ln w="38100">
      <a:solidFill>
        <a:schemeClr val="tx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FEF31EB-F7C6-48D0-9F65-3E3061565B97}" type="doc">
      <dgm:prSet loTypeId="urn:microsoft.com/office/officeart/2005/8/layout/venn1" loCatId="relationship" qsTypeId="urn:microsoft.com/office/officeart/2005/8/quickstyle/simple4" qsCatId="simple" csTypeId="urn:microsoft.com/office/officeart/2005/8/colors/colorful5" csCatId="colorful" phldr="1"/>
      <dgm:spPr/>
    </dgm:pt>
    <dgm:pt modelId="{10126D3B-1BEB-4A07-892A-49CC85E76982}">
      <dgm:prSet phldrT="[Text]" custT="1"/>
      <dgm:spPr/>
      <dgm:t>
        <a:bodyPr/>
        <a:lstStyle/>
        <a:p>
          <a:pPr algn="ctr"/>
          <a:r>
            <a:rPr lang="en-US" sz="1800" b="1" dirty="0"/>
            <a:t>bilateral symmetry</a:t>
          </a:r>
        </a:p>
      </dgm:t>
    </dgm:pt>
    <dgm:pt modelId="{1B1BFACA-1BC0-454E-AF95-0D4E0507BE98}" type="parTrans" cxnId="{4DE45CE7-52C3-469E-80CD-6A599E194ABE}">
      <dgm:prSet/>
      <dgm:spPr/>
      <dgm:t>
        <a:bodyPr/>
        <a:lstStyle/>
        <a:p>
          <a:pPr algn="ctr"/>
          <a:endParaRPr lang="en-US"/>
        </a:p>
      </dgm:t>
    </dgm:pt>
    <dgm:pt modelId="{84B41431-3CEF-4AA6-B2EA-3E662B4DE278}" type="sibTrans" cxnId="{4DE45CE7-52C3-469E-80CD-6A599E194ABE}">
      <dgm:prSet/>
      <dgm:spPr/>
      <dgm:t>
        <a:bodyPr/>
        <a:lstStyle/>
        <a:p>
          <a:pPr algn="ctr"/>
          <a:endParaRPr lang="en-US"/>
        </a:p>
      </dgm:t>
    </dgm:pt>
    <dgm:pt modelId="{F951E3FA-0EEF-42A0-BE96-D351933E76B1}">
      <dgm:prSet phldrT="[Text]" custT="1"/>
      <dgm:spPr/>
      <dgm:t>
        <a:bodyPr/>
        <a:lstStyle/>
        <a:p>
          <a:pPr algn="ctr"/>
          <a:r>
            <a:rPr lang="en-US" sz="1800" b="1" dirty="0"/>
            <a:t>hydrostatic skeleton</a:t>
          </a:r>
        </a:p>
      </dgm:t>
    </dgm:pt>
    <dgm:pt modelId="{32BDC8DC-82E1-4915-AF45-C23A1AADB9DE}" type="parTrans" cxnId="{BCB94C08-30A1-451E-A4F7-08FAAA2C9886}">
      <dgm:prSet/>
      <dgm:spPr/>
      <dgm:t>
        <a:bodyPr/>
        <a:lstStyle/>
        <a:p>
          <a:pPr algn="ctr"/>
          <a:endParaRPr lang="en-US"/>
        </a:p>
      </dgm:t>
    </dgm:pt>
    <dgm:pt modelId="{16F4629D-7628-442B-8DD0-1DE33877FD3E}" type="sibTrans" cxnId="{BCB94C08-30A1-451E-A4F7-08FAAA2C9886}">
      <dgm:prSet/>
      <dgm:spPr/>
      <dgm:t>
        <a:bodyPr/>
        <a:lstStyle/>
        <a:p>
          <a:pPr algn="ctr"/>
          <a:endParaRPr lang="en-US"/>
        </a:p>
      </dgm:t>
    </dgm:pt>
    <dgm:pt modelId="{583BD8B3-02B4-4BB3-B97B-2FAFD15DFA30}" type="pres">
      <dgm:prSet presAssocID="{7FEF31EB-F7C6-48D0-9F65-3E3061565B97}" presName="compositeShape" presStyleCnt="0">
        <dgm:presLayoutVars>
          <dgm:chMax val="7"/>
          <dgm:dir/>
          <dgm:resizeHandles val="exact"/>
        </dgm:presLayoutVars>
      </dgm:prSet>
      <dgm:spPr/>
    </dgm:pt>
    <dgm:pt modelId="{561C1F1F-7927-4531-9119-2352BF108DB8}" type="pres">
      <dgm:prSet presAssocID="{10126D3B-1BEB-4A07-892A-49CC85E76982}" presName="circ1" presStyleLbl="vennNode1" presStyleIdx="0" presStyleCnt="2"/>
      <dgm:spPr/>
    </dgm:pt>
    <dgm:pt modelId="{CF99FF5E-1B94-44B3-A1D0-8191D23BF6D2}" type="pres">
      <dgm:prSet presAssocID="{10126D3B-1BEB-4A07-892A-49CC85E76982}" presName="circ1Tx" presStyleLbl="revTx" presStyleIdx="0" presStyleCnt="0">
        <dgm:presLayoutVars>
          <dgm:chMax val="0"/>
          <dgm:chPref val="0"/>
          <dgm:bulletEnabled val="1"/>
        </dgm:presLayoutVars>
      </dgm:prSet>
      <dgm:spPr/>
    </dgm:pt>
    <dgm:pt modelId="{489C696A-1712-4D22-A6BE-2806AE041B9A}" type="pres">
      <dgm:prSet presAssocID="{F951E3FA-0EEF-42A0-BE96-D351933E76B1}" presName="circ2" presStyleLbl="vennNode1" presStyleIdx="1" presStyleCnt="2"/>
      <dgm:spPr/>
    </dgm:pt>
    <dgm:pt modelId="{9EC30C8F-ADD1-4A2F-A754-8980FDA76A6B}" type="pres">
      <dgm:prSet presAssocID="{F951E3FA-0EEF-42A0-BE96-D351933E76B1}" presName="circ2Tx" presStyleLbl="revTx" presStyleIdx="0" presStyleCnt="0">
        <dgm:presLayoutVars>
          <dgm:chMax val="0"/>
          <dgm:chPref val="0"/>
          <dgm:bulletEnabled val="1"/>
        </dgm:presLayoutVars>
      </dgm:prSet>
      <dgm:spPr/>
    </dgm:pt>
  </dgm:ptLst>
  <dgm:cxnLst>
    <dgm:cxn modelId="{F6FA9300-5172-426B-8DE9-B0BA27943898}" type="presOf" srcId="{7FEF31EB-F7C6-48D0-9F65-3E3061565B97}" destId="{583BD8B3-02B4-4BB3-B97B-2FAFD15DFA30}" srcOrd="0" destOrd="0" presId="urn:microsoft.com/office/officeart/2005/8/layout/venn1"/>
    <dgm:cxn modelId="{F158CE04-0B59-4D2F-B7C7-6CE772842ADD}" type="presOf" srcId="{10126D3B-1BEB-4A07-892A-49CC85E76982}" destId="{561C1F1F-7927-4531-9119-2352BF108DB8}" srcOrd="0" destOrd="0" presId="urn:microsoft.com/office/officeart/2005/8/layout/venn1"/>
    <dgm:cxn modelId="{BCB94C08-30A1-451E-A4F7-08FAAA2C9886}" srcId="{7FEF31EB-F7C6-48D0-9F65-3E3061565B97}" destId="{F951E3FA-0EEF-42A0-BE96-D351933E76B1}" srcOrd="1" destOrd="0" parTransId="{32BDC8DC-82E1-4915-AF45-C23A1AADB9DE}" sibTransId="{16F4629D-7628-442B-8DD0-1DE33877FD3E}"/>
    <dgm:cxn modelId="{6CFEFA27-75F7-45A1-AFF8-AEBEE7D0B82F}" type="presOf" srcId="{10126D3B-1BEB-4A07-892A-49CC85E76982}" destId="{CF99FF5E-1B94-44B3-A1D0-8191D23BF6D2}" srcOrd="1" destOrd="0" presId="urn:microsoft.com/office/officeart/2005/8/layout/venn1"/>
    <dgm:cxn modelId="{7CEA0D52-8FD5-4158-8789-7B75585932B4}" type="presOf" srcId="{F951E3FA-0EEF-42A0-BE96-D351933E76B1}" destId="{489C696A-1712-4D22-A6BE-2806AE041B9A}" srcOrd="0" destOrd="0" presId="urn:microsoft.com/office/officeart/2005/8/layout/venn1"/>
    <dgm:cxn modelId="{DCC38173-5E91-412C-9594-00786B89E4DE}" type="presOf" srcId="{F951E3FA-0EEF-42A0-BE96-D351933E76B1}" destId="{9EC30C8F-ADD1-4A2F-A754-8980FDA76A6B}" srcOrd="1" destOrd="0" presId="urn:microsoft.com/office/officeart/2005/8/layout/venn1"/>
    <dgm:cxn modelId="{4DE45CE7-52C3-469E-80CD-6A599E194ABE}" srcId="{7FEF31EB-F7C6-48D0-9F65-3E3061565B97}" destId="{10126D3B-1BEB-4A07-892A-49CC85E76982}" srcOrd="0" destOrd="0" parTransId="{1B1BFACA-1BC0-454E-AF95-0D4E0507BE98}" sibTransId="{84B41431-3CEF-4AA6-B2EA-3E662B4DE278}"/>
    <dgm:cxn modelId="{9110992D-0C65-44AB-B7C6-BCF91B753E4E}" type="presParOf" srcId="{583BD8B3-02B4-4BB3-B97B-2FAFD15DFA30}" destId="{561C1F1F-7927-4531-9119-2352BF108DB8}" srcOrd="0" destOrd="0" presId="urn:microsoft.com/office/officeart/2005/8/layout/venn1"/>
    <dgm:cxn modelId="{ED2E63DE-E900-4FC6-9D5F-3F6EF0DAF4C6}" type="presParOf" srcId="{583BD8B3-02B4-4BB3-B97B-2FAFD15DFA30}" destId="{CF99FF5E-1B94-44B3-A1D0-8191D23BF6D2}" srcOrd="1" destOrd="0" presId="urn:microsoft.com/office/officeart/2005/8/layout/venn1"/>
    <dgm:cxn modelId="{3F27BB61-2BD3-4B7F-9F17-0419563E3676}" type="presParOf" srcId="{583BD8B3-02B4-4BB3-B97B-2FAFD15DFA30}" destId="{489C696A-1712-4D22-A6BE-2806AE041B9A}" srcOrd="2" destOrd="0" presId="urn:microsoft.com/office/officeart/2005/8/layout/venn1"/>
    <dgm:cxn modelId="{194E179D-8573-43E6-9FEA-DDA6B80ADADB}" type="presParOf" srcId="{583BD8B3-02B4-4BB3-B97B-2FAFD15DFA30}" destId="{9EC30C8F-ADD1-4A2F-A754-8980FDA76A6B}" srcOrd="3" destOrd="0" presId="urn:microsoft.com/office/officeart/2005/8/layout/venn1"/>
  </dgm:cxnLst>
  <dgm:bg/>
  <dgm:whole>
    <a:ln w="38100">
      <a:solidFill>
        <a:schemeClr val="tx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FEF31EB-F7C6-48D0-9F65-3E3061565B97}" type="doc">
      <dgm:prSet loTypeId="urn:microsoft.com/office/officeart/2005/8/layout/venn1" loCatId="relationship" qsTypeId="urn:microsoft.com/office/officeart/2005/8/quickstyle/simple4" qsCatId="simple" csTypeId="urn:microsoft.com/office/officeart/2005/8/colors/colorful5" csCatId="colorful" phldr="1"/>
      <dgm:spPr/>
    </dgm:pt>
    <dgm:pt modelId="{10126D3B-1BEB-4A07-892A-49CC85E76982}">
      <dgm:prSet phldrT="[Text]" custT="1"/>
      <dgm:spPr/>
      <dgm:t>
        <a:bodyPr/>
        <a:lstStyle/>
        <a:p>
          <a:pPr algn="ctr"/>
          <a:r>
            <a:rPr lang="en-US" sz="1800" b="1" dirty="0"/>
            <a:t>bilateral symmetry</a:t>
          </a:r>
        </a:p>
      </dgm:t>
    </dgm:pt>
    <dgm:pt modelId="{1B1BFACA-1BC0-454E-AF95-0D4E0507BE98}" type="parTrans" cxnId="{4DE45CE7-52C3-469E-80CD-6A599E194ABE}">
      <dgm:prSet/>
      <dgm:spPr/>
      <dgm:t>
        <a:bodyPr/>
        <a:lstStyle/>
        <a:p>
          <a:pPr algn="ctr"/>
          <a:endParaRPr lang="en-US"/>
        </a:p>
      </dgm:t>
    </dgm:pt>
    <dgm:pt modelId="{84B41431-3CEF-4AA6-B2EA-3E662B4DE278}" type="sibTrans" cxnId="{4DE45CE7-52C3-469E-80CD-6A599E194ABE}">
      <dgm:prSet/>
      <dgm:spPr/>
      <dgm:t>
        <a:bodyPr/>
        <a:lstStyle/>
        <a:p>
          <a:pPr algn="ctr"/>
          <a:endParaRPr lang="en-US"/>
        </a:p>
      </dgm:t>
    </dgm:pt>
    <dgm:pt modelId="{F951E3FA-0EEF-42A0-BE96-D351933E76B1}">
      <dgm:prSet phldrT="[Text]" custT="1"/>
      <dgm:spPr/>
      <dgm:t>
        <a:bodyPr/>
        <a:lstStyle/>
        <a:p>
          <a:pPr algn="ctr"/>
          <a:r>
            <a:rPr lang="en-US" sz="1800" b="1" dirty="0"/>
            <a:t>hydrostatic skeleton</a:t>
          </a:r>
        </a:p>
      </dgm:t>
    </dgm:pt>
    <dgm:pt modelId="{32BDC8DC-82E1-4915-AF45-C23A1AADB9DE}" type="parTrans" cxnId="{BCB94C08-30A1-451E-A4F7-08FAAA2C9886}">
      <dgm:prSet/>
      <dgm:spPr/>
      <dgm:t>
        <a:bodyPr/>
        <a:lstStyle/>
        <a:p>
          <a:pPr algn="ctr"/>
          <a:endParaRPr lang="en-US"/>
        </a:p>
      </dgm:t>
    </dgm:pt>
    <dgm:pt modelId="{16F4629D-7628-442B-8DD0-1DE33877FD3E}" type="sibTrans" cxnId="{BCB94C08-30A1-451E-A4F7-08FAAA2C9886}">
      <dgm:prSet/>
      <dgm:spPr/>
      <dgm:t>
        <a:bodyPr/>
        <a:lstStyle/>
        <a:p>
          <a:pPr algn="ctr"/>
          <a:endParaRPr lang="en-US"/>
        </a:p>
      </dgm:t>
    </dgm:pt>
    <dgm:pt modelId="{583BD8B3-02B4-4BB3-B97B-2FAFD15DFA30}" type="pres">
      <dgm:prSet presAssocID="{7FEF31EB-F7C6-48D0-9F65-3E3061565B97}" presName="compositeShape" presStyleCnt="0">
        <dgm:presLayoutVars>
          <dgm:chMax val="7"/>
          <dgm:dir/>
          <dgm:resizeHandles val="exact"/>
        </dgm:presLayoutVars>
      </dgm:prSet>
      <dgm:spPr/>
    </dgm:pt>
    <dgm:pt modelId="{561C1F1F-7927-4531-9119-2352BF108DB8}" type="pres">
      <dgm:prSet presAssocID="{10126D3B-1BEB-4A07-892A-49CC85E76982}" presName="circ1" presStyleLbl="vennNode1" presStyleIdx="0" presStyleCnt="2"/>
      <dgm:spPr/>
    </dgm:pt>
    <dgm:pt modelId="{CF99FF5E-1B94-44B3-A1D0-8191D23BF6D2}" type="pres">
      <dgm:prSet presAssocID="{10126D3B-1BEB-4A07-892A-49CC85E76982}" presName="circ1Tx" presStyleLbl="revTx" presStyleIdx="0" presStyleCnt="0">
        <dgm:presLayoutVars>
          <dgm:chMax val="0"/>
          <dgm:chPref val="0"/>
          <dgm:bulletEnabled val="1"/>
        </dgm:presLayoutVars>
      </dgm:prSet>
      <dgm:spPr/>
    </dgm:pt>
    <dgm:pt modelId="{489C696A-1712-4D22-A6BE-2806AE041B9A}" type="pres">
      <dgm:prSet presAssocID="{F951E3FA-0EEF-42A0-BE96-D351933E76B1}" presName="circ2" presStyleLbl="vennNode1" presStyleIdx="1" presStyleCnt="2"/>
      <dgm:spPr/>
    </dgm:pt>
    <dgm:pt modelId="{9EC30C8F-ADD1-4A2F-A754-8980FDA76A6B}" type="pres">
      <dgm:prSet presAssocID="{F951E3FA-0EEF-42A0-BE96-D351933E76B1}" presName="circ2Tx" presStyleLbl="revTx" presStyleIdx="0" presStyleCnt="0">
        <dgm:presLayoutVars>
          <dgm:chMax val="0"/>
          <dgm:chPref val="0"/>
          <dgm:bulletEnabled val="1"/>
        </dgm:presLayoutVars>
      </dgm:prSet>
      <dgm:spPr/>
    </dgm:pt>
  </dgm:ptLst>
  <dgm:cxnLst>
    <dgm:cxn modelId="{BCB94C08-30A1-451E-A4F7-08FAAA2C9886}" srcId="{7FEF31EB-F7C6-48D0-9F65-3E3061565B97}" destId="{F951E3FA-0EEF-42A0-BE96-D351933E76B1}" srcOrd="1" destOrd="0" parTransId="{32BDC8DC-82E1-4915-AF45-C23A1AADB9DE}" sibTransId="{16F4629D-7628-442B-8DD0-1DE33877FD3E}"/>
    <dgm:cxn modelId="{7A1FE767-A0FE-4B52-996B-E5B052A51FCF}" type="presOf" srcId="{7FEF31EB-F7C6-48D0-9F65-3E3061565B97}" destId="{583BD8B3-02B4-4BB3-B97B-2FAFD15DFA30}" srcOrd="0" destOrd="0" presId="urn:microsoft.com/office/officeart/2005/8/layout/venn1"/>
    <dgm:cxn modelId="{ADBD236B-AA83-4083-8F73-C26CC1DDD03F}" type="presOf" srcId="{10126D3B-1BEB-4A07-892A-49CC85E76982}" destId="{561C1F1F-7927-4531-9119-2352BF108DB8}" srcOrd="0" destOrd="0" presId="urn:microsoft.com/office/officeart/2005/8/layout/venn1"/>
    <dgm:cxn modelId="{9AB87C50-9B2A-4AD4-900A-6A2162C40403}" type="presOf" srcId="{F951E3FA-0EEF-42A0-BE96-D351933E76B1}" destId="{9EC30C8F-ADD1-4A2F-A754-8980FDA76A6B}" srcOrd="1" destOrd="0" presId="urn:microsoft.com/office/officeart/2005/8/layout/venn1"/>
    <dgm:cxn modelId="{40A4D3BB-86EB-451D-8F64-6084EAF56E4B}" type="presOf" srcId="{F951E3FA-0EEF-42A0-BE96-D351933E76B1}" destId="{489C696A-1712-4D22-A6BE-2806AE041B9A}" srcOrd="0" destOrd="0" presId="urn:microsoft.com/office/officeart/2005/8/layout/venn1"/>
    <dgm:cxn modelId="{7C9C74D4-A23E-4410-AC04-27BB44837F02}" type="presOf" srcId="{10126D3B-1BEB-4A07-892A-49CC85E76982}" destId="{CF99FF5E-1B94-44B3-A1D0-8191D23BF6D2}" srcOrd="1" destOrd="0" presId="urn:microsoft.com/office/officeart/2005/8/layout/venn1"/>
    <dgm:cxn modelId="{4DE45CE7-52C3-469E-80CD-6A599E194ABE}" srcId="{7FEF31EB-F7C6-48D0-9F65-3E3061565B97}" destId="{10126D3B-1BEB-4A07-892A-49CC85E76982}" srcOrd="0" destOrd="0" parTransId="{1B1BFACA-1BC0-454E-AF95-0D4E0507BE98}" sibTransId="{84B41431-3CEF-4AA6-B2EA-3E662B4DE278}"/>
    <dgm:cxn modelId="{9A43D703-A728-4D52-BDF3-B14AC6440CCC}" type="presParOf" srcId="{583BD8B3-02B4-4BB3-B97B-2FAFD15DFA30}" destId="{561C1F1F-7927-4531-9119-2352BF108DB8}" srcOrd="0" destOrd="0" presId="urn:microsoft.com/office/officeart/2005/8/layout/venn1"/>
    <dgm:cxn modelId="{492F6E39-8550-47F3-897B-865A4F9D940C}" type="presParOf" srcId="{583BD8B3-02B4-4BB3-B97B-2FAFD15DFA30}" destId="{CF99FF5E-1B94-44B3-A1D0-8191D23BF6D2}" srcOrd="1" destOrd="0" presId="urn:microsoft.com/office/officeart/2005/8/layout/venn1"/>
    <dgm:cxn modelId="{4F7F4960-79BE-426D-88FF-027096E150E3}" type="presParOf" srcId="{583BD8B3-02B4-4BB3-B97B-2FAFD15DFA30}" destId="{489C696A-1712-4D22-A6BE-2806AE041B9A}" srcOrd="2" destOrd="0" presId="urn:microsoft.com/office/officeart/2005/8/layout/venn1"/>
    <dgm:cxn modelId="{AAC1A8B6-EC1C-42E6-91CF-F8ADC97E8FCD}" type="presParOf" srcId="{583BD8B3-02B4-4BB3-B97B-2FAFD15DFA30}" destId="{9EC30C8F-ADD1-4A2F-A754-8980FDA76A6B}" srcOrd="3" destOrd="0" presId="urn:microsoft.com/office/officeart/2005/8/layout/venn1"/>
  </dgm:cxnLst>
  <dgm:bg/>
  <dgm:whole>
    <a:ln w="38100">
      <a:solidFill>
        <a:schemeClr val="tx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78A7AEE-DA9B-4B26-A222-B8C5FE441BDF}" type="doc">
      <dgm:prSet loTypeId="urn:microsoft.com/office/officeart/2005/8/layout/venn1" loCatId="relationship" qsTypeId="urn:microsoft.com/office/officeart/2005/8/quickstyle/simple1" qsCatId="simple" csTypeId="urn:microsoft.com/office/officeart/2005/8/colors/accent1_2" csCatId="accent1" phldr="1"/>
      <dgm:spPr/>
    </dgm:pt>
    <dgm:pt modelId="{6F4627BE-40D7-4435-B62D-4B169E5A9E8E}">
      <dgm:prSet phldrT="[Text]" custT="1"/>
      <dgm:spPr>
        <a:ln w="3175">
          <a:solidFill>
            <a:schemeClr val="tx1"/>
          </a:solidFill>
        </a:ln>
      </dgm:spPr>
      <dgm:t>
        <a:bodyPr/>
        <a:lstStyle/>
        <a:p>
          <a:r>
            <a:rPr lang="en-US" sz="1800" b="1" dirty="0"/>
            <a:t>nervous system</a:t>
          </a:r>
        </a:p>
      </dgm:t>
    </dgm:pt>
    <dgm:pt modelId="{6B233F23-9482-44F2-8A9C-BD5B87C93D92}" type="parTrans" cxnId="{A6FE8BE0-F264-44FC-96EA-082B3C3C3173}">
      <dgm:prSet/>
      <dgm:spPr/>
      <dgm:t>
        <a:bodyPr/>
        <a:lstStyle/>
        <a:p>
          <a:endParaRPr lang="en-US"/>
        </a:p>
      </dgm:t>
    </dgm:pt>
    <dgm:pt modelId="{434CBC66-1D72-4612-B641-AAF6E890528D}" type="sibTrans" cxnId="{A6FE8BE0-F264-44FC-96EA-082B3C3C3173}">
      <dgm:prSet/>
      <dgm:spPr/>
      <dgm:t>
        <a:bodyPr/>
        <a:lstStyle/>
        <a:p>
          <a:endParaRPr lang="en-US"/>
        </a:p>
      </dgm:t>
    </dgm:pt>
    <dgm:pt modelId="{B5F07578-753A-4F61-BC1C-B0C30A514BAD}">
      <dgm:prSet phldrT="[Text]" custT="1"/>
      <dgm:spPr>
        <a:ln w="3175">
          <a:solidFill>
            <a:schemeClr val="tx1"/>
          </a:solidFill>
        </a:ln>
      </dgm:spPr>
      <dgm:t>
        <a:bodyPr/>
        <a:lstStyle/>
        <a:p>
          <a:r>
            <a:rPr lang="en-US" sz="1800" b="1" dirty="0"/>
            <a:t>jointed legs</a:t>
          </a:r>
        </a:p>
      </dgm:t>
    </dgm:pt>
    <dgm:pt modelId="{54FAF539-FB04-430C-B600-F809EE994670}" type="parTrans" cxnId="{DCC0C9FE-993F-4AE1-81C6-D2D1E91E5E5B}">
      <dgm:prSet/>
      <dgm:spPr/>
      <dgm:t>
        <a:bodyPr/>
        <a:lstStyle/>
        <a:p>
          <a:endParaRPr lang="en-US"/>
        </a:p>
      </dgm:t>
    </dgm:pt>
    <dgm:pt modelId="{25779F83-74E0-4B51-9751-6320290A23FC}" type="sibTrans" cxnId="{DCC0C9FE-993F-4AE1-81C6-D2D1E91E5E5B}">
      <dgm:prSet/>
      <dgm:spPr/>
      <dgm:t>
        <a:bodyPr/>
        <a:lstStyle/>
        <a:p>
          <a:endParaRPr lang="en-US"/>
        </a:p>
      </dgm:t>
    </dgm:pt>
    <dgm:pt modelId="{3989E691-182E-4746-BC8D-607BB65258FD}">
      <dgm:prSet phldrT="[Text]" custT="1"/>
      <dgm:spPr>
        <a:ln w="3175">
          <a:solidFill>
            <a:schemeClr val="tx1"/>
          </a:solidFill>
        </a:ln>
      </dgm:spPr>
      <dgm:t>
        <a:bodyPr/>
        <a:lstStyle/>
        <a:p>
          <a:r>
            <a:rPr lang="en-US" sz="1800" b="1" dirty="0"/>
            <a:t>radial symmetry</a:t>
          </a:r>
        </a:p>
      </dgm:t>
    </dgm:pt>
    <dgm:pt modelId="{D63AC03F-143E-445B-9DF6-863902B2F27C}" type="parTrans" cxnId="{3025C88A-85E4-4EA7-B447-EB75F34E60DA}">
      <dgm:prSet/>
      <dgm:spPr/>
      <dgm:t>
        <a:bodyPr/>
        <a:lstStyle/>
        <a:p>
          <a:endParaRPr lang="en-US"/>
        </a:p>
      </dgm:t>
    </dgm:pt>
    <dgm:pt modelId="{AB09A660-1038-4169-8E18-F2C95519AF0A}" type="sibTrans" cxnId="{3025C88A-85E4-4EA7-B447-EB75F34E60DA}">
      <dgm:prSet/>
      <dgm:spPr/>
      <dgm:t>
        <a:bodyPr/>
        <a:lstStyle/>
        <a:p>
          <a:endParaRPr lang="en-US"/>
        </a:p>
      </dgm:t>
    </dgm:pt>
    <dgm:pt modelId="{9681C673-1703-4308-8FE2-71132D749F7D}">
      <dgm:prSet custT="1"/>
      <dgm:spPr/>
      <dgm:t>
        <a:bodyPr/>
        <a:lstStyle/>
        <a:p>
          <a:r>
            <a:rPr lang="en-US" sz="2000" b="1" dirty="0"/>
            <a:t>tissues</a:t>
          </a:r>
        </a:p>
      </dgm:t>
    </dgm:pt>
    <dgm:pt modelId="{F437E158-0D17-4D80-8C9C-A98EA5EE07E5}" type="parTrans" cxnId="{E71EA98F-7C41-48EB-BD1F-71B0F3CF3E18}">
      <dgm:prSet/>
      <dgm:spPr/>
      <dgm:t>
        <a:bodyPr/>
        <a:lstStyle/>
        <a:p>
          <a:endParaRPr lang="en-US"/>
        </a:p>
      </dgm:t>
    </dgm:pt>
    <dgm:pt modelId="{C1CB57CD-13A3-4043-AF3B-21A513BBE032}" type="sibTrans" cxnId="{E71EA98F-7C41-48EB-BD1F-71B0F3CF3E18}">
      <dgm:prSet/>
      <dgm:spPr/>
      <dgm:t>
        <a:bodyPr/>
        <a:lstStyle/>
        <a:p>
          <a:endParaRPr lang="en-US"/>
        </a:p>
      </dgm:t>
    </dgm:pt>
    <dgm:pt modelId="{FE6DE272-3C9B-48EF-BF24-4374AE9236E4}" type="pres">
      <dgm:prSet presAssocID="{178A7AEE-DA9B-4B26-A222-B8C5FE441BDF}" presName="compositeShape" presStyleCnt="0">
        <dgm:presLayoutVars>
          <dgm:chMax val="7"/>
          <dgm:dir/>
          <dgm:resizeHandles val="exact"/>
        </dgm:presLayoutVars>
      </dgm:prSet>
      <dgm:spPr/>
    </dgm:pt>
    <dgm:pt modelId="{54403E95-1E6D-4F51-B85A-DD49066C6D6D}" type="pres">
      <dgm:prSet presAssocID="{9681C673-1703-4308-8FE2-71132D749F7D}" presName="circ1" presStyleLbl="vennNode1" presStyleIdx="0" presStyleCnt="4" custScaleX="318223" custScaleY="192308" custLinFactNeighborX="1145" custLinFactNeighborY="26065"/>
      <dgm:spPr/>
    </dgm:pt>
    <dgm:pt modelId="{B7345BA9-85CC-4879-A936-ADCE1B603121}" type="pres">
      <dgm:prSet presAssocID="{9681C673-1703-4308-8FE2-71132D749F7D}" presName="circ1Tx" presStyleLbl="revTx" presStyleIdx="0" presStyleCnt="0">
        <dgm:presLayoutVars>
          <dgm:chMax val="0"/>
          <dgm:chPref val="0"/>
          <dgm:bulletEnabled val="1"/>
        </dgm:presLayoutVars>
      </dgm:prSet>
      <dgm:spPr/>
    </dgm:pt>
    <dgm:pt modelId="{4EF96869-A403-4709-9B6E-BC13DC433F67}" type="pres">
      <dgm:prSet presAssocID="{6F4627BE-40D7-4435-B62D-4B169E5A9E8E}" presName="circ2" presStyleLbl="vennNode1" presStyleIdx="1" presStyleCnt="4" custScaleX="145055" custScaleY="102654" custLinFactNeighborX="23718" custLinFactNeighborY="-22518"/>
      <dgm:spPr/>
    </dgm:pt>
    <dgm:pt modelId="{0652B35A-8C17-4BC8-99DB-38830C29E476}" type="pres">
      <dgm:prSet presAssocID="{6F4627BE-40D7-4435-B62D-4B169E5A9E8E}" presName="circ2Tx" presStyleLbl="revTx" presStyleIdx="0" presStyleCnt="0">
        <dgm:presLayoutVars>
          <dgm:chMax val="0"/>
          <dgm:chPref val="0"/>
          <dgm:bulletEnabled val="1"/>
        </dgm:presLayoutVars>
      </dgm:prSet>
      <dgm:spPr/>
    </dgm:pt>
    <dgm:pt modelId="{3BE09848-7534-448F-9747-79416B9D292A}" type="pres">
      <dgm:prSet presAssocID="{B5F07578-753A-4F61-BC1C-B0C30A514BAD}" presName="circ3" presStyleLbl="vennNode1" presStyleIdx="2" presStyleCnt="4" custScaleX="62959" custScaleY="61765" custLinFactNeighborX="45216" custLinFactNeighborY="-64299"/>
      <dgm:spPr/>
    </dgm:pt>
    <dgm:pt modelId="{35A73701-7F77-4511-979A-5A47B042E15D}" type="pres">
      <dgm:prSet presAssocID="{B5F07578-753A-4F61-BC1C-B0C30A514BAD}" presName="circ3Tx" presStyleLbl="revTx" presStyleIdx="0" presStyleCnt="0">
        <dgm:presLayoutVars>
          <dgm:chMax val="0"/>
          <dgm:chPref val="0"/>
          <dgm:bulletEnabled val="1"/>
        </dgm:presLayoutVars>
      </dgm:prSet>
      <dgm:spPr/>
    </dgm:pt>
    <dgm:pt modelId="{1497083A-1D13-43D7-84CD-3C2ABCB325EF}" type="pres">
      <dgm:prSet presAssocID="{3989E691-182E-4746-BC8D-607BB65258FD}" presName="circ4" presStyleLbl="vennNode1" presStyleIdx="3" presStyleCnt="4" custScaleX="157647" custScaleY="78706" custLinFactNeighborX="-25435" custLinFactNeighborY="-29913"/>
      <dgm:spPr/>
    </dgm:pt>
    <dgm:pt modelId="{D749CC47-4302-4C2A-A85E-0FDBB4431797}" type="pres">
      <dgm:prSet presAssocID="{3989E691-182E-4746-BC8D-607BB65258FD}" presName="circ4Tx" presStyleLbl="revTx" presStyleIdx="0" presStyleCnt="0">
        <dgm:presLayoutVars>
          <dgm:chMax val="0"/>
          <dgm:chPref val="0"/>
          <dgm:bulletEnabled val="1"/>
        </dgm:presLayoutVars>
      </dgm:prSet>
      <dgm:spPr/>
    </dgm:pt>
  </dgm:ptLst>
  <dgm:cxnLst>
    <dgm:cxn modelId="{D2D88704-3368-43BA-A6EB-F0EDFCE852F1}" type="presOf" srcId="{B5F07578-753A-4F61-BC1C-B0C30A514BAD}" destId="{35A73701-7F77-4511-979A-5A47B042E15D}" srcOrd="1" destOrd="0" presId="urn:microsoft.com/office/officeart/2005/8/layout/venn1"/>
    <dgm:cxn modelId="{4BB01119-14B7-4E64-BD28-1E398D88D17A}" type="presOf" srcId="{3989E691-182E-4746-BC8D-607BB65258FD}" destId="{D749CC47-4302-4C2A-A85E-0FDBB4431797}" srcOrd="1" destOrd="0" presId="urn:microsoft.com/office/officeart/2005/8/layout/venn1"/>
    <dgm:cxn modelId="{B64C9E39-3B68-4AF9-AAC0-BA15B6E1DF23}" type="presOf" srcId="{B5F07578-753A-4F61-BC1C-B0C30A514BAD}" destId="{3BE09848-7534-448F-9747-79416B9D292A}" srcOrd="0" destOrd="0" presId="urn:microsoft.com/office/officeart/2005/8/layout/venn1"/>
    <dgm:cxn modelId="{B53D224B-0935-419B-86C3-52BA852314AC}" type="presOf" srcId="{9681C673-1703-4308-8FE2-71132D749F7D}" destId="{B7345BA9-85CC-4879-A936-ADCE1B603121}" srcOrd="1" destOrd="0" presId="urn:microsoft.com/office/officeart/2005/8/layout/venn1"/>
    <dgm:cxn modelId="{26B55E7A-1CFB-44F3-8A3A-1D11D8F665BD}" type="presOf" srcId="{6F4627BE-40D7-4435-B62D-4B169E5A9E8E}" destId="{4EF96869-A403-4709-9B6E-BC13DC433F67}" srcOrd="0" destOrd="0" presId="urn:microsoft.com/office/officeart/2005/8/layout/venn1"/>
    <dgm:cxn modelId="{3025C88A-85E4-4EA7-B447-EB75F34E60DA}" srcId="{178A7AEE-DA9B-4B26-A222-B8C5FE441BDF}" destId="{3989E691-182E-4746-BC8D-607BB65258FD}" srcOrd="3" destOrd="0" parTransId="{D63AC03F-143E-445B-9DF6-863902B2F27C}" sibTransId="{AB09A660-1038-4169-8E18-F2C95519AF0A}"/>
    <dgm:cxn modelId="{E71EA98F-7C41-48EB-BD1F-71B0F3CF3E18}" srcId="{178A7AEE-DA9B-4B26-A222-B8C5FE441BDF}" destId="{9681C673-1703-4308-8FE2-71132D749F7D}" srcOrd="0" destOrd="0" parTransId="{F437E158-0D17-4D80-8C9C-A98EA5EE07E5}" sibTransId="{C1CB57CD-13A3-4043-AF3B-21A513BBE032}"/>
    <dgm:cxn modelId="{3DFCDBB2-D30B-4E44-A2AD-96F1CAFF4602}" type="presOf" srcId="{9681C673-1703-4308-8FE2-71132D749F7D}" destId="{54403E95-1E6D-4F51-B85A-DD49066C6D6D}" srcOrd="0" destOrd="0" presId="urn:microsoft.com/office/officeart/2005/8/layout/venn1"/>
    <dgm:cxn modelId="{9DF30BCE-2D16-40C6-A9BB-00056809AD4C}" type="presOf" srcId="{178A7AEE-DA9B-4B26-A222-B8C5FE441BDF}" destId="{FE6DE272-3C9B-48EF-BF24-4374AE9236E4}" srcOrd="0" destOrd="0" presId="urn:microsoft.com/office/officeart/2005/8/layout/venn1"/>
    <dgm:cxn modelId="{B0EAEDD5-53A2-44CA-8500-952A0AFFE030}" type="presOf" srcId="{3989E691-182E-4746-BC8D-607BB65258FD}" destId="{1497083A-1D13-43D7-84CD-3C2ABCB325EF}" srcOrd="0" destOrd="0" presId="urn:microsoft.com/office/officeart/2005/8/layout/venn1"/>
    <dgm:cxn modelId="{7F931BD7-4CA1-4445-B19F-33F565A501A8}" type="presOf" srcId="{6F4627BE-40D7-4435-B62D-4B169E5A9E8E}" destId="{0652B35A-8C17-4BC8-99DB-38830C29E476}" srcOrd="1" destOrd="0" presId="urn:microsoft.com/office/officeart/2005/8/layout/venn1"/>
    <dgm:cxn modelId="{A6FE8BE0-F264-44FC-96EA-082B3C3C3173}" srcId="{178A7AEE-DA9B-4B26-A222-B8C5FE441BDF}" destId="{6F4627BE-40D7-4435-B62D-4B169E5A9E8E}" srcOrd="1" destOrd="0" parTransId="{6B233F23-9482-44F2-8A9C-BD5B87C93D92}" sibTransId="{434CBC66-1D72-4612-B641-AAF6E890528D}"/>
    <dgm:cxn modelId="{DCC0C9FE-993F-4AE1-81C6-D2D1E91E5E5B}" srcId="{178A7AEE-DA9B-4B26-A222-B8C5FE441BDF}" destId="{B5F07578-753A-4F61-BC1C-B0C30A514BAD}" srcOrd="2" destOrd="0" parTransId="{54FAF539-FB04-430C-B600-F809EE994670}" sibTransId="{25779F83-74E0-4B51-9751-6320290A23FC}"/>
    <dgm:cxn modelId="{DBB7F9AC-9FFF-4BDA-9E14-FF948E522D96}" type="presParOf" srcId="{FE6DE272-3C9B-48EF-BF24-4374AE9236E4}" destId="{54403E95-1E6D-4F51-B85A-DD49066C6D6D}" srcOrd="0" destOrd="0" presId="urn:microsoft.com/office/officeart/2005/8/layout/venn1"/>
    <dgm:cxn modelId="{D35F6C5E-E480-4C48-81C7-A82A8E117708}" type="presParOf" srcId="{FE6DE272-3C9B-48EF-BF24-4374AE9236E4}" destId="{B7345BA9-85CC-4879-A936-ADCE1B603121}" srcOrd="1" destOrd="0" presId="urn:microsoft.com/office/officeart/2005/8/layout/venn1"/>
    <dgm:cxn modelId="{F590EB44-41A5-460D-AF5A-752FCC72B686}" type="presParOf" srcId="{FE6DE272-3C9B-48EF-BF24-4374AE9236E4}" destId="{4EF96869-A403-4709-9B6E-BC13DC433F67}" srcOrd="2" destOrd="0" presId="urn:microsoft.com/office/officeart/2005/8/layout/venn1"/>
    <dgm:cxn modelId="{CC786BA2-B5B9-4F23-83BB-34D18D9132D7}" type="presParOf" srcId="{FE6DE272-3C9B-48EF-BF24-4374AE9236E4}" destId="{0652B35A-8C17-4BC8-99DB-38830C29E476}" srcOrd="3" destOrd="0" presId="urn:microsoft.com/office/officeart/2005/8/layout/venn1"/>
    <dgm:cxn modelId="{0B93E2C2-EFA0-432B-BED3-178B3F7AA761}" type="presParOf" srcId="{FE6DE272-3C9B-48EF-BF24-4374AE9236E4}" destId="{3BE09848-7534-448F-9747-79416B9D292A}" srcOrd="4" destOrd="0" presId="urn:microsoft.com/office/officeart/2005/8/layout/venn1"/>
    <dgm:cxn modelId="{24287AC7-6A8C-4742-8EA8-5C55700C98A4}" type="presParOf" srcId="{FE6DE272-3C9B-48EF-BF24-4374AE9236E4}" destId="{35A73701-7F77-4511-979A-5A47B042E15D}" srcOrd="5" destOrd="0" presId="urn:microsoft.com/office/officeart/2005/8/layout/venn1"/>
    <dgm:cxn modelId="{07E2F61F-2F29-4A70-B29A-9ABCD8EE9DF2}" type="presParOf" srcId="{FE6DE272-3C9B-48EF-BF24-4374AE9236E4}" destId="{1497083A-1D13-43D7-84CD-3C2ABCB325EF}" srcOrd="6" destOrd="0" presId="urn:microsoft.com/office/officeart/2005/8/layout/venn1"/>
    <dgm:cxn modelId="{BC966EFF-370E-415B-B983-E28F74525860}" type="presParOf" srcId="{FE6DE272-3C9B-48EF-BF24-4374AE9236E4}" destId="{D749CC47-4302-4C2A-A85E-0FDBB4431797}" srcOrd="7" destOrd="0" presId="urn:microsoft.com/office/officeart/2005/8/layout/venn1"/>
  </dgm:cxnLst>
  <dgm:bg/>
  <dgm:whole>
    <a:ln w="38100">
      <a:solidFill>
        <a:schemeClr val="tx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C1F1F-7927-4531-9119-2352BF108DB8}">
      <dsp:nvSpPr>
        <dsp:cNvPr id="0" name=""/>
        <dsp:cNvSpPr/>
      </dsp:nvSpPr>
      <dsp:spPr>
        <a:xfrm>
          <a:off x="79081" y="196238"/>
          <a:ext cx="1950672" cy="1950672"/>
        </a:xfrm>
        <a:prstGeom prst="ellipse">
          <a:avLst/>
        </a:prstGeom>
        <a:gradFill rotWithShape="0">
          <a:gsLst>
            <a:gs pos="0">
              <a:schemeClr val="accent5">
                <a:alpha val="50000"/>
                <a:hueOff val="0"/>
                <a:satOff val="0"/>
                <a:lumOff val="0"/>
                <a:alphaOff val="0"/>
                <a:shade val="51000"/>
                <a:satMod val="130000"/>
              </a:schemeClr>
            </a:gs>
            <a:gs pos="80000">
              <a:schemeClr val="accent5">
                <a:alpha val="50000"/>
                <a:hueOff val="0"/>
                <a:satOff val="0"/>
                <a:lumOff val="0"/>
                <a:alphaOff val="0"/>
                <a:shade val="93000"/>
                <a:satMod val="130000"/>
              </a:schemeClr>
            </a:gs>
            <a:gs pos="100000">
              <a:schemeClr val="accent5">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bilateral symmetry</a:t>
          </a:r>
        </a:p>
      </dsp:txBody>
      <dsp:txXfrm>
        <a:off x="351472" y="426265"/>
        <a:ext cx="1124712" cy="1490619"/>
      </dsp:txXfrm>
    </dsp:sp>
    <dsp:sp modelId="{489C696A-1712-4D22-A6BE-2806AE041B9A}">
      <dsp:nvSpPr>
        <dsp:cNvPr id="0" name=""/>
        <dsp:cNvSpPr/>
      </dsp:nvSpPr>
      <dsp:spPr>
        <a:xfrm>
          <a:off x="1484971" y="196238"/>
          <a:ext cx="1950672" cy="1950672"/>
        </a:xfrm>
        <a:prstGeom prst="ellipse">
          <a:avLst/>
        </a:prstGeom>
        <a:gradFill rotWithShape="0">
          <a:gsLst>
            <a:gs pos="0">
              <a:schemeClr val="accent5">
                <a:alpha val="50000"/>
                <a:hueOff val="-9933876"/>
                <a:satOff val="39811"/>
                <a:lumOff val="8628"/>
                <a:alphaOff val="0"/>
                <a:shade val="51000"/>
                <a:satMod val="130000"/>
              </a:schemeClr>
            </a:gs>
            <a:gs pos="80000">
              <a:schemeClr val="accent5">
                <a:alpha val="50000"/>
                <a:hueOff val="-9933876"/>
                <a:satOff val="39811"/>
                <a:lumOff val="8628"/>
                <a:alphaOff val="0"/>
                <a:shade val="93000"/>
                <a:satMod val="130000"/>
              </a:schemeClr>
            </a:gs>
            <a:gs pos="100000">
              <a:schemeClr val="accent5">
                <a:alpha val="50000"/>
                <a:hueOff val="-9933876"/>
                <a:satOff val="39811"/>
                <a:lumOff val="8628"/>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hydrostatic skeleton</a:t>
          </a:r>
        </a:p>
      </dsp:txBody>
      <dsp:txXfrm>
        <a:off x="2038540" y="426265"/>
        <a:ext cx="1124712" cy="149061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03E95-1E6D-4F51-B85A-DD49066C6D6D}">
      <dsp:nvSpPr>
        <dsp:cNvPr id="0" name=""/>
        <dsp:cNvSpPr/>
      </dsp:nvSpPr>
      <dsp:spPr>
        <a:xfrm>
          <a:off x="114308" y="-5"/>
          <a:ext cx="5295892" cy="320040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dirty="0"/>
            <a:t>tissues</a:t>
          </a:r>
        </a:p>
      </dsp:txBody>
      <dsp:txXfrm>
        <a:off x="725373" y="430818"/>
        <a:ext cx="4073763" cy="1015513"/>
      </dsp:txXfrm>
    </dsp:sp>
    <dsp:sp modelId="{4EF96869-A403-4709-9B6E-BC13DC433F67}">
      <dsp:nvSpPr>
        <dsp:cNvPr id="0" name=""/>
        <dsp:cNvSpPr/>
      </dsp:nvSpPr>
      <dsp:spPr>
        <a:xfrm>
          <a:off x="2667000" y="914392"/>
          <a:ext cx="2414016" cy="1708376"/>
        </a:xfrm>
        <a:prstGeom prst="ellipse">
          <a:avLst/>
        </a:prstGeom>
        <a:solidFill>
          <a:schemeClr val="accent1">
            <a:alpha val="50000"/>
            <a:hueOff val="0"/>
            <a:satOff val="0"/>
            <a:lumOff val="0"/>
            <a:alphaOff val="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nervous system</a:t>
          </a:r>
        </a:p>
      </dsp:txBody>
      <dsp:txXfrm>
        <a:off x="3966855" y="1111512"/>
        <a:ext cx="928468" cy="1314135"/>
      </dsp:txXfrm>
    </dsp:sp>
    <dsp:sp modelId="{3BE09848-7534-448F-9747-79416B9D292A}">
      <dsp:nvSpPr>
        <dsp:cNvPr id="0" name=""/>
        <dsp:cNvSpPr/>
      </dsp:nvSpPr>
      <dsp:spPr>
        <a:xfrm>
          <a:off x="2971803" y="1295400"/>
          <a:ext cx="1047768" cy="1027898"/>
        </a:xfrm>
        <a:prstGeom prst="ellipse">
          <a:avLst/>
        </a:prstGeom>
        <a:solidFill>
          <a:schemeClr val="accent1">
            <a:alpha val="50000"/>
            <a:hueOff val="0"/>
            <a:satOff val="0"/>
            <a:lumOff val="0"/>
            <a:alphaOff val="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jointed legs</a:t>
          </a:r>
        </a:p>
      </dsp:txBody>
      <dsp:txXfrm>
        <a:off x="3092700" y="1858767"/>
        <a:ext cx="805975" cy="326159"/>
      </dsp:txXfrm>
    </dsp:sp>
    <dsp:sp modelId="{1497083A-1D13-43D7-84CD-3C2ABCB325EF}">
      <dsp:nvSpPr>
        <dsp:cNvPr id="0" name=""/>
        <dsp:cNvSpPr/>
      </dsp:nvSpPr>
      <dsp:spPr>
        <a:xfrm>
          <a:off x="272029" y="990596"/>
          <a:ext cx="2623573" cy="1309831"/>
        </a:xfrm>
        <a:prstGeom prst="ellipse">
          <a:avLst/>
        </a:prstGeom>
        <a:solidFill>
          <a:schemeClr val="accent1">
            <a:alpha val="50000"/>
            <a:hueOff val="0"/>
            <a:satOff val="0"/>
            <a:lumOff val="0"/>
            <a:alphaOff val="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radial symmetry</a:t>
          </a:r>
        </a:p>
      </dsp:txBody>
      <dsp:txXfrm>
        <a:off x="473843" y="1141730"/>
        <a:ext cx="1009066" cy="10075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C1F1F-7927-4531-9119-2352BF108DB8}">
      <dsp:nvSpPr>
        <dsp:cNvPr id="0" name=""/>
        <dsp:cNvSpPr/>
      </dsp:nvSpPr>
      <dsp:spPr>
        <a:xfrm>
          <a:off x="79081" y="196238"/>
          <a:ext cx="1950672" cy="1950672"/>
        </a:xfrm>
        <a:prstGeom prst="ellipse">
          <a:avLst/>
        </a:prstGeom>
        <a:gradFill rotWithShape="0">
          <a:gsLst>
            <a:gs pos="0">
              <a:schemeClr val="accent5">
                <a:alpha val="50000"/>
                <a:hueOff val="0"/>
                <a:satOff val="0"/>
                <a:lumOff val="0"/>
                <a:alphaOff val="0"/>
                <a:shade val="51000"/>
                <a:satMod val="130000"/>
              </a:schemeClr>
            </a:gs>
            <a:gs pos="80000">
              <a:schemeClr val="accent5">
                <a:alpha val="50000"/>
                <a:hueOff val="0"/>
                <a:satOff val="0"/>
                <a:lumOff val="0"/>
                <a:alphaOff val="0"/>
                <a:shade val="93000"/>
                <a:satMod val="130000"/>
              </a:schemeClr>
            </a:gs>
            <a:gs pos="100000">
              <a:schemeClr val="accent5">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bilateral symmetry</a:t>
          </a:r>
        </a:p>
      </dsp:txBody>
      <dsp:txXfrm>
        <a:off x="351472" y="426265"/>
        <a:ext cx="1124712" cy="1490619"/>
      </dsp:txXfrm>
    </dsp:sp>
    <dsp:sp modelId="{489C696A-1712-4D22-A6BE-2806AE041B9A}">
      <dsp:nvSpPr>
        <dsp:cNvPr id="0" name=""/>
        <dsp:cNvSpPr/>
      </dsp:nvSpPr>
      <dsp:spPr>
        <a:xfrm>
          <a:off x="1484971" y="196238"/>
          <a:ext cx="1950672" cy="1950672"/>
        </a:xfrm>
        <a:prstGeom prst="ellipse">
          <a:avLst/>
        </a:prstGeom>
        <a:gradFill rotWithShape="0">
          <a:gsLst>
            <a:gs pos="0">
              <a:schemeClr val="accent5">
                <a:alpha val="50000"/>
                <a:hueOff val="-9933876"/>
                <a:satOff val="39811"/>
                <a:lumOff val="8628"/>
                <a:alphaOff val="0"/>
                <a:shade val="51000"/>
                <a:satMod val="130000"/>
              </a:schemeClr>
            </a:gs>
            <a:gs pos="80000">
              <a:schemeClr val="accent5">
                <a:alpha val="50000"/>
                <a:hueOff val="-9933876"/>
                <a:satOff val="39811"/>
                <a:lumOff val="8628"/>
                <a:alphaOff val="0"/>
                <a:shade val="93000"/>
                <a:satMod val="130000"/>
              </a:schemeClr>
            </a:gs>
            <a:gs pos="100000">
              <a:schemeClr val="accent5">
                <a:alpha val="50000"/>
                <a:hueOff val="-9933876"/>
                <a:satOff val="39811"/>
                <a:lumOff val="8628"/>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hydrostatic skeleton</a:t>
          </a:r>
        </a:p>
      </dsp:txBody>
      <dsp:txXfrm>
        <a:off x="2038540" y="426265"/>
        <a:ext cx="1124712" cy="14906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C1F1F-7927-4531-9119-2352BF108DB8}">
      <dsp:nvSpPr>
        <dsp:cNvPr id="0" name=""/>
        <dsp:cNvSpPr/>
      </dsp:nvSpPr>
      <dsp:spPr>
        <a:xfrm>
          <a:off x="158598" y="266390"/>
          <a:ext cx="1017013" cy="991219"/>
        </a:xfrm>
        <a:prstGeom prst="ellipse">
          <a:avLst/>
        </a:prstGeom>
        <a:gradFill rotWithShape="0">
          <a:gsLst>
            <a:gs pos="0">
              <a:schemeClr val="accent5">
                <a:alpha val="50000"/>
                <a:hueOff val="0"/>
                <a:satOff val="0"/>
                <a:lumOff val="0"/>
                <a:alphaOff val="0"/>
                <a:shade val="51000"/>
                <a:satMod val="130000"/>
              </a:schemeClr>
            </a:gs>
            <a:gs pos="80000">
              <a:schemeClr val="accent5">
                <a:alpha val="50000"/>
                <a:hueOff val="0"/>
                <a:satOff val="0"/>
                <a:lumOff val="0"/>
                <a:alphaOff val="0"/>
                <a:shade val="93000"/>
                <a:satMod val="130000"/>
              </a:schemeClr>
            </a:gs>
            <a:gs pos="100000">
              <a:schemeClr val="accent5">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p>
      </dsp:txBody>
      <dsp:txXfrm>
        <a:off x="300614" y="383276"/>
        <a:ext cx="586386" cy="757447"/>
      </dsp:txXfrm>
    </dsp:sp>
    <dsp:sp modelId="{489C696A-1712-4D22-A6BE-2806AE041B9A}">
      <dsp:nvSpPr>
        <dsp:cNvPr id="0" name=""/>
        <dsp:cNvSpPr/>
      </dsp:nvSpPr>
      <dsp:spPr>
        <a:xfrm>
          <a:off x="1268755" y="266390"/>
          <a:ext cx="1026906" cy="991219"/>
        </a:xfrm>
        <a:prstGeom prst="ellipse">
          <a:avLst/>
        </a:prstGeom>
        <a:gradFill rotWithShape="0">
          <a:gsLst>
            <a:gs pos="0">
              <a:schemeClr val="accent5">
                <a:alpha val="50000"/>
                <a:hueOff val="-9933876"/>
                <a:satOff val="39811"/>
                <a:lumOff val="8628"/>
                <a:alphaOff val="0"/>
                <a:shade val="51000"/>
                <a:satMod val="130000"/>
              </a:schemeClr>
            </a:gs>
            <a:gs pos="80000">
              <a:schemeClr val="accent5">
                <a:alpha val="50000"/>
                <a:hueOff val="-9933876"/>
                <a:satOff val="39811"/>
                <a:lumOff val="8628"/>
                <a:alphaOff val="0"/>
                <a:shade val="93000"/>
                <a:satMod val="130000"/>
              </a:schemeClr>
            </a:gs>
            <a:gs pos="100000">
              <a:schemeClr val="accent5">
                <a:alpha val="50000"/>
                <a:hueOff val="-9933876"/>
                <a:satOff val="39811"/>
                <a:lumOff val="8628"/>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p>
      </dsp:txBody>
      <dsp:txXfrm>
        <a:off x="1560174" y="383276"/>
        <a:ext cx="592090" cy="7574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C1F1F-7927-4531-9119-2352BF108DB8}">
      <dsp:nvSpPr>
        <dsp:cNvPr id="0" name=""/>
        <dsp:cNvSpPr/>
      </dsp:nvSpPr>
      <dsp:spPr>
        <a:xfrm>
          <a:off x="845847" y="357350"/>
          <a:ext cx="1017013" cy="991219"/>
        </a:xfrm>
        <a:prstGeom prst="ellipse">
          <a:avLst/>
        </a:prstGeom>
        <a:gradFill rotWithShape="0">
          <a:gsLst>
            <a:gs pos="0">
              <a:schemeClr val="accent5">
                <a:alpha val="50000"/>
                <a:hueOff val="0"/>
                <a:satOff val="0"/>
                <a:lumOff val="0"/>
                <a:alphaOff val="0"/>
                <a:shade val="51000"/>
                <a:satMod val="130000"/>
              </a:schemeClr>
            </a:gs>
            <a:gs pos="80000">
              <a:schemeClr val="accent5">
                <a:alpha val="50000"/>
                <a:hueOff val="0"/>
                <a:satOff val="0"/>
                <a:lumOff val="0"/>
                <a:alphaOff val="0"/>
                <a:shade val="93000"/>
                <a:satMod val="130000"/>
              </a:schemeClr>
            </a:gs>
            <a:gs pos="100000">
              <a:schemeClr val="accent5">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p>
      </dsp:txBody>
      <dsp:txXfrm>
        <a:off x="987863" y="474236"/>
        <a:ext cx="586386" cy="757447"/>
      </dsp:txXfrm>
    </dsp:sp>
    <dsp:sp modelId="{489C696A-1712-4D22-A6BE-2806AE041B9A}">
      <dsp:nvSpPr>
        <dsp:cNvPr id="0" name=""/>
        <dsp:cNvSpPr/>
      </dsp:nvSpPr>
      <dsp:spPr>
        <a:xfrm>
          <a:off x="1110164" y="621679"/>
          <a:ext cx="453332" cy="462562"/>
        </a:xfrm>
        <a:prstGeom prst="ellipse">
          <a:avLst/>
        </a:prstGeom>
        <a:gradFill rotWithShape="0">
          <a:gsLst>
            <a:gs pos="0">
              <a:schemeClr val="accent5">
                <a:alpha val="50000"/>
                <a:hueOff val="-9933876"/>
                <a:satOff val="39811"/>
                <a:lumOff val="8628"/>
                <a:alphaOff val="0"/>
                <a:shade val="51000"/>
                <a:satMod val="130000"/>
              </a:schemeClr>
            </a:gs>
            <a:gs pos="80000">
              <a:schemeClr val="accent5">
                <a:alpha val="50000"/>
                <a:hueOff val="-9933876"/>
                <a:satOff val="39811"/>
                <a:lumOff val="8628"/>
                <a:alphaOff val="0"/>
                <a:shade val="93000"/>
                <a:satMod val="130000"/>
              </a:schemeClr>
            </a:gs>
            <a:gs pos="100000">
              <a:schemeClr val="accent5">
                <a:alpha val="50000"/>
                <a:hueOff val="-9933876"/>
                <a:satOff val="39811"/>
                <a:lumOff val="8628"/>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p>
      </dsp:txBody>
      <dsp:txXfrm>
        <a:off x="1238812" y="676225"/>
        <a:ext cx="261380" cy="3534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C1F1F-7927-4531-9119-2352BF108DB8}">
      <dsp:nvSpPr>
        <dsp:cNvPr id="0" name=""/>
        <dsp:cNvSpPr/>
      </dsp:nvSpPr>
      <dsp:spPr>
        <a:xfrm>
          <a:off x="79081" y="196238"/>
          <a:ext cx="1950672" cy="1950672"/>
        </a:xfrm>
        <a:prstGeom prst="ellipse">
          <a:avLst/>
        </a:prstGeom>
        <a:gradFill rotWithShape="0">
          <a:gsLst>
            <a:gs pos="0">
              <a:schemeClr val="accent5">
                <a:alpha val="50000"/>
                <a:hueOff val="0"/>
                <a:satOff val="0"/>
                <a:lumOff val="0"/>
                <a:alphaOff val="0"/>
                <a:shade val="51000"/>
                <a:satMod val="130000"/>
              </a:schemeClr>
            </a:gs>
            <a:gs pos="80000">
              <a:schemeClr val="accent5">
                <a:alpha val="50000"/>
                <a:hueOff val="0"/>
                <a:satOff val="0"/>
                <a:lumOff val="0"/>
                <a:alphaOff val="0"/>
                <a:shade val="93000"/>
                <a:satMod val="130000"/>
              </a:schemeClr>
            </a:gs>
            <a:gs pos="100000">
              <a:schemeClr val="accent5">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bilateral symmetry</a:t>
          </a:r>
        </a:p>
      </dsp:txBody>
      <dsp:txXfrm>
        <a:off x="351472" y="426265"/>
        <a:ext cx="1124712" cy="1490619"/>
      </dsp:txXfrm>
    </dsp:sp>
    <dsp:sp modelId="{489C696A-1712-4D22-A6BE-2806AE041B9A}">
      <dsp:nvSpPr>
        <dsp:cNvPr id="0" name=""/>
        <dsp:cNvSpPr/>
      </dsp:nvSpPr>
      <dsp:spPr>
        <a:xfrm>
          <a:off x="1484971" y="196238"/>
          <a:ext cx="1950672" cy="1950672"/>
        </a:xfrm>
        <a:prstGeom prst="ellipse">
          <a:avLst/>
        </a:prstGeom>
        <a:gradFill rotWithShape="0">
          <a:gsLst>
            <a:gs pos="0">
              <a:schemeClr val="accent5">
                <a:alpha val="50000"/>
                <a:hueOff val="-9933876"/>
                <a:satOff val="39811"/>
                <a:lumOff val="8628"/>
                <a:alphaOff val="0"/>
                <a:shade val="51000"/>
                <a:satMod val="130000"/>
              </a:schemeClr>
            </a:gs>
            <a:gs pos="80000">
              <a:schemeClr val="accent5">
                <a:alpha val="50000"/>
                <a:hueOff val="-9933876"/>
                <a:satOff val="39811"/>
                <a:lumOff val="8628"/>
                <a:alphaOff val="0"/>
                <a:shade val="93000"/>
                <a:satMod val="130000"/>
              </a:schemeClr>
            </a:gs>
            <a:gs pos="100000">
              <a:schemeClr val="accent5">
                <a:alpha val="50000"/>
                <a:hueOff val="-9933876"/>
                <a:satOff val="39811"/>
                <a:lumOff val="8628"/>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hydrostatic skeleton</a:t>
          </a:r>
        </a:p>
      </dsp:txBody>
      <dsp:txXfrm>
        <a:off x="2038540" y="426265"/>
        <a:ext cx="1124712" cy="14906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C1F1F-7927-4531-9119-2352BF108DB8}">
      <dsp:nvSpPr>
        <dsp:cNvPr id="0" name=""/>
        <dsp:cNvSpPr/>
      </dsp:nvSpPr>
      <dsp:spPr>
        <a:xfrm>
          <a:off x="79081" y="196238"/>
          <a:ext cx="1950672" cy="1950672"/>
        </a:xfrm>
        <a:prstGeom prst="ellipse">
          <a:avLst/>
        </a:prstGeom>
        <a:gradFill rotWithShape="0">
          <a:gsLst>
            <a:gs pos="0">
              <a:schemeClr val="accent5">
                <a:alpha val="50000"/>
                <a:hueOff val="0"/>
                <a:satOff val="0"/>
                <a:lumOff val="0"/>
                <a:alphaOff val="0"/>
                <a:shade val="51000"/>
                <a:satMod val="130000"/>
              </a:schemeClr>
            </a:gs>
            <a:gs pos="80000">
              <a:schemeClr val="accent5">
                <a:alpha val="50000"/>
                <a:hueOff val="0"/>
                <a:satOff val="0"/>
                <a:lumOff val="0"/>
                <a:alphaOff val="0"/>
                <a:shade val="93000"/>
                <a:satMod val="130000"/>
              </a:schemeClr>
            </a:gs>
            <a:gs pos="100000">
              <a:schemeClr val="accent5">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bilateral symmetry</a:t>
          </a:r>
        </a:p>
      </dsp:txBody>
      <dsp:txXfrm>
        <a:off x="351472" y="426265"/>
        <a:ext cx="1124712" cy="1490619"/>
      </dsp:txXfrm>
    </dsp:sp>
    <dsp:sp modelId="{489C696A-1712-4D22-A6BE-2806AE041B9A}">
      <dsp:nvSpPr>
        <dsp:cNvPr id="0" name=""/>
        <dsp:cNvSpPr/>
      </dsp:nvSpPr>
      <dsp:spPr>
        <a:xfrm>
          <a:off x="1484971" y="196238"/>
          <a:ext cx="1950672" cy="1950672"/>
        </a:xfrm>
        <a:prstGeom prst="ellipse">
          <a:avLst/>
        </a:prstGeom>
        <a:gradFill rotWithShape="0">
          <a:gsLst>
            <a:gs pos="0">
              <a:schemeClr val="accent5">
                <a:alpha val="50000"/>
                <a:hueOff val="-9933876"/>
                <a:satOff val="39811"/>
                <a:lumOff val="8628"/>
                <a:alphaOff val="0"/>
                <a:shade val="51000"/>
                <a:satMod val="130000"/>
              </a:schemeClr>
            </a:gs>
            <a:gs pos="80000">
              <a:schemeClr val="accent5">
                <a:alpha val="50000"/>
                <a:hueOff val="-9933876"/>
                <a:satOff val="39811"/>
                <a:lumOff val="8628"/>
                <a:alphaOff val="0"/>
                <a:shade val="93000"/>
                <a:satMod val="130000"/>
              </a:schemeClr>
            </a:gs>
            <a:gs pos="100000">
              <a:schemeClr val="accent5">
                <a:alpha val="50000"/>
                <a:hueOff val="-9933876"/>
                <a:satOff val="39811"/>
                <a:lumOff val="8628"/>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hydrostatic skeleton</a:t>
          </a:r>
        </a:p>
      </dsp:txBody>
      <dsp:txXfrm>
        <a:off x="2038540" y="426265"/>
        <a:ext cx="1124712" cy="149061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C1F1F-7927-4531-9119-2352BF108DB8}">
      <dsp:nvSpPr>
        <dsp:cNvPr id="0" name=""/>
        <dsp:cNvSpPr/>
      </dsp:nvSpPr>
      <dsp:spPr>
        <a:xfrm>
          <a:off x="79081" y="196238"/>
          <a:ext cx="1950672" cy="1950672"/>
        </a:xfrm>
        <a:prstGeom prst="ellipse">
          <a:avLst/>
        </a:prstGeom>
        <a:gradFill rotWithShape="0">
          <a:gsLst>
            <a:gs pos="0">
              <a:schemeClr val="accent5">
                <a:alpha val="50000"/>
                <a:hueOff val="0"/>
                <a:satOff val="0"/>
                <a:lumOff val="0"/>
                <a:alphaOff val="0"/>
                <a:shade val="51000"/>
                <a:satMod val="130000"/>
              </a:schemeClr>
            </a:gs>
            <a:gs pos="80000">
              <a:schemeClr val="accent5">
                <a:alpha val="50000"/>
                <a:hueOff val="0"/>
                <a:satOff val="0"/>
                <a:lumOff val="0"/>
                <a:alphaOff val="0"/>
                <a:shade val="93000"/>
                <a:satMod val="130000"/>
              </a:schemeClr>
            </a:gs>
            <a:gs pos="100000">
              <a:schemeClr val="accent5">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bilateral symmetry</a:t>
          </a:r>
        </a:p>
      </dsp:txBody>
      <dsp:txXfrm>
        <a:off x="351472" y="426265"/>
        <a:ext cx="1124712" cy="1490619"/>
      </dsp:txXfrm>
    </dsp:sp>
    <dsp:sp modelId="{489C696A-1712-4D22-A6BE-2806AE041B9A}">
      <dsp:nvSpPr>
        <dsp:cNvPr id="0" name=""/>
        <dsp:cNvSpPr/>
      </dsp:nvSpPr>
      <dsp:spPr>
        <a:xfrm>
          <a:off x="1484971" y="196238"/>
          <a:ext cx="1950672" cy="1950672"/>
        </a:xfrm>
        <a:prstGeom prst="ellipse">
          <a:avLst/>
        </a:prstGeom>
        <a:gradFill rotWithShape="0">
          <a:gsLst>
            <a:gs pos="0">
              <a:schemeClr val="accent5">
                <a:alpha val="50000"/>
                <a:hueOff val="-9933876"/>
                <a:satOff val="39811"/>
                <a:lumOff val="8628"/>
                <a:alphaOff val="0"/>
                <a:shade val="51000"/>
                <a:satMod val="130000"/>
              </a:schemeClr>
            </a:gs>
            <a:gs pos="80000">
              <a:schemeClr val="accent5">
                <a:alpha val="50000"/>
                <a:hueOff val="-9933876"/>
                <a:satOff val="39811"/>
                <a:lumOff val="8628"/>
                <a:alphaOff val="0"/>
                <a:shade val="93000"/>
                <a:satMod val="130000"/>
              </a:schemeClr>
            </a:gs>
            <a:gs pos="100000">
              <a:schemeClr val="accent5">
                <a:alpha val="50000"/>
                <a:hueOff val="-9933876"/>
                <a:satOff val="39811"/>
                <a:lumOff val="8628"/>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hydrostatic skeleton</a:t>
          </a:r>
        </a:p>
      </dsp:txBody>
      <dsp:txXfrm>
        <a:off x="2038540" y="426265"/>
        <a:ext cx="1124712" cy="14906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C1F1F-7927-4531-9119-2352BF108DB8}">
      <dsp:nvSpPr>
        <dsp:cNvPr id="0" name=""/>
        <dsp:cNvSpPr/>
      </dsp:nvSpPr>
      <dsp:spPr>
        <a:xfrm>
          <a:off x="79081" y="196238"/>
          <a:ext cx="1950672" cy="1950672"/>
        </a:xfrm>
        <a:prstGeom prst="ellipse">
          <a:avLst/>
        </a:prstGeom>
        <a:gradFill rotWithShape="0">
          <a:gsLst>
            <a:gs pos="0">
              <a:schemeClr val="accent5">
                <a:alpha val="50000"/>
                <a:hueOff val="0"/>
                <a:satOff val="0"/>
                <a:lumOff val="0"/>
                <a:alphaOff val="0"/>
                <a:shade val="51000"/>
                <a:satMod val="130000"/>
              </a:schemeClr>
            </a:gs>
            <a:gs pos="80000">
              <a:schemeClr val="accent5">
                <a:alpha val="50000"/>
                <a:hueOff val="0"/>
                <a:satOff val="0"/>
                <a:lumOff val="0"/>
                <a:alphaOff val="0"/>
                <a:shade val="93000"/>
                <a:satMod val="130000"/>
              </a:schemeClr>
            </a:gs>
            <a:gs pos="100000">
              <a:schemeClr val="accent5">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bilateral symmetry</a:t>
          </a:r>
        </a:p>
      </dsp:txBody>
      <dsp:txXfrm>
        <a:off x="351472" y="426265"/>
        <a:ext cx="1124712" cy="1490619"/>
      </dsp:txXfrm>
    </dsp:sp>
    <dsp:sp modelId="{489C696A-1712-4D22-A6BE-2806AE041B9A}">
      <dsp:nvSpPr>
        <dsp:cNvPr id="0" name=""/>
        <dsp:cNvSpPr/>
      </dsp:nvSpPr>
      <dsp:spPr>
        <a:xfrm>
          <a:off x="1484971" y="196238"/>
          <a:ext cx="1950672" cy="1950672"/>
        </a:xfrm>
        <a:prstGeom prst="ellipse">
          <a:avLst/>
        </a:prstGeom>
        <a:gradFill rotWithShape="0">
          <a:gsLst>
            <a:gs pos="0">
              <a:schemeClr val="accent5">
                <a:alpha val="50000"/>
                <a:hueOff val="-9933876"/>
                <a:satOff val="39811"/>
                <a:lumOff val="8628"/>
                <a:alphaOff val="0"/>
                <a:shade val="51000"/>
                <a:satMod val="130000"/>
              </a:schemeClr>
            </a:gs>
            <a:gs pos="80000">
              <a:schemeClr val="accent5">
                <a:alpha val="50000"/>
                <a:hueOff val="-9933876"/>
                <a:satOff val="39811"/>
                <a:lumOff val="8628"/>
                <a:alphaOff val="0"/>
                <a:shade val="93000"/>
                <a:satMod val="130000"/>
              </a:schemeClr>
            </a:gs>
            <a:gs pos="100000">
              <a:schemeClr val="accent5">
                <a:alpha val="50000"/>
                <a:hueOff val="-9933876"/>
                <a:satOff val="39811"/>
                <a:lumOff val="8628"/>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hydrostatic skeleton</a:t>
          </a:r>
        </a:p>
      </dsp:txBody>
      <dsp:txXfrm>
        <a:off x="2038540" y="426265"/>
        <a:ext cx="1124712" cy="149061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03E95-1E6D-4F51-B85A-DD49066C6D6D}">
      <dsp:nvSpPr>
        <dsp:cNvPr id="0" name=""/>
        <dsp:cNvSpPr/>
      </dsp:nvSpPr>
      <dsp:spPr>
        <a:xfrm>
          <a:off x="114308" y="-5"/>
          <a:ext cx="5295892" cy="320040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dirty="0"/>
            <a:t>tissues</a:t>
          </a:r>
        </a:p>
      </dsp:txBody>
      <dsp:txXfrm>
        <a:off x="725373" y="430818"/>
        <a:ext cx="4073763" cy="1015513"/>
      </dsp:txXfrm>
    </dsp:sp>
    <dsp:sp modelId="{4EF96869-A403-4709-9B6E-BC13DC433F67}">
      <dsp:nvSpPr>
        <dsp:cNvPr id="0" name=""/>
        <dsp:cNvSpPr/>
      </dsp:nvSpPr>
      <dsp:spPr>
        <a:xfrm>
          <a:off x="2667000" y="914392"/>
          <a:ext cx="2414016" cy="1708376"/>
        </a:xfrm>
        <a:prstGeom prst="ellipse">
          <a:avLst/>
        </a:prstGeom>
        <a:solidFill>
          <a:schemeClr val="accent1">
            <a:alpha val="50000"/>
            <a:hueOff val="0"/>
            <a:satOff val="0"/>
            <a:lumOff val="0"/>
            <a:alphaOff val="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nervous system</a:t>
          </a:r>
        </a:p>
      </dsp:txBody>
      <dsp:txXfrm>
        <a:off x="3966855" y="1111512"/>
        <a:ext cx="928468" cy="1314135"/>
      </dsp:txXfrm>
    </dsp:sp>
    <dsp:sp modelId="{3BE09848-7534-448F-9747-79416B9D292A}">
      <dsp:nvSpPr>
        <dsp:cNvPr id="0" name=""/>
        <dsp:cNvSpPr/>
      </dsp:nvSpPr>
      <dsp:spPr>
        <a:xfrm>
          <a:off x="2971803" y="1295400"/>
          <a:ext cx="1047768" cy="1027898"/>
        </a:xfrm>
        <a:prstGeom prst="ellipse">
          <a:avLst/>
        </a:prstGeom>
        <a:solidFill>
          <a:schemeClr val="accent1">
            <a:alpha val="50000"/>
            <a:hueOff val="0"/>
            <a:satOff val="0"/>
            <a:lumOff val="0"/>
            <a:alphaOff val="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jointed legs</a:t>
          </a:r>
        </a:p>
      </dsp:txBody>
      <dsp:txXfrm>
        <a:off x="3092700" y="1858767"/>
        <a:ext cx="805975" cy="326159"/>
      </dsp:txXfrm>
    </dsp:sp>
    <dsp:sp modelId="{1497083A-1D13-43D7-84CD-3C2ABCB325EF}">
      <dsp:nvSpPr>
        <dsp:cNvPr id="0" name=""/>
        <dsp:cNvSpPr/>
      </dsp:nvSpPr>
      <dsp:spPr>
        <a:xfrm>
          <a:off x="272029" y="990596"/>
          <a:ext cx="2623573" cy="1309831"/>
        </a:xfrm>
        <a:prstGeom prst="ellipse">
          <a:avLst/>
        </a:prstGeom>
        <a:solidFill>
          <a:schemeClr val="accent1">
            <a:alpha val="50000"/>
            <a:hueOff val="0"/>
            <a:satOff val="0"/>
            <a:lumOff val="0"/>
            <a:alphaOff val="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radial symmetry</a:t>
          </a:r>
        </a:p>
      </dsp:txBody>
      <dsp:txXfrm>
        <a:off x="473843" y="1141730"/>
        <a:ext cx="1009066" cy="100756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4.emf"/></Relationships>
</file>

<file path=ppt/drawings/drawing1.xml><?xml version="1.0" encoding="utf-8"?>
<c:userShapes xmlns:c="http://schemas.openxmlformats.org/drawingml/2006/chart">
  <cdr:relSizeAnchor xmlns:cdr="http://schemas.openxmlformats.org/drawingml/2006/chartDrawing">
    <cdr:from>
      <cdr:x>0.46181</cdr:x>
      <cdr:y>0.41667</cdr:y>
    </cdr:from>
    <cdr:to>
      <cdr:x>0.54514</cdr:x>
      <cdr:y>0.52083</cdr:y>
    </cdr:to>
    <cdr:sp macro="" textlink="">
      <cdr:nvSpPr>
        <cdr:cNvPr id="8" name="Arc 7"/>
        <cdr:cNvSpPr/>
      </cdr:nvSpPr>
      <cdr:spPr>
        <a:xfrm xmlns:a="http://schemas.openxmlformats.org/drawingml/2006/main">
          <a:off x="2533650" y="1333500"/>
          <a:ext cx="457200" cy="333375"/>
        </a:xfrm>
        <a:prstGeom xmlns:a="http://schemas.openxmlformats.org/drawingml/2006/main" prst="arc">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0.42765</cdr:x>
      <cdr:y>0.18127</cdr:y>
    </cdr:from>
    <cdr:to>
      <cdr:x>0.79104</cdr:x>
      <cdr:y>0.46226</cdr:y>
    </cdr:to>
    <cdr:sp macro="" textlink="">
      <cdr:nvSpPr>
        <cdr:cNvPr id="9" name="TextBox 8"/>
        <cdr:cNvSpPr txBox="1"/>
      </cdr:nvSpPr>
      <cdr:spPr>
        <a:xfrm xmlns:a="http://schemas.openxmlformats.org/drawingml/2006/main" rot="1923973">
          <a:off x="1596748" y="524883"/>
          <a:ext cx="1356829" cy="81362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dirty="0">
              <a:latin typeface="Arial" pitchFamily="34" charset="0"/>
            </a:rPr>
            <a:t>interior</a:t>
          </a:r>
        </a:p>
        <a:p xmlns:a="http://schemas.openxmlformats.org/drawingml/2006/main">
          <a:pPr algn="ctr"/>
          <a:r>
            <a:rPr lang="en-US" sz="2000" b="1" dirty="0">
              <a:latin typeface="Arial" pitchFamily="34" charset="0"/>
            </a:rPr>
            <a:t>angle</a:t>
          </a:r>
        </a:p>
      </cdr:txBody>
    </cdr:sp>
  </cdr:relSizeAnchor>
</c:userShapes>
</file>

<file path=ppt/drawings/drawing2.xml><?xml version="1.0" encoding="utf-8"?>
<c:userShapes xmlns:c="http://schemas.openxmlformats.org/drawingml/2006/chart">
  <cdr:relSizeAnchor xmlns:cdr="http://schemas.openxmlformats.org/drawingml/2006/chartDrawing">
    <cdr:from>
      <cdr:x>0.46181</cdr:x>
      <cdr:y>0.41667</cdr:y>
    </cdr:from>
    <cdr:to>
      <cdr:x>0.54514</cdr:x>
      <cdr:y>0.52083</cdr:y>
    </cdr:to>
    <cdr:sp macro="" textlink="">
      <cdr:nvSpPr>
        <cdr:cNvPr id="8" name="Arc 7"/>
        <cdr:cNvSpPr/>
      </cdr:nvSpPr>
      <cdr:spPr>
        <a:xfrm xmlns:a="http://schemas.openxmlformats.org/drawingml/2006/main">
          <a:off x="2533650" y="1333500"/>
          <a:ext cx="457200" cy="333375"/>
        </a:xfrm>
        <a:prstGeom xmlns:a="http://schemas.openxmlformats.org/drawingml/2006/main" prst="arc">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0.43886</cdr:x>
      <cdr:y>0.17852</cdr:y>
    </cdr:from>
    <cdr:to>
      <cdr:x>0.74288</cdr:x>
      <cdr:y>0.3891</cdr:y>
    </cdr:to>
    <cdr:sp macro="" textlink="">
      <cdr:nvSpPr>
        <cdr:cNvPr id="9" name="TextBox 8"/>
        <cdr:cNvSpPr txBox="1"/>
      </cdr:nvSpPr>
      <cdr:spPr>
        <a:xfrm xmlns:a="http://schemas.openxmlformats.org/drawingml/2006/main" rot="1923973">
          <a:off x="2173697" y="494908"/>
          <a:ext cx="1505768" cy="58377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a:latin typeface="Arial" pitchFamily="34" charset="0"/>
            </a:rPr>
            <a:t>interior</a:t>
          </a:r>
        </a:p>
        <a:p xmlns:a="http://schemas.openxmlformats.org/drawingml/2006/main">
          <a:pPr algn="ctr"/>
          <a:r>
            <a:rPr lang="en-US" sz="1600" b="1" dirty="0">
              <a:latin typeface="Arial" pitchFamily="34" charset="0"/>
            </a:rPr>
            <a:t>angle</a:t>
          </a:r>
        </a:p>
      </cdr:txBody>
    </cdr:sp>
  </cdr:relSizeAnchor>
</c:userShapes>
</file>

<file path=ppt/drawings/drawing3.xml><?xml version="1.0" encoding="utf-8"?>
<c:userShapes xmlns:c="http://schemas.openxmlformats.org/drawingml/2006/chart">
  <cdr:relSizeAnchor xmlns:cdr="http://schemas.openxmlformats.org/drawingml/2006/chartDrawing">
    <cdr:from>
      <cdr:x>0.49961</cdr:x>
      <cdr:y>0.17387</cdr:y>
    </cdr:from>
    <cdr:to>
      <cdr:x>0.78962</cdr:x>
      <cdr:y>0.48235</cdr:y>
    </cdr:to>
    <cdr:sp macro="" textlink="">
      <cdr:nvSpPr>
        <cdr:cNvPr id="3" name="Straight Connector 2"/>
        <cdr:cNvSpPr/>
      </cdr:nvSpPr>
      <cdr:spPr>
        <a:xfrm xmlns:a="http://schemas.openxmlformats.org/drawingml/2006/main" rot="5400000">
          <a:off x="1657349" y="585790"/>
          <a:ext cx="1007836" cy="972343"/>
        </a:xfrm>
        <a:prstGeom xmlns:a="http://schemas.openxmlformats.org/drawingml/2006/main" prst="line">
          <a:avLst/>
        </a:prstGeom>
        <a:ln xmlns:a="http://schemas.openxmlformats.org/drawingml/2006/main" w="15875">
          <a:solidFill>
            <a:schemeClr val="bg1">
              <a:lumMod val="50000"/>
            </a:schemeClr>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0.76856</cdr:x>
      <cdr:y>0.16229</cdr:y>
    </cdr:from>
    <cdr:to>
      <cdr:x>0.80273</cdr:x>
      <cdr:y>0.19825</cdr:y>
    </cdr:to>
    <cdr:sp macro="" textlink="">
      <cdr:nvSpPr>
        <cdr:cNvPr id="7" name="Oval 6"/>
        <cdr:cNvSpPr/>
      </cdr:nvSpPr>
      <cdr:spPr>
        <a:xfrm xmlns:a="http://schemas.openxmlformats.org/drawingml/2006/main">
          <a:off x="2057078" y="412741"/>
          <a:ext cx="91440" cy="91440"/>
        </a:xfrm>
        <a:prstGeom xmlns:a="http://schemas.openxmlformats.org/drawingml/2006/main" prst="ellipse">
          <a:avLst/>
        </a:prstGeom>
        <a:solidFill xmlns:a="http://schemas.openxmlformats.org/drawingml/2006/main">
          <a:schemeClr val="bg1"/>
        </a:solidFill>
        <a:ln xmlns:a="http://schemas.openxmlformats.org/drawingml/2006/main" w="9525">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0.63742</cdr:x>
      <cdr:y>0.30093</cdr:y>
    </cdr:from>
    <cdr:to>
      <cdr:x>0.67159</cdr:x>
      <cdr:y>0.33688</cdr:y>
    </cdr:to>
    <cdr:sp macro="" textlink="">
      <cdr:nvSpPr>
        <cdr:cNvPr id="10" name="Oval 9"/>
        <cdr:cNvSpPr/>
      </cdr:nvSpPr>
      <cdr:spPr>
        <a:xfrm xmlns:a="http://schemas.openxmlformats.org/drawingml/2006/main" flipH="1">
          <a:off x="1706080" y="765306"/>
          <a:ext cx="91440" cy="91440"/>
        </a:xfrm>
        <a:prstGeom xmlns:a="http://schemas.openxmlformats.org/drawingml/2006/main" prst="ellipse">
          <a:avLst/>
        </a:prstGeom>
        <a:solidFill xmlns:a="http://schemas.openxmlformats.org/drawingml/2006/main">
          <a:schemeClr val="bg1"/>
        </a:solidFill>
        <a:ln xmlns:a="http://schemas.openxmlformats.org/drawingml/2006/main" w="9525" cap="flat" cmpd="sng" algn="ctr">
          <a:solidFill>
            <a:schemeClr val="tx1"/>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0.56034</cdr:x>
      <cdr:y>0.38318</cdr:y>
    </cdr:from>
    <cdr:to>
      <cdr:x>0.59451</cdr:x>
      <cdr:y>0.41913</cdr:y>
    </cdr:to>
    <cdr:sp macro="" textlink="">
      <cdr:nvSpPr>
        <cdr:cNvPr id="13" name="Oval 12"/>
        <cdr:cNvSpPr/>
      </cdr:nvSpPr>
      <cdr:spPr>
        <a:xfrm xmlns:a="http://schemas.openxmlformats.org/drawingml/2006/main">
          <a:off x="1499774" y="974492"/>
          <a:ext cx="91440" cy="91440"/>
        </a:xfrm>
        <a:prstGeom xmlns:a="http://schemas.openxmlformats.org/drawingml/2006/main" prst="ellipse">
          <a:avLst/>
        </a:prstGeom>
        <a:solidFill xmlns:a="http://schemas.openxmlformats.org/drawingml/2006/main">
          <a:schemeClr val="bg1"/>
        </a:solidFill>
        <a:ln xmlns:a="http://schemas.openxmlformats.org/drawingml/2006/main" w="9525" cap="flat" cmpd="sng" algn="ctr">
          <a:solidFill>
            <a:schemeClr val="tx1"/>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1026">
            <a:extLst>
              <a:ext uri="{FF2B5EF4-FFF2-40B4-BE49-F238E27FC236}">
                <a16:creationId xmlns:a16="http://schemas.microsoft.com/office/drawing/2014/main" id="{51E13523-170B-46E8-82D1-160CD3023E0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en-US"/>
          </a:p>
        </p:txBody>
      </p:sp>
      <p:sp>
        <p:nvSpPr>
          <p:cNvPr id="132099" name="Rectangle 1027">
            <a:extLst>
              <a:ext uri="{FF2B5EF4-FFF2-40B4-BE49-F238E27FC236}">
                <a16:creationId xmlns:a16="http://schemas.microsoft.com/office/drawing/2014/main" id="{062F3A62-DA0A-4F30-8BF0-4FEE7847FA04}"/>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en-US"/>
          </a:p>
        </p:txBody>
      </p:sp>
      <p:sp>
        <p:nvSpPr>
          <p:cNvPr id="132100" name="Rectangle 1028">
            <a:extLst>
              <a:ext uri="{FF2B5EF4-FFF2-40B4-BE49-F238E27FC236}">
                <a16:creationId xmlns:a16="http://schemas.microsoft.com/office/drawing/2014/main" id="{178681FB-8C3D-426F-A8BD-D618E8E4DA31}"/>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en-US"/>
          </a:p>
        </p:txBody>
      </p:sp>
      <p:sp>
        <p:nvSpPr>
          <p:cNvPr id="132101" name="Rectangle 1029">
            <a:extLst>
              <a:ext uri="{FF2B5EF4-FFF2-40B4-BE49-F238E27FC236}">
                <a16:creationId xmlns:a16="http://schemas.microsoft.com/office/drawing/2014/main" id="{308FF872-DB07-4F3C-A7B0-1E85DBA4F93A}"/>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5C0E037-142A-4249-84DC-87E48A2ECA5E}"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ACAA8045-EF2B-4990-8C04-8AE854B9F2A5}"/>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cs typeface="+mn-cs"/>
              </a:defRPr>
            </a:lvl1pPr>
          </a:lstStyle>
          <a:p>
            <a:pPr>
              <a:defRPr/>
            </a:pPr>
            <a:endParaRPr lang="en-US"/>
          </a:p>
        </p:txBody>
      </p:sp>
      <p:sp>
        <p:nvSpPr>
          <p:cNvPr id="108547" name="Rectangle 3">
            <a:extLst>
              <a:ext uri="{FF2B5EF4-FFF2-40B4-BE49-F238E27FC236}">
                <a16:creationId xmlns:a16="http://schemas.microsoft.com/office/drawing/2014/main" id="{A6C1FD49-56D6-42EF-A5EC-F8DB62549034}"/>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cs typeface="+mn-cs"/>
              </a:defRPr>
            </a:lvl1pPr>
          </a:lstStyle>
          <a:p>
            <a:pPr>
              <a:defRPr/>
            </a:pPr>
            <a:fld id="{5EE89DF2-0240-42DB-B6F5-D90C82A402F3}" type="datetimeFigureOut">
              <a:rPr lang="en-US"/>
              <a:pPr>
                <a:defRPr/>
              </a:pPr>
              <a:t>11/10/2020</a:t>
            </a:fld>
            <a:endParaRPr lang="en-US"/>
          </a:p>
        </p:txBody>
      </p:sp>
      <p:sp>
        <p:nvSpPr>
          <p:cNvPr id="241668" name="Rectangle 4">
            <a:extLst>
              <a:ext uri="{FF2B5EF4-FFF2-40B4-BE49-F238E27FC236}">
                <a16:creationId xmlns:a16="http://schemas.microsoft.com/office/drawing/2014/main" id="{23AB1BB5-A729-4E52-B32C-99003A66EBD4}"/>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9" name="Rectangle 5">
            <a:extLst>
              <a:ext uri="{FF2B5EF4-FFF2-40B4-BE49-F238E27FC236}">
                <a16:creationId xmlns:a16="http://schemas.microsoft.com/office/drawing/2014/main" id="{11083B9A-47AC-4F54-A10B-F7A3AB6BB36F}"/>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8550" name="Rectangle 6">
            <a:extLst>
              <a:ext uri="{FF2B5EF4-FFF2-40B4-BE49-F238E27FC236}">
                <a16:creationId xmlns:a16="http://schemas.microsoft.com/office/drawing/2014/main" id="{A9E4A22C-2057-40CC-8498-E136D3DEDE4F}"/>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cs typeface="+mn-cs"/>
              </a:defRPr>
            </a:lvl1pPr>
          </a:lstStyle>
          <a:p>
            <a:pPr>
              <a:defRPr/>
            </a:pPr>
            <a:endParaRPr lang="en-US"/>
          </a:p>
        </p:txBody>
      </p:sp>
      <p:sp>
        <p:nvSpPr>
          <p:cNvPr id="108551" name="Rectangle 7">
            <a:extLst>
              <a:ext uri="{FF2B5EF4-FFF2-40B4-BE49-F238E27FC236}">
                <a16:creationId xmlns:a16="http://schemas.microsoft.com/office/drawing/2014/main" id="{53D02EF5-AD69-4240-B93A-94A90CA9033B}"/>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D0C219D2-FE3E-46E3-9B75-C741DF6DD42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a:extLst>
              <a:ext uri="{FF2B5EF4-FFF2-40B4-BE49-F238E27FC236}">
                <a16:creationId xmlns:a16="http://schemas.microsoft.com/office/drawing/2014/main" id="{163F43C6-73BB-454C-B8A1-EA93E5CE7CC1}"/>
              </a:ext>
            </a:extLst>
          </p:cNvPr>
          <p:cNvSpPr>
            <a:spLocks noGrp="1" noRot="1" noChangeAspect="1" noTextEdit="1"/>
          </p:cNvSpPr>
          <p:nvPr>
            <p:ph type="sldImg"/>
          </p:nvPr>
        </p:nvSpPr>
        <p:spPr>
          <a:ln/>
        </p:spPr>
      </p:sp>
      <p:sp>
        <p:nvSpPr>
          <p:cNvPr id="242691" name="Notes Placeholder 2">
            <a:extLst>
              <a:ext uri="{FF2B5EF4-FFF2-40B4-BE49-F238E27FC236}">
                <a16:creationId xmlns:a16="http://schemas.microsoft.com/office/drawing/2014/main" id="{CB5C4760-C97F-4AC0-B786-D18DAAC48F1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42692" name="Slide Number Placeholder 3">
            <a:extLst>
              <a:ext uri="{FF2B5EF4-FFF2-40B4-BE49-F238E27FC236}">
                <a16:creationId xmlns:a16="http://schemas.microsoft.com/office/drawing/2014/main" id="{BC1BBDED-880D-4D7E-885B-811041379E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595FDA6-6A18-4BA8-B6DB-5721758A7989}" type="slidenum">
              <a:rPr lang="en-US" altLang="en-US"/>
              <a:pPr/>
              <a:t>138</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a:extLst>
              <a:ext uri="{FF2B5EF4-FFF2-40B4-BE49-F238E27FC236}">
                <a16:creationId xmlns:a16="http://schemas.microsoft.com/office/drawing/2014/main" id="{344B2809-EA22-48EF-B6BB-3F2F7549A9C1}"/>
              </a:ext>
            </a:extLst>
          </p:cNvPr>
          <p:cNvSpPr>
            <a:spLocks noGrp="1" noRot="1" noChangeAspect="1" noTextEdit="1"/>
          </p:cNvSpPr>
          <p:nvPr>
            <p:ph type="sldImg"/>
          </p:nvPr>
        </p:nvSpPr>
        <p:spPr>
          <a:ln/>
        </p:spPr>
      </p:sp>
      <p:sp>
        <p:nvSpPr>
          <p:cNvPr id="251907" name="Notes Placeholder 2">
            <a:extLst>
              <a:ext uri="{FF2B5EF4-FFF2-40B4-BE49-F238E27FC236}">
                <a16:creationId xmlns:a16="http://schemas.microsoft.com/office/drawing/2014/main" id="{707B48B6-C804-4C90-907E-3A9E82255B2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51908" name="Slide Number Placeholder 3">
            <a:extLst>
              <a:ext uri="{FF2B5EF4-FFF2-40B4-BE49-F238E27FC236}">
                <a16:creationId xmlns:a16="http://schemas.microsoft.com/office/drawing/2014/main" id="{BD8F69D5-22A8-417C-96E1-8DE075BB60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AFF1C85-A955-4D50-B1BC-14B7CCF2F18F}" type="slidenum">
              <a:rPr lang="en-US" altLang="en-US"/>
              <a:pPr/>
              <a:t>147</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a:extLst>
              <a:ext uri="{FF2B5EF4-FFF2-40B4-BE49-F238E27FC236}">
                <a16:creationId xmlns:a16="http://schemas.microsoft.com/office/drawing/2014/main" id="{AB34FF99-C5B3-4B12-B979-7BF5F407FDCA}"/>
              </a:ext>
            </a:extLst>
          </p:cNvPr>
          <p:cNvSpPr>
            <a:spLocks noGrp="1" noRot="1" noChangeAspect="1" noTextEdit="1"/>
          </p:cNvSpPr>
          <p:nvPr>
            <p:ph type="sldImg"/>
          </p:nvPr>
        </p:nvSpPr>
        <p:spPr>
          <a:ln/>
        </p:spPr>
      </p:sp>
      <p:sp>
        <p:nvSpPr>
          <p:cNvPr id="252931" name="Notes Placeholder 2">
            <a:extLst>
              <a:ext uri="{FF2B5EF4-FFF2-40B4-BE49-F238E27FC236}">
                <a16:creationId xmlns:a16="http://schemas.microsoft.com/office/drawing/2014/main" id="{05D3D89B-EA03-49CC-82EC-FDC8C9CE17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52932" name="Slide Number Placeholder 3">
            <a:extLst>
              <a:ext uri="{FF2B5EF4-FFF2-40B4-BE49-F238E27FC236}">
                <a16:creationId xmlns:a16="http://schemas.microsoft.com/office/drawing/2014/main" id="{BAB64974-9482-41BC-9083-2928DC9E85A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3712620-EB73-4225-9F80-4A1C6170AF46}" type="slidenum">
              <a:rPr lang="en-US" altLang="en-US"/>
              <a:pPr/>
              <a:t>148</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a:extLst>
              <a:ext uri="{FF2B5EF4-FFF2-40B4-BE49-F238E27FC236}">
                <a16:creationId xmlns:a16="http://schemas.microsoft.com/office/drawing/2014/main" id="{7ADA9ACB-745B-419E-9F36-0DB7D2D99655}"/>
              </a:ext>
            </a:extLst>
          </p:cNvPr>
          <p:cNvSpPr>
            <a:spLocks noGrp="1" noRot="1" noChangeAspect="1" noTextEdit="1"/>
          </p:cNvSpPr>
          <p:nvPr>
            <p:ph type="sldImg"/>
          </p:nvPr>
        </p:nvSpPr>
        <p:spPr>
          <a:ln/>
        </p:spPr>
      </p:sp>
      <p:sp>
        <p:nvSpPr>
          <p:cNvPr id="253955" name="Notes Placeholder 2">
            <a:extLst>
              <a:ext uri="{FF2B5EF4-FFF2-40B4-BE49-F238E27FC236}">
                <a16:creationId xmlns:a16="http://schemas.microsoft.com/office/drawing/2014/main" id="{8B09F0F1-9A49-4C67-8AAE-93553950F91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53956" name="Slide Number Placeholder 3">
            <a:extLst>
              <a:ext uri="{FF2B5EF4-FFF2-40B4-BE49-F238E27FC236}">
                <a16:creationId xmlns:a16="http://schemas.microsoft.com/office/drawing/2014/main" id="{4078E5C0-D375-499F-8DB7-D777118196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34966C-30A6-4DAF-8106-AD77D1480B3B}" type="slidenum">
              <a:rPr lang="en-US" altLang="en-US"/>
              <a:pPr/>
              <a:t>149</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a:extLst>
              <a:ext uri="{FF2B5EF4-FFF2-40B4-BE49-F238E27FC236}">
                <a16:creationId xmlns:a16="http://schemas.microsoft.com/office/drawing/2014/main" id="{0589EE9D-7399-4710-9344-A7D06D9D382E}"/>
              </a:ext>
            </a:extLst>
          </p:cNvPr>
          <p:cNvSpPr>
            <a:spLocks noGrp="1" noRot="1" noChangeAspect="1" noTextEdit="1"/>
          </p:cNvSpPr>
          <p:nvPr>
            <p:ph type="sldImg"/>
          </p:nvPr>
        </p:nvSpPr>
        <p:spPr>
          <a:ln/>
        </p:spPr>
      </p:sp>
      <p:sp>
        <p:nvSpPr>
          <p:cNvPr id="254979" name="Notes Placeholder 2">
            <a:extLst>
              <a:ext uri="{FF2B5EF4-FFF2-40B4-BE49-F238E27FC236}">
                <a16:creationId xmlns:a16="http://schemas.microsoft.com/office/drawing/2014/main" id="{44CAA435-5EB2-48E9-9A6D-DE224B4F4D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54980" name="Slide Number Placeholder 3">
            <a:extLst>
              <a:ext uri="{FF2B5EF4-FFF2-40B4-BE49-F238E27FC236}">
                <a16:creationId xmlns:a16="http://schemas.microsoft.com/office/drawing/2014/main" id="{2E3BD8BF-17B7-449E-9B78-99883A3BAF0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1E8E6DE-91B2-4EC3-AFFA-F6FB72277B10}" type="slidenum">
              <a:rPr lang="en-US" altLang="en-US"/>
              <a:pPr/>
              <a:t>150</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a:extLst>
              <a:ext uri="{FF2B5EF4-FFF2-40B4-BE49-F238E27FC236}">
                <a16:creationId xmlns:a16="http://schemas.microsoft.com/office/drawing/2014/main" id="{7608B14A-1551-4382-95F3-5FC398A323C3}"/>
              </a:ext>
            </a:extLst>
          </p:cNvPr>
          <p:cNvSpPr>
            <a:spLocks noGrp="1" noRot="1" noChangeAspect="1" noTextEdit="1"/>
          </p:cNvSpPr>
          <p:nvPr>
            <p:ph type="sldImg"/>
          </p:nvPr>
        </p:nvSpPr>
        <p:spPr>
          <a:ln/>
        </p:spPr>
      </p:sp>
      <p:sp>
        <p:nvSpPr>
          <p:cNvPr id="256003" name="Notes Placeholder 2">
            <a:extLst>
              <a:ext uri="{FF2B5EF4-FFF2-40B4-BE49-F238E27FC236}">
                <a16:creationId xmlns:a16="http://schemas.microsoft.com/office/drawing/2014/main" id="{76CB8E10-BB3D-4B38-8020-2AB8D473EFD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56004" name="Slide Number Placeholder 3">
            <a:extLst>
              <a:ext uri="{FF2B5EF4-FFF2-40B4-BE49-F238E27FC236}">
                <a16:creationId xmlns:a16="http://schemas.microsoft.com/office/drawing/2014/main" id="{D623BDF4-26C3-4725-9965-6EF3D1FAD64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8D36479-F31A-480A-890E-E9761E122C8F}" type="slidenum">
              <a:rPr lang="en-US" altLang="en-US"/>
              <a:pPr/>
              <a:t>151</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a:extLst>
              <a:ext uri="{FF2B5EF4-FFF2-40B4-BE49-F238E27FC236}">
                <a16:creationId xmlns:a16="http://schemas.microsoft.com/office/drawing/2014/main" id="{789480DF-7596-44A9-835B-1B8AC7FF5042}"/>
              </a:ext>
            </a:extLst>
          </p:cNvPr>
          <p:cNvSpPr>
            <a:spLocks noGrp="1" noRot="1" noChangeAspect="1" noTextEdit="1"/>
          </p:cNvSpPr>
          <p:nvPr>
            <p:ph type="sldImg"/>
          </p:nvPr>
        </p:nvSpPr>
        <p:spPr>
          <a:ln/>
        </p:spPr>
      </p:sp>
      <p:sp>
        <p:nvSpPr>
          <p:cNvPr id="257027" name="Notes Placeholder 2">
            <a:extLst>
              <a:ext uri="{FF2B5EF4-FFF2-40B4-BE49-F238E27FC236}">
                <a16:creationId xmlns:a16="http://schemas.microsoft.com/office/drawing/2014/main" id="{0F8AFF83-A134-4654-A83A-C34D092416F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57028" name="Slide Number Placeholder 3">
            <a:extLst>
              <a:ext uri="{FF2B5EF4-FFF2-40B4-BE49-F238E27FC236}">
                <a16:creationId xmlns:a16="http://schemas.microsoft.com/office/drawing/2014/main" id="{D0F7EAD0-A429-4455-845F-139C1CDD91D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A8C0837-4947-4E69-A998-DED28E67A9AB}" type="slidenum">
              <a:rPr lang="en-US" altLang="en-US"/>
              <a:pPr/>
              <a:t>152</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a:extLst>
              <a:ext uri="{FF2B5EF4-FFF2-40B4-BE49-F238E27FC236}">
                <a16:creationId xmlns:a16="http://schemas.microsoft.com/office/drawing/2014/main" id="{4ABF55A5-2556-4F3E-9EB7-483D5F84D61C}"/>
              </a:ext>
            </a:extLst>
          </p:cNvPr>
          <p:cNvSpPr>
            <a:spLocks noGrp="1" noRot="1" noChangeAspect="1" noTextEdit="1"/>
          </p:cNvSpPr>
          <p:nvPr>
            <p:ph type="sldImg"/>
          </p:nvPr>
        </p:nvSpPr>
        <p:spPr>
          <a:ln/>
        </p:spPr>
      </p:sp>
      <p:sp>
        <p:nvSpPr>
          <p:cNvPr id="243715" name="Notes Placeholder 2">
            <a:extLst>
              <a:ext uri="{FF2B5EF4-FFF2-40B4-BE49-F238E27FC236}">
                <a16:creationId xmlns:a16="http://schemas.microsoft.com/office/drawing/2014/main" id="{18A268BD-F98F-4B9E-891A-330C9F8383E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43716" name="Slide Number Placeholder 3">
            <a:extLst>
              <a:ext uri="{FF2B5EF4-FFF2-40B4-BE49-F238E27FC236}">
                <a16:creationId xmlns:a16="http://schemas.microsoft.com/office/drawing/2014/main" id="{33999211-6141-4304-96B2-509C9CE072E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0538CFD-7E18-4172-93E2-292D2EF106B7}" type="slidenum">
              <a:rPr lang="en-US" altLang="en-US"/>
              <a:pPr/>
              <a:t>139</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a:extLst>
              <a:ext uri="{FF2B5EF4-FFF2-40B4-BE49-F238E27FC236}">
                <a16:creationId xmlns:a16="http://schemas.microsoft.com/office/drawing/2014/main" id="{CD837B8E-6CA5-4F82-BF4F-05458AAABE7F}"/>
              </a:ext>
            </a:extLst>
          </p:cNvPr>
          <p:cNvSpPr>
            <a:spLocks noGrp="1" noRot="1" noChangeAspect="1" noTextEdit="1"/>
          </p:cNvSpPr>
          <p:nvPr>
            <p:ph type="sldImg"/>
          </p:nvPr>
        </p:nvSpPr>
        <p:spPr>
          <a:ln/>
        </p:spPr>
      </p:sp>
      <p:sp>
        <p:nvSpPr>
          <p:cNvPr id="244739" name="Notes Placeholder 2">
            <a:extLst>
              <a:ext uri="{FF2B5EF4-FFF2-40B4-BE49-F238E27FC236}">
                <a16:creationId xmlns:a16="http://schemas.microsoft.com/office/drawing/2014/main" id="{653263A1-6E96-4152-AB4E-C71B843DD1F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44740" name="Slide Number Placeholder 3">
            <a:extLst>
              <a:ext uri="{FF2B5EF4-FFF2-40B4-BE49-F238E27FC236}">
                <a16:creationId xmlns:a16="http://schemas.microsoft.com/office/drawing/2014/main" id="{8379AF9F-F2D9-47DE-A0E0-C6736D689E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CB1E830-68E4-42C7-AFA0-15160A90D8BD}" type="slidenum">
              <a:rPr lang="en-US" altLang="en-US"/>
              <a:pPr/>
              <a:t>140</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a:extLst>
              <a:ext uri="{FF2B5EF4-FFF2-40B4-BE49-F238E27FC236}">
                <a16:creationId xmlns:a16="http://schemas.microsoft.com/office/drawing/2014/main" id="{2A6AC40F-D075-481D-B63D-7ACCE2B50AC8}"/>
              </a:ext>
            </a:extLst>
          </p:cNvPr>
          <p:cNvSpPr>
            <a:spLocks noGrp="1" noRot="1" noChangeAspect="1" noTextEdit="1"/>
          </p:cNvSpPr>
          <p:nvPr>
            <p:ph type="sldImg"/>
          </p:nvPr>
        </p:nvSpPr>
        <p:spPr>
          <a:ln/>
        </p:spPr>
      </p:sp>
      <p:sp>
        <p:nvSpPr>
          <p:cNvPr id="245763" name="Notes Placeholder 2">
            <a:extLst>
              <a:ext uri="{FF2B5EF4-FFF2-40B4-BE49-F238E27FC236}">
                <a16:creationId xmlns:a16="http://schemas.microsoft.com/office/drawing/2014/main" id="{5C18A36B-EAB8-4D6F-9514-1225B5E445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45764" name="Slide Number Placeholder 3">
            <a:extLst>
              <a:ext uri="{FF2B5EF4-FFF2-40B4-BE49-F238E27FC236}">
                <a16:creationId xmlns:a16="http://schemas.microsoft.com/office/drawing/2014/main" id="{C20CE165-4E95-4040-AC4E-7E98E57F9A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6549F94-FD65-4CC3-BCC7-B98A79396674}" type="slidenum">
              <a:rPr lang="en-US" altLang="en-US"/>
              <a:pPr/>
              <a:t>141</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a:extLst>
              <a:ext uri="{FF2B5EF4-FFF2-40B4-BE49-F238E27FC236}">
                <a16:creationId xmlns:a16="http://schemas.microsoft.com/office/drawing/2014/main" id="{92557DD1-9A84-4232-8291-51F104B334B8}"/>
              </a:ext>
            </a:extLst>
          </p:cNvPr>
          <p:cNvSpPr>
            <a:spLocks noGrp="1" noRot="1" noChangeAspect="1" noTextEdit="1"/>
          </p:cNvSpPr>
          <p:nvPr>
            <p:ph type="sldImg"/>
          </p:nvPr>
        </p:nvSpPr>
        <p:spPr>
          <a:ln/>
        </p:spPr>
      </p:sp>
      <p:sp>
        <p:nvSpPr>
          <p:cNvPr id="246787" name="Notes Placeholder 2">
            <a:extLst>
              <a:ext uri="{FF2B5EF4-FFF2-40B4-BE49-F238E27FC236}">
                <a16:creationId xmlns:a16="http://schemas.microsoft.com/office/drawing/2014/main" id="{CF2BCF69-E5BD-4EBA-AF02-2EA8676172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46788" name="Slide Number Placeholder 3">
            <a:extLst>
              <a:ext uri="{FF2B5EF4-FFF2-40B4-BE49-F238E27FC236}">
                <a16:creationId xmlns:a16="http://schemas.microsoft.com/office/drawing/2014/main" id="{623AD52D-F471-4229-AC48-DB42EA87525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17C4B3B-11A1-42E6-AF2F-5AE57628EDFF}" type="slidenum">
              <a:rPr lang="en-US" altLang="en-US"/>
              <a:pPr/>
              <a:t>142</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a:extLst>
              <a:ext uri="{FF2B5EF4-FFF2-40B4-BE49-F238E27FC236}">
                <a16:creationId xmlns:a16="http://schemas.microsoft.com/office/drawing/2014/main" id="{7D37CD10-9ABB-4C54-95C3-28ECD9320FE5}"/>
              </a:ext>
            </a:extLst>
          </p:cNvPr>
          <p:cNvSpPr>
            <a:spLocks noGrp="1" noRot="1" noChangeAspect="1" noTextEdit="1"/>
          </p:cNvSpPr>
          <p:nvPr>
            <p:ph type="sldImg"/>
          </p:nvPr>
        </p:nvSpPr>
        <p:spPr>
          <a:ln/>
        </p:spPr>
      </p:sp>
      <p:sp>
        <p:nvSpPr>
          <p:cNvPr id="247811" name="Notes Placeholder 2">
            <a:extLst>
              <a:ext uri="{FF2B5EF4-FFF2-40B4-BE49-F238E27FC236}">
                <a16:creationId xmlns:a16="http://schemas.microsoft.com/office/drawing/2014/main" id="{36E0BE84-7467-4F09-8862-7BC76F443F5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47812" name="Slide Number Placeholder 3">
            <a:extLst>
              <a:ext uri="{FF2B5EF4-FFF2-40B4-BE49-F238E27FC236}">
                <a16:creationId xmlns:a16="http://schemas.microsoft.com/office/drawing/2014/main" id="{7B9520D5-BF84-4CCD-BFCD-769F936AFF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64757D-2AE3-4048-85B2-371530DB9D2D}" type="slidenum">
              <a:rPr lang="en-US" altLang="en-US"/>
              <a:pPr/>
              <a:t>143</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a:extLst>
              <a:ext uri="{FF2B5EF4-FFF2-40B4-BE49-F238E27FC236}">
                <a16:creationId xmlns:a16="http://schemas.microsoft.com/office/drawing/2014/main" id="{2CCA12AF-84E3-40AE-B774-76745754C9B1}"/>
              </a:ext>
            </a:extLst>
          </p:cNvPr>
          <p:cNvSpPr>
            <a:spLocks noGrp="1" noRot="1" noChangeAspect="1" noTextEdit="1"/>
          </p:cNvSpPr>
          <p:nvPr>
            <p:ph type="sldImg"/>
          </p:nvPr>
        </p:nvSpPr>
        <p:spPr>
          <a:ln/>
        </p:spPr>
      </p:sp>
      <p:sp>
        <p:nvSpPr>
          <p:cNvPr id="248835" name="Notes Placeholder 2">
            <a:extLst>
              <a:ext uri="{FF2B5EF4-FFF2-40B4-BE49-F238E27FC236}">
                <a16:creationId xmlns:a16="http://schemas.microsoft.com/office/drawing/2014/main" id="{B39EE913-AF7E-4E12-8384-C29A240FE17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48836" name="Slide Number Placeholder 3">
            <a:extLst>
              <a:ext uri="{FF2B5EF4-FFF2-40B4-BE49-F238E27FC236}">
                <a16:creationId xmlns:a16="http://schemas.microsoft.com/office/drawing/2014/main" id="{F2BABAB7-8521-4815-8F04-71F7CE1C1CC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A70338-D1B4-414A-B746-75EA062B3A25}" type="slidenum">
              <a:rPr lang="en-US" altLang="en-US"/>
              <a:pPr/>
              <a:t>144</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a:extLst>
              <a:ext uri="{FF2B5EF4-FFF2-40B4-BE49-F238E27FC236}">
                <a16:creationId xmlns:a16="http://schemas.microsoft.com/office/drawing/2014/main" id="{1AF69EA0-1E99-4CCD-BC7A-6CC599651F7B}"/>
              </a:ext>
            </a:extLst>
          </p:cNvPr>
          <p:cNvSpPr>
            <a:spLocks noGrp="1" noRot="1" noChangeAspect="1" noTextEdit="1"/>
          </p:cNvSpPr>
          <p:nvPr>
            <p:ph type="sldImg"/>
          </p:nvPr>
        </p:nvSpPr>
        <p:spPr>
          <a:ln/>
        </p:spPr>
      </p:sp>
      <p:sp>
        <p:nvSpPr>
          <p:cNvPr id="249859" name="Notes Placeholder 2">
            <a:extLst>
              <a:ext uri="{FF2B5EF4-FFF2-40B4-BE49-F238E27FC236}">
                <a16:creationId xmlns:a16="http://schemas.microsoft.com/office/drawing/2014/main" id="{06F47DF5-FA00-4029-BAD8-F9A143CF72A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49860" name="Slide Number Placeholder 3">
            <a:extLst>
              <a:ext uri="{FF2B5EF4-FFF2-40B4-BE49-F238E27FC236}">
                <a16:creationId xmlns:a16="http://schemas.microsoft.com/office/drawing/2014/main" id="{E8F7FEBD-CBCF-446F-8403-B6F5437A6E2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9D1A90-02CE-4A3C-89A8-937F0329753C}" type="slidenum">
              <a:rPr lang="en-US" altLang="en-US"/>
              <a:pPr/>
              <a:t>145</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a:extLst>
              <a:ext uri="{FF2B5EF4-FFF2-40B4-BE49-F238E27FC236}">
                <a16:creationId xmlns:a16="http://schemas.microsoft.com/office/drawing/2014/main" id="{76137D5D-1856-4BCA-B629-8F8DCC1C117D}"/>
              </a:ext>
            </a:extLst>
          </p:cNvPr>
          <p:cNvSpPr>
            <a:spLocks noGrp="1" noRot="1" noChangeAspect="1" noTextEdit="1"/>
          </p:cNvSpPr>
          <p:nvPr>
            <p:ph type="sldImg"/>
          </p:nvPr>
        </p:nvSpPr>
        <p:spPr>
          <a:ln/>
        </p:spPr>
      </p:sp>
      <p:sp>
        <p:nvSpPr>
          <p:cNvPr id="250883" name="Notes Placeholder 2">
            <a:extLst>
              <a:ext uri="{FF2B5EF4-FFF2-40B4-BE49-F238E27FC236}">
                <a16:creationId xmlns:a16="http://schemas.microsoft.com/office/drawing/2014/main" id="{1A40A00F-4C4E-4901-AAEE-2060D9F8D08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50884" name="Slide Number Placeholder 3">
            <a:extLst>
              <a:ext uri="{FF2B5EF4-FFF2-40B4-BE49-F238E27FC236}">
                <a16:creationId xmlns:a16="http://schemas.microsoft.com/office/drawing/2014/main" id="{6F7C0AC6-AC7C-4452-915B-6BA556C1C95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645F68F-3D52-4CE3-8515-C1A2358C7218}" type="slidenum">
              <a:rPr lang="en-US" altLang="en-US"/>
              <a:pPr/>
              <a:t>146</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9947718-9A8C-4798-877D-297FEAABAE5F}"/>
              </a:ext>
            </a:extLst>
          </p:cNvPr>
          <p:cNvSpPr>
            <a:spLocks noGrp="1"/>
          </p:cNvSpPr>
          <p:nvPr>
            <p:ph type="dt" sz="half" idx="10"/>
          </p:nvPr>
        </p:nvSpPr>
        <p:spPr/>
        <p:txBody>
          <a:bodyPr/>
          <a:lstStyle>
            <a:lvl1pPr>
              <a:defRPr/>
            </a:lvl1pPr>
          </a:lstStyle>
          <a:p>
            <a:pPr>
              <a:defRPr/>
            </a:pPr>
            <a:fld id="{7D6A28D2-6C06-4867-AB3B-1F2DF7DD4D08}" type="datetime1">
              <a:rPr lang="en-US"/>
              <a:pPr>
                <a:defRPr/>
              </a:pPr>
              <a:t>11/10/2020</a:t>
            </a:fld>
            <a:endParaRPr lang="en-US"/>
          </a:p>
        </p:txBody>
      </p:sp>
      <p:sp>
        <p:nvSpPr>
          <p:cNvPr id="5" name="Footer Placeholder 4">
            <a:extLst>
              <a:ext uri="{FF2B5EF4-FFF2-40B4-BE49-F238E27FC236}">
                <a16:creationId xmlns:a16="http://schemas.microsoft.com/office/drawing/2014/main" id="{283A3D0E-19B0-45FA-9A46-477E94FC592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9DFC45-9CEE-4335-8625-C77BA47176D5}"/>
              </a:ext>
            </a:extLst>
          </p:cNvPr>
          <p:cNvSpPr>
            <a:spLocks noGrp="1"/>
          </p:cNvSpPr>
          <p:nvPr>
            <p:ph type="sldNum" sz="quarter" idx="12"/>
          </p:nvPr>
        </p:nvSpPr>
        <p:spPr/>
        <p:txBody>
          <a:bodyPr/>
          <a:lstStyle>
            <a:lvl1pPr>
              <a:defRPr/>
            </a:lvl1pPr>
          </a:lstStyle>
          <a:p>
            <a:fld id="{E5D558EA-0242-43EC-A4E3-EEA989E59F5E}" type="slidenum">
              <a:rPr lang="en-US" altLang="en-US"/>
              <a:pPr/>
              <a:t>‹#›</a:t>
            </a:fld>
            <a:endParaRPr lang="en-US" altLang="en-US"/>
          </a:p>
        </p:txBody>
      </p:sp>
    </p:spTree>
    <p:extLst>
      <p:ext uri="{BB962C8B-B14F-4D97-AF65-F5344CB8AC3E}">
        <p14:creationId xmlns:p14="http://schemas.microsoft.com/office/powerpoint/2010/main" val="3314662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9B0FA6-2049-40FC-BAEE-9121721BD2F9}"/>
              </a:ext>
            </a:extLst>
          </p:cNvPr>
          <p:cNvSpPr>
            <a:spLocks noGrp="1"/>
          </p:cNvSpPr>
          <p:nvPr>
            <p:ph type="dt" sz="half" idx="10"/>
          </p:nvPr>
        </p:nvSpPr>
        <p:spPr/>
        <p:txBody>
          <a:bodyPr/>
          <a:lstStyle>
            <a:lvl1pPr>
              <a:defRPr/>
            </a:lvl1pPr>
          </a:lstStyle>
          <a:p>
            <a:pPr>
              <a:defRPr/>
            </a:pPr>
            <a:fld id="{E2C95D67-4166-427D-B77C-F2D82B3276B4}" type="datetime1">
              <a:rPr lang="en-US"/>
              <a:pPr>
                <a:defRPr/>
              </a:pPr>
              <a:t>11/10/2020</a:t>
            </a:fld>
            <a:endParaRPr lang="en-US"/>
          </a:p>
        </p:txBody>
      </p:sp>
      <p:sp>
        <p:nvSpPr>
          <p:cNvPr id="5" name="Footer Placeholder 4">
            <a:extLst>
              <a:ext uri="{FF2B5EF4-FFF2-40B4-BE49-F238E27FC236}">
                <a16:creationId xmlns:a16="http://schemas.microsoft.com/office/drawing/2014/main" id="{19785E86-5D20-4BE6-89EA-EFDFFA5054B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C358CB-88BA-46B6-B955-22E3B2FF4FC0}"/>
              </a:ext>
            </a:extLst>
          </p:cNvPr>
          <p:cNvSpPr>
            <a:spLocks noGrp="1"/>
          </p:cNvSpPr>
          <p:nvPr>
            <p:ph type="sldNum" sz="quarter" idx="12"/>
          </p:nvPr>
        </p:nvSpPr>
        <p:spPr/>
        <p:txBody>
          <a:bodyPr/>
          <a:lstStyle>
            <a:lvl1pPr>
              <a:defRPr/>
            </a:lvl1pPr>
          </a:lstStyle>
          <a:p>
            <a:fld id="{2DDC6EE4-BADC-46BC-B04C-11725E4E97BB}" type="slidenum">
              <a:rPr lang="en-US" altLang="en-US"/>
              <a:pPr/>
              <a:t>‹#›</a:t>
            </a:fld>
            <a:endParaRPr lang="en-US" altLang="en-US"/>
          </a:p>
        </p:txBody>
      </p:sp>
    </p:spTree>
    <p:extLst>
      <p:ext uri="{BB962C8B-B14F-4D97-AF65-F5344CB8AC3E}">
        <p14:creationId xmlns:p14="http://schemas.microsoft.com/office/powerpoint/2010/main" val="2676829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0C4E70-B778-4249-BBF2-257C0F7883E2}"/>
              </a:ext>
            </a:extLst>
          </p:cNvPr>
          <p:cNvSpPr>
            <a:spLocks noGrp="1"/>
          </p:cNvSpPr>
          <p:nvPr>
            <p:ph type="dt" sz="half" idx="10"/>
          </p:nvPr>
        </p:nvSpPr>
        <p:spPr/>
        <p:txBody>
          <a:bodyPr/>
          <a:lstStyle>
            <a:lvl1pPr>
              <a:defRPr/>
            </a:lvl1pPr>
          </a:lstStyle>
          <a:p>
            <a:pPr>
              <a:defRPr/>
            </a:pPr>
            <a:fld id="{6B652101-B4ED-42F9-BE5D-BA86A7CAD00F}" type="datetime1">
              <a:rPr lang="en-US"/>
              <a:pPr>
                <a:defRPr/>
              </a:pPr>
              <a:t>11/10/2020</a:t>
            </a:fld>
            <a:endParaRPr lang="en-US"/>
          </a:p>
        </p:txBody>
      </p:sp>
      <p:sp>
        <p:nvSpPr>
          <p:cNvPr id="5" name="Footer Placeholder 4">
            <a:extLst>
              <a:ext uri="{FF2B5EF4-FFF2-40B4-BE49-F238E27FC236}">
                <a16:creationId xmlns:a16="http://schemas.microsoft.com/office/drawing/2014/main" id="{015493DB-3766-414E-8FA3-1FA2794DB28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4F099A3-4FD7-49E9-82DB-882A65E680F3}"/>
              </a:ext>
            </a:extLst>
          </p:cNvPr>
          <p:cNvSpPr>
            <a:spLocks noGrp="1"/>
          </p:cNvSpPr>
          <p:nvPr>
            <p:ph type="sldNum" sz="quarter" idx="12"/>
          </p:nvPr>
        </p:nvSpPr>
        <p:spPr/>
        <p:txBody>
          <a:bodyPr/>
          <a:lstStyle>
            <a:lvl1pPr>
              <a:defRPr/>
            </a:lvl1pPr>
          </a:lstStyle>
          <a:p>
            <a:fld id="{F8C2DCBD-C3DB-4FE3-9CFD-A2C1657C742B}" type="slidenum">
              <a:rPr lang="en-US" altLang="en-US"/>
              <a:pPr/>
              <a:t>‹#›</a:t>
            </a:fld>
            <a:endParaRPr lang="en-US" altLang="en-US"/>
          </a:p>
        </p:txBody>
      </p:sp>
    </p:spTree>
    <p:extLst>
      <p:ext uri="{BB962C8B-B14F-4D97-AF65-F5344CB8AC3E}">
        <p14:creationId xmlns:p14="http://schemas.microsoft.com/office/powerpoint/2010/main" val="1043021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C75BB1-DA42-451D-A23F-CE78BD20C4CA}"/>
              </a:ext>
            </a:extLst>
          </p:cNvPr>
          <p:cNvSpPr>
            <a:spLocks noGrp="1" noChangeArrowheads="1"/>
          </p:cNvSpPr>
          <p:nvPr>
            <p:ph type="dt" sz="half" idx="10"/>
          </p:nvPr>
        </p:nvSpPr>
        <p:spPr/>
        <p:txBody>
          <a:bodyPr/>
          <a:lstStyle>
            <a:lvl1pPr>
              <a:defRPr/>
            </a:lvl1pPr>
          </a:lstStyle>
          <a:p>
            <a:pPr>
              <a:defRPr/>
            </a:pPr>
            <a:fld id="{201DE0D5-2410-42A2-91BF-FFEA686E834B}" type="datetime1">
              <a:rPr lang="en-US"/>
              <a:pPr>
                <a:defRPr/>
              </a:pPr>
              <a:t>11/10/2020</a:t>
            </a:fld>
            <a:endParaRPr lang="en-US"/>
          </a:p>
        </p:txBody>
      </p:sp>
      <p:sp>
        <p:nvSpPr>
          <p:cNvPr id="6" name="Footer Placeholder 5">
            <a:extLst>
              <a:ext uri="{FF2B5EF4-FFF2-40B4-BE49-F238E27FC236}">
                <a16:creationId xmlns:a16="http://schemas.microsoft.com/office/drawing/2014/main" id="{A00D1948-76C3-4280-8380-F804B8D5FD37}"/>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533FC2FD-80C0-4903-BD22-85347B33ABE4}"/>
              </a:ext>
            </a:extLst>
          </p:cNvPr>
          <p:cNvSpPr>
            <a:spLocks noGrp="1" noChangeArrowheads="1"/>
          </p:cNvSpPr>
          <p:nvPr>
            <p:ph type="sldNum" sz="quarter" idx="12"/>
          </p:nvPr>
        </p:nvSpPr>
        <p:spPr/>
        <p:txBody>
          <a:bodyPr/>
          <a:lstStyle>
            <a:lvl1pPr>
              <a:defRPr/>
            </a:lvl1pPr>
          </a:lstStyle>
          <a:p>
            <a:fld id="{02C33E7E-A6EC-408E-A703-43EB9C56151A}" type="slidenum">
              <a:rPr lang="en-US" altLang="en-US"/>
              <a:pPr/>
              <a:t>‹#›</a:t>
            </a:fld>
            <a:endParaRPr lang="en-US" altLang="en-US"/>
          </a:p>
        </p:txBody>
      </p:sp>
    </p:spTree>
    <p:extLst>
      <p:ext uri="{BB962C8B-B14F-4D97-AF65-F5344CB8AC3E}">
        <p14:creationId xmlns:p14="http://schemas.microsoft.com/office/powerpoint/2010/main" val="2995129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29B475-D1B6-4124-B2D5-650DE5EA2E2E}"/>
              </a:ext>
            </a:extLst>
          </p:cNvPr>
          <p:cNvSpPr>
            <a:spLocks noGrp="1" noChangeArrowheads="1"/>
          </p:cNvSpPr>
          <p:nvPr>
            <p:ph type="dt" sz="half" idx="10"/>
          </p:nvPr>
        </p:nvSpPr>
        <p:spPr/>
        <p:txBody>
          <a:bodyPr/>
          <a:lstStyle>
            <a:lvl1pPr>
              <a:defRPr/>
            </a:lvl1pPr>
          </a:lstStyle>
          <a:p>
            <a:pPr>
              <a:defRPr/>
            </a:pPr>
            <a:fld id="{F2494470-E6A8-4F24-A93A-5CA8C4919261}" type="datetime1">
              <a:rPr lang="en-US"/>
              <a:pPr>
                <a:defRPr/>
              </a:pPr>
              <a:t>11/10/2020</a:t>
            </a:fld>
            <a:endParaRPr lang="en-US"/>
          </a:p>
        </p:txBody>
      </p:sp>
      <p:sp>
        <p:nvSpPr>
          <p:cNvPr id="6" name="Footer Placeholder 5">
            <a:extLst>
              <a:ext uri="{FF2B5EF4-FFF2-40B4-BE49-F238E27FC236}">
                <a16:creationId xmlns:a16="http://schemas.microsoft.com/office/drawing/2014/main" id="{8E2B74B9-8FA9-4301-8A0D-5EF3D38AAAB9}"/>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823572C-0022-49C5-B913-45C3ED5C10FC}"/>
              </a:ext>
            </a:extLst>
          </p:cNvPr>
          <p:cNvSpPr>
            <a:spLocks noGrp="1" noChangeArrowheads="1"/>
          </p:cNvSpPr>
          <p:nvPr>
            <p:ph type="sldNum" sz="quarter" idx="12"/>
          </p:nvPr>
        </p:nvSpPr>
        <p:spPr/>
        <p:txBody>
          <a:bodyPr/>
          <a:lstStyle>
            <a:lvl1pPr>
              <a:defRPr/>
            </a:lvl1pPr>
          </a:lstStyle>
          <a:p>
            <a:fld id="{2B2756D6-4504-461F-8BC4-BB6BD91637B4}" type="slidenum">
              <a:rPr lang="en-US" altLang="en-US"/>
              <a:pPr/>
              <a:t>‹#›</a:t>
            </a:fld>
            <a:endParaRPr lang="en-US" altLang="en-US"/>
          </a:p>
        </p:txBody>
      </p:sp>
    </p:spTree>
    <p:extLst>
      <p:ext uri="{BB962C8B-B14F-4D97-AF65-F5344CB8AC3E}">
        <p14:creationId xmlns:p14="http://schemas.microsoft.com/office/powerpoint/2010/main" val="2355924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3E08E20-4D0E-4E06-91D0-8479221CB819}"/>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BE035C6-A31D-4D92-B8D8-C699DC11EAD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8606C4-74E2-4083-8C0D-260E84A6D9FD}"/>
              </a:ext>
            </a:extLst>
          </p:cNvPr>
          <p:cNvSpPr>
            <a:spLocks noGrp="1" noChangeArrowheads="1"/>
          </p:cNvSpPr>
          <p:nvPr>
            <p:ph type="sldNum" sz="quarter" idx="12"/>
          </p:nvPr>
        </p:nvSpPr>
        <p:spPr/>
        <p:txBody>
          <a:bodyPr/>
          <a:lstStyle>
            <a:lvl1pPr>
              <a:defRPr/>
            </a:lvl1pPr>
          </a:lstStyle>
          <a:p>
            <a:fld id="{14B9882E-0D58-401E-BA9D-34F538C1CD50}" type="slidenum">
              <a:rPr lang="en-US" altLang="en-US"/>
              <a:pPr/>
              <a:t>‹#›</a:t>
            </a:fld>
            <a:endParaRPr lang="en-US" altLang="en-US"/>
          </a:p>
        </p:txBody>
      </p:sp>
    </p:spTree>
    <p:extLst>
      <p:ext uri="{BB962C8B-B14F-4D97-AF65-F5344CB8AC3E}">
        <p14:creationId xmlns:p14="http://schemas.microsoft.com/office/powerpoint/2010/main" val="1243688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8EB6F70-F308-4F67-9B51-67CFD00A125B}"/>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1D06FB3D-DA7C-4F54-BEAC-EFACA5A8D80D}"/>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17641060-F695-4D4E-97FF-1D9717A11210}"/>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06E5DDC3-5D4A-47EE-9843-5A3DB55FE9CB}" type="slidenum">
              <a:rPr lang="en-US" altLang="en-US"/>
              <a:pPr/>
              <a:t>‹#›</a:t>
            </a:fld>
            <a:endParaRPr lang="en-US" altLang="en-US"/>
          </a:p>
        </p:txBody>
      </p:sp>
    </p:spTree>
    <p:extLst>
      <p:ext uri="{BB962C8B-B14F-4D97-AF65-F5344CB8AC3E}">
        <p14:creationId xmlns:p14="http://schemas.microsoft.com/office/powerpoint/2010/main" val="2379229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ECAD21-ED6F-42AB-A706-F68DA83FC893}"/>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EE01B36E-2A6C-422A-99B5-215A4369255E}"/>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A136D33F-8E15-4F6E-9F33-0087FE67E636}"/>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DD33980B-DFA7-407C-820B-800691591B35}" type="slidenum">
              <a:rPr lang="en-US" altLang="en-US"/>
              <a:pPr/>
              <a:t>‹#›</a:t>
            </a:fld>
            <a:endParaRPr lang="en-US" altLang="en-US"/>
          </a:p>
        </p:txBody>
      </p:sp>
    </p:spTree>
    <p:extLst>
      <p:ext uri="{BB962C8B-B14F-4D97-AF65-F5344CB8AC3E}">
        <p14:creationId xmlns:p14="http://schemas.microsoft.com/office/powerpoint/2010/main" val="3458246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F6F7E7E-FC81-4F39-AD46-AA21646CFC01}"/>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D463A2B1-43F4-4013-BDC0-4FBB981903C2}"/>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F628B113-8259-48F6-B29E-DA43D4C742AC}"/>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6BFD90C9-8CCF-4F36-ADFB-20E8A1C05451}" type="slidenum">
              <a:rPr lang="en-US" altLang="en-US"/>
              <a:pPr/>
              <a:t>‹#›</a:t>
            </a:fld>
            <a:endParaRPr lang="en-US" altLang="en-US"/>
          </a:p>
        </p:txBody>
      </p:sp>
    </p:spTree>
    <p:extLst>
      <p:ext uri="{BB962C8B-B14F-4D97-AF65-F5344CB8AC3E}">
        <p14:creationId xmlns:p14="http://schemas.microsoft.com/office/powerpoint/2010/main" val="2542364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924516-9E4B-4420-8C96-5B173737E962}"/>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C02D8F7B-6AB1-4543-84FE-4387970CA1EB}"/>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087081E5-1CA7-4C2C-B3A7-F16EF5857F2A}"/>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7A6CD4A7-8143-4685-B568-BF8220A25101}" type="slidenum">
              <a:rPr lang="en-US" altLang="en-US"/>
              <a:pPr/>
              <a:t>‹#›</a:t>
            </a:fld>
            <a:endParaRPr lang="en-US" altLang="en-US"/>
          </a:p>
        </p:txBody>
      </p:sp>
    </p:spTree>
    <p:extLst>
      <p:ext uri="{BB962C8B-B14F-4D97-AF65-F5344CB8AC3E}">
        <p14:creationId xmlns:p14="http://schemas.microsoft.com/office/powerpoint/2010/main" val="30362496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0D237DF-3518-4B30-B8BB-95EB52362701}"/>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8" name="Rectangle 5">
            <a:extLst>
              <a:ext uri="{FF2B5EF4-FFF2-40B4-BE49-F238E27FC236}">
                <a16:creationId xmlns:a16="http://schemas.microsoft.com/office/drawing/2014/main" id="{868E6391-C0F0-4725-B864-EB91C5750578}"/>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6">
            <a:extLst>
              <a:ext uri="{FF2B5EF4-FFF2-40B4-BE49-F238E27FC236}">
                <a16:creationId xmlns:a16="http://schemas.microsoft.com/office/drawing/2014/main" id="{09ACA402-D919-48C2-8137-262C80878421}"/>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2B8F76B6-9526-426D-9F61-50461AE71543}" type="slidenum">
              <a:rPr lang="en-US" altLang="en-US"/>
              <a:pPr/>
              <a:t>‹#›</a:t>
            </a:fld>
            <a:endParaRPr lang="en-US" altLang="en-US"/>
          </a:p>
        </p:txBody>
      </p:sp>
    </p:spTree>
    <p:extLst>
      <p:ext uri="{BB962C8B-B14F-4D97-AF65-F5344CB8AC3E}">
        <p14:creationId xmlns:p14="http://schemas.microsoft.com/office/powerpoint/2010/main" val="1972158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BC94A6-2F88-4662-9BCB-E925E91FE594}"/>
              </a:ext>
            </a:extLst>
          </p:cNvPr>
          <p:cNvSpPr>
            <a:spLocks noGrp="1"/>
          </p:cNvSpPr>
          <p:nvPr>
            <p:ph type="dt" sz="half" idx="10"/>
          </p:nvPr>
        </p:nvSpPr>
        <p:spPr/>
        <p:txBody>
          <a:bodyPr/>
          <a:lstStyle>
            <a:lvl1pPr>
              <a:defRPr/>
            </a:lvl1pPr>
          </a:lstStyle>
          <a:p>
            <a:pPr>
              <a:defRPr/>
            </a:pPr>
            <a:fld id="{FEF09DE5-4CC9-49D0-A5A6-D33E66ED3435}" type="datetime1">
              <a:rPr lang="en-US"/>
              <a:pPr>
                <a:defRPr/>
              </a:pPr>
              <a:t>11/10/2020</a:t>
            </a:fld>
            <a:endParaRPr lang="en-US"/>
          </a:p>
        </p:txBody>
      </p:sp>
      <p:sp>
        <p:nvSpPr>
          <p:cNvPr id="5" name="Footer Placeholder 4">
            <a:extLst>
              <a:ext uri="{FF2B5EF4-FFF2-40B4-BE49-F238E27FC236}">
                <a16:creationId xmlns:a16="http://schemas.microsoft.com/office/drawing/2014/main" id="{698FBD16-A1CC-4815-BFD0-54B9B17E97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95C8F45-2D74-4BDE-A5AE-23C64478082F}"/>
              </a:ext>
            </a:extLst>
          </p:cNvPr>
          <p:cNvSpPr>
            <a:spLocks noGrp="1"/>
          </p:cNvSpPr>
          <p:nvPr>
            <p:ph type="sldNum" sz="quarter" idx="12"/>
          </p:nvPr>
        </p:nvSpPr>
        <p:spPr/>
        <p:txBody>
          <a:bodyPr/>
          <a:lstStyle>
            <a:lvl1pPr>
              <a:defRPr/>
            </a:lvl1pPr>
          </a:lstStyle>
          <a:p>
            <a:fld id="{5E262941-3EB5-48F2-8548-D77C9F386117}" type="slidenum">
              <a:rPr lang="en-US" altLang="en-US"/>
              <a:pPr/>
              <a:t>‹#›</a:t>
            </a:fld>
            <a:endParaRPr lang="en-US" altLang="en-US"/>
          </a:p>
        </p:txBody>
      </p:sp>
    </p:spTree>
    <p:extLst>
      <p:ext uri="{BB962C8B-B14F-4D97-AF65-F5344CB8AC3E}">
        <p14:creationId xmlns:p14="http://schemas.microsoft.com/office/powerpoint/2010/main" val="120598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5148932-D758-42D0-B888-957D68924FBF}"/>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a:extLst>
              <a:ext uri="{FF2B5EF4-FFF2-40B4-BE49-F238E27FC236}">
                <a16:creationId xmlns:a16="http://schemas.microsoft.com/office/drawing/2014/main" id="{897D5917-E21E-469E-89D2-6B632A596CAB}"/>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6">
            <a:extLst>
              <a:ext uri="{FF2B5EF4-FFF2-40B4-BE49-F238E27FC236}">
                <a16:creationId xmlns:a16="http://schemas.microsoft.com/office/drawing/2014/main" id="{775FF7BF-C9A2-494E-8FEA-A40CDC34C81B}"/>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4D787278-704B-4EFA-A3B2-3D4F729D061F}" type="slidenum">
              <a:rPr lang="en-US" altLang="en-US"/>
              <a:pPr/>
              <a:t>‹#›</a:t>
            </a:fld>
            <a:endParaRPr lang="en-US" altLang="en-US"/>
          </a:p>
        </p:txBody>
      </p:sp>
    </p:spTree>
    <p:extLst>
      <p:ext uri="{BB962C8B-B14F-4D97-AF65-F5344CB8AC3E}">
        <p14:creationId xmlns:p14="http://schemas.microsoft.com/office/powerpoint/2010/main" val="2270513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5C4F0C9-2BD3-486B-B470-EEE28F28CE49}"/>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a:extLst>
              <a:ext uri="{FF2B5EF4-FFF2-40B4-BE49-F238E27FC236}">
                <a16:creationId xmlns:a16="http://schemas.microsoft.com/office/drawing/2014/main" id="{A2C1CA84-EA9B-4258-BF30-5A4B028FFE34}"/>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a:extLst>
              <a:ext uri="{FF2B5EF4-FFF2-40B4-BE49-F238E27FC236}">
                <a16:creationId xmlns:a16="http://schemas.microsoft.com/office/drawing/2014/main" id="{D8004D26-2E1B-4950-B379-6AEC5DEE6FDE}"/>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6B04C273-9B1D-4CFC-A08F-8E50C7CCB95D}" type="slidenum">
              <a:rPr lang="en-US" altLang="en-US"/>
              <a:pPr/>
              <a:t>‹#›</a:t>
            </a:fld>
            <a:endParaRPr lang="en-US" altLang="en-US"/>
          </a:p>
        </p:txBody>
      </p:sp>
    </p:spTree>
    <p:extLst>
      <p:ext uri="{BB962C8B-B14F-4D97-AF65-F5344CB8AC3E}">
        <p14:creationId xmlns:p14="http://schemas.microsoft.com/office/powerpoint/2010/main" val="4151067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7765F15-5A60-49EE-879C-014F5FCF985C}"/>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15C46E61-46E9-40C6-ADC0-38517A1F7D03}"/>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5D70F443-369F-4A6D-A0C3-C6AB872BE570}"/>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601F25BA-8B58-43EB-922A-45DFFB4B21D1}" type="slidenum">
              <a:rPr lang="en-US" altLang="en-US"/>
              <a:pPr/>
              <a:t>‹#›</a:t>
            </a:fld>
            <a:endParaRPr lang="en-US" altLang="en-US"/>
          </a:p>
        </p:txBody>
      </p:sp>
    </p:spTree>
    <p:extLst>
      <p:ext uri="{BB962C8B-B14F-4D97-AF65-F5344CB8AC3E}">
        <p14:creationId xmlns:p14="http://schemas.microsoft.com/office/powerpoint/2010/main" val="4243231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CD6FBCD-62A0-4E08-A88A-8A6050973F08}"/>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ABF3CD17-6092-4359-9511-70650EB35280}"/>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40C6EFB1-4643-412C-8CF6-2DEC6CBBFF0E}"/>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186C3516-C5F5-41FD-BCA4-CC4018384557}" type="slidenum">
              <a:rPr lang="en-US" altLang="en-US"/>
              <a:pPr/>
              <a:t>‹#›</a:t>
            </a:fld>
            <a:endParaRPr lang="en-US" altLang="en-US"/>
          </a:p>
        </p:txBody>
      </p:sp>
    </p:spTree>
    <p:extLst>
      <p:ext uri="{BB962C8B-B14F-4D97-AF65-F5344CB8AC3E}">
        <p14:creationId xmlns:p14="http://schemas.microsoft.com/office/powerpoint/2010/main" val="2295625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8F15E60-1542-46D4-A008-222C3D5257DE}"/>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4A2DBAFC-9B86-4CAF-A161-978AA03E8F40}"/>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5EE79E50-C698-4D96-8B63-AE12BF58E413}"/>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8432B5FB-5054-4418-914A-F5E1402B42CA}" type="slidenum">
              <a:rPr lang="en-US" altLang="en-US"/>
              <a:pPr/>
              <a:t>‹#›</a:t>
            </a:fld>
            <a:endParaRPr lang="en-US" altLang="en-US"/>
          </a:p>
        </p:txBody>
      </p:sp>
    </p:spTree>
    <p:extLst>
      <p:ext uri="{BB962C8B-B14F-4D97-AF65-F5344CB8AC3E}">
        <p14:creationId xmlns:p14="http://schemas.microsoft.com/office/powerpoint/2010/main" val="898590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493FB73-9851-4302-90BE-FCD4C2A46DBB}"/>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C3D92B96-862D-4B41-92A3-84FA59D8AF91}"/>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FFC02BFD-C4CB-40B5-8B86-FFA2BDA62D95}"/>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734B3A76-1918-401B-8BD4-ED1421CD4561}" type="slidenum">
              <a:rPr lang="en-US" altLang="en-US"/>
              <a:pPr/>
              <a:t>‹#›</a:t>
            </a:fld>
            <a:endParaRPr lang="en-US" altLang="en-US"/>
          </a:p>
        </p:txBody>
      </p:sp>
    </p:spTree>
    <p:extLst>
      <p:ext uri="{BB962C8B-B14F-4D97-AF65-F5344CB8AC3E}">
        <p14:creationId xmlns:p14="http://schemas.microsoft.com/office/powerpoint/2010/main" val="121253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AC039D-000B-4009-836E-3A89222DB8C3}"/>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84EC77BF-93D3-40EA-AF7B-018013A164DE}"/>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4A6E8DB7-BF7A-4E6C-9FC8-1F9BB0E32D66}"/>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E019B0EE-9ACA-45A4-8AF2-6F38D76E67F6}" type="slidenum">
              <a:rPr lang="en-US" altLang="en-US"/>
              <a:pPr/>
              <a:t>‹#›</a:t>
            </a:fld>
            <a:endParaRPr lang="en-US" altLang="en-US"/>
          </a:p>
        </p:txBody>
      </p:sp>
    </p:spTree>
    <p:extLst>
      <p:ext uri="{BB962C8B-B14F-4D97-AF65-F5344CB8AC3E}">
        <p14:creationId xmlns:p14="http://schemas.microsoft.com/office/powerpoint/2010/main" val="11081850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3C97EF8-3F65-4D6B-9E20-E26D09EABEA4}"/>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a:extLst>
              <a:ext uri="{FF2B5EF4-FFF2-40B4-BE49-F238E27FC236}">
                <a16:creationId xmlns:a16="http://schemas.microsoft.com/office/drawing/2014/main" id="{BD2B35B5-F230-4DA4-8920-46279CF9D672}"/>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6">
            <a:extLst>
              <a:ext uri="{FF2B5EF4-FFF2-40B4-BE49-F238E27FC236}">
                <a16:creationId xmlns:a16="http://schemas.microsoft.com/office/drawing/2014/main" id="{D809E85A-047B-4C5E-A3C6-1FDB866BD7FE}"/>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1B900BDB-1B1D-4177-B5BD-945EF43FB9CE}" type="slidenum">
              <a:rPr lang="en-US" altLang="en-US"/>
              <a:pPr/>
              <a:t>‹#›</a:t>
            </a:fld>
            <a:endParaRPr lang="en-US" altLang="en-US"/>
          </a:p>
        </p:txBody>
      </p:sp>
    </p:spTree>
    <p:extLst>
      <p:ext uri="{BB962C8B-B14F-4D97-AF65-F5344CB8AC3E}">
        <p14:creationId xmlns:p14="http://schemas.microsoft.com/office/powerpoint/2010/main" val="39341233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87AAAE1-1DB1-465E-BB45-FC7C3278B702}"/>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5">
            <a:extLst>
              <a:ext uri="{FF2B5EF4-FFF2-40B4-BE49-F238E27FC236}">
                <a16:creationId xmlns:a16="http://schemas.microsoft.com/office/drawing/2014/main" id="{1EFB2CE7-B9E0-429F-964D-0B59A318DE83}"/>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6">
            <a:extLst>
              <a:ext uri="{FF2B5EF4-FFF2-40B4-BE49-F238E27FC236}">
                <a16:creationId xmlns:a16="http://schemas.microsoft.com/office/drawing/2014/main" id="{BD4405EE-914F-47A7-9BED-B1AC1DCF466D}"/>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60FBDD4E-9BE5-464F-BDBD-88A5714A0122}" type="slidenum">
              <a:rPr lang="en-US" altLang="en-US"/>
              <a:pPr/>
              <a:t>‹#›</a:t>
            </a:fld>
            <a:endParaRPr lang="en-US" altLang="en-US"/>
          </a:p>
        </p:txBody>
      </p:sp>
    </p:spTree>
    <p:extLst>
      <p:ext uri="{BB962C8B-B14F-4D97-AF65-F5344CB8AC3E}">
        <p14:creationId xmlns:p14="http://schemas.microsoft.com/office/powerpoint/2010/main" val="2679144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87D115-2212-4315-86F4-4C3FAEB2DA66}"/>
              </a:ext>
            </a:extLst>
          </p:cNvPr>
          <p:cNvSpPr>
            <a:spLocks noGrp="1"/>
          </p:cNvSpPr>
          <p:nvPr>
            <p:ph type="dt" sz="half" idx="10"/>
          </p:nvPr>
        </p:nvSpPr>
        <p:spPr/>
        <p:txBody>
          <a:bodyPr/>
          <a:lstStyle>
            <a:lvl1pPr>
              <a:defRPr/>
            </a:lvl1pPr>
          </a:lstStyle>
          <a:p>
            <a:pPr>
              <a:defRPr/>
            </a:pPr>
            <a:fld id="{F7AD075C-65B1-4BD5-9CE9-0846EDBDDC4C}" type="datetime1">
              <a:rPr lang="en-US"/>
              <a:pPr>
                <a:defRPr/>
              </a:pPr>
              <a:t>11/10/2020</a:t>
            </a:fld>
            <a:endParaRPr lang="en-US"/>
          </a:p>
        </p:txBody>
      </p:sp>
      <p:sp>
        <p:nvSpPr>
          <p:cNvPr id="5" name="Footer Placeholder 4">
            <a:extLst>
              <a:ext uri="{FF2B5EF4-FFF2-40B4-BE49-F238E27FC236}">
                <a16:creationId xmlns:a16="http://schemas.microsoft.com/office/drawing/2014/main" id="{B3123AE6-C4ED-49AF-BD26-52196C4CA75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2163BA-38B8-4B55-A94F-8C43EBF3DC72}"/>
              </a:ext>
            </a:extLst>
          </p:cNvPr>
          <p:cNvSpPr>
            <a:spLocks noGrp="1"/>
          </p:cNvSpPr>
          <p:nvPr>
            <p:ph type="sldNum" sz="quarter" idx="12"/>
          </p:nvPr>
        </p:nvSpPr>
        <p:spPr/>
        <p:txBody>
          <a:bodyPr/>
          <a:lstStyle>
            <a:lvl1pPr>
              <a:defRPr/>
            </a:lvl1pPr>
          </a:lstStyle>
          <a:p>
            <a:fld id="{D5C7C47D-CBC1-413F-8219-0A48BD9DAF63}" type="slidenum">
              <a:rPr lang="en-US" altLang="en-US"/>
              <a:pPr/>
              <a:t>‹#›</a:t>
            </a:fld>
            <a:endParaRPr lang="en-US" altLang="en-US"/>
          </a:p>
        </p:txBody>
      </p:sp>
    </p:spTree>
    <p:extLst>
      <p:ext uri="{BB962C8B-B14F-4D97-AF65-F5344CB8AC3E}">
        <p14:creationId xmlns:p14="http://schemas.microsoft.com/office/powerpoint/2010/main" val="3097740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FA1BEC2-1C44-4285-B7E5-1C3771F50225}"/>
              </a:ext>
            </a:extLst>
          </p:cNvPr>
          <p:cNvSpPr>
            <a:spLocks noGrp="1"/>
          </p:cNvSpPr>
          <p:nvPr>
            <p:ph type="dt" sz="half" idx="10"/>
          </p:nvPr>
        </p:nvSpPr>
        <p:spPr/>
        <p:txBody>
          <a:bodyPr/>
          <a:lstStyle>
            <a:lvl1pPr>
              <a:defRPr/>
            </a:lvl1pPr>
          </a:lstStyle>
          <a:p>
            <a:pPr>
              <a:defRPr/>
            </a:pPr>
            <a:fld id="{C5151C60-1899-4D4B-948B-9B1FBE008ADE}" type="datetime1">
              <a:rPr lang="en-US"/>
              <a:pPr>
                <a:defRPr/>
              </a:pPr>
              <a:t>11/10/2020</a:t>
            </a:fld>
            <a:endParaRPr lang="en-US"/>
          </a:p>
        </p:txBody>
      </p:sp>
      <p:sp>
        <p:nvSpPr>
          <p:cNvPr id="6" name="Footer Placeholder 4">
            <a:extLst>
              <a:ext uri="{FF2B5EF4-FFF2-40B4-BE49-F238E27FC236}">
                <a16:creationId xmlns:a16="http://schemas.microsoft.com/office/drawing/2014/main" id="{6762D373-6EE4-409A-8E3B-7A53AAF09B1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2FDC104-9D3C-45B9-A60C-7E1B3E246E3A}"/>
              </a:ext>
            </a:extLst>
          </p:cNvPr>
          <p:cNvSpPr>
            <a:spLocks noGrp="1"/>
          </p:cNvSpPr>
          <p:nvPr>
            <p:ph type="sldNum" sz="quarter" idx="12"/>
          </p:nvPr>
        </p:nvSpPr>
        <p:spPr/>
        <p:txBody>
          <a:bodyPr/>
          <a:lstStyle>
            <a:lvl1pPr>
              <a:defRPr/>
            </a:lvl1pPr>
          </a:lstStyle>
          <a:p>
            <a:fld id="{8F0BC9B8-09B8-45DF-92EB-A4CE4DD26D43}" type="slidenum">
              <a:rPr lang="en-US" altLang="en-US"/>
              <a:pPr/>
              <a:t>‹#›</a:t>
            </a:fld>
            <a:endParaRPr lang="en-US" altLang="en-US"/>
          </a:p>
        </p:txBody>
      </p:sp>
    </p:spTree>
    <p:extLst>
      <p:ext uri="{BB962C8B-B14F-4D97-AF65-F5344CB8AC3E}">
        <p14:creationId xmlns:p14="http://schemas.microsoft.com/office/powerpoint/2010/main" val="1938177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A7C5FA4-F7A5-42F0-B168-12EF929799C9}"/>
              </a:ext>
            </a:extLst>
          </p:cNvPr>
          <p:cNvSpPr>
            <a:spLocks noGrp="1"/>
          </p:cNvSpPr>
          <p:nvPr>
            <p:ph type="dt" sz="half" idx="10"/>
          </p:nvPr>
        </p:nvSpPr>
        <p:spPr/>
        <p:txBody>
          <a:bodyPr/>
          <a:lstStyle>
            <a:lvl1pPr>
              <a:defRPr/>
            </a:lvl1pPr>
          </a:lstStyle>
          <a:p>
            <a:pPr>
              <a:defRPr/>
            </a:pPr>
            <a:fld id="{F348752F-29ED-4044-9C07-0C2B305787C1}" type="datetime1">
              <a:rPr lang="en-US"/>
              <a:pPr>
                <a:defRPr/>
              </a:pPr>
              <a:t>11/10/2020</a:t>
            </a:fld>
            <a:endParaRPr lang="en-US"/>
          </a:p>
        </p:txBody>
      </p:sp>
      <p:sp>
        <p:nvSpPr>
          <p:cNvPr id="8" name="Footer Placeholder 4">
            <a:extLst>
              <a:ext uri="{FF2B5EF4-FFF2-40B4-BE49-F238E27FC236}">
                <a16:creationId xmlns:a16="http://schemas.microsoft.com/office/drawing/2014/main" id="{E23BD4A6-028B-423D-8E59-7EE7968FCD2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9A2AC7F-CD59-49BD-B2D0-FD3FB4FD82FC}"/>
              </a:ext>
            </a:extLst>
          </p:cNvPr>
          <p:cNvSpPr>
            <a:spLocks noGrp="1"/>
          </p:cNvSpPr>
          <p:nvPr>
            <p:ph type="sldNum" sz="quarter" idx="12"/>
          </p:nvPr>
        </p:nvSpPr>
        <p:spPr/>
        <p:txBody>
          <a:bodyPr/>
          <a:lstStyle>
            <a:lvl1pPr>
              <a:defRPr/>
            </a:lvl1pPr>
          </a:lstStyle>
          <a:p>
            <a:fld id="{9533A1B0-73DC-47EF-A1FD-EEF905A3A5C1}" type="slidenum">
              <a:rPr lang="en-US" altLang="en-US"/>
              <a:pPr/>
              <a:t>‹#›</a:t>
            </a:fld>
            <a:endParaRPr lang="en-US" altLang="en-US"/>
          </a:p>
        </p:txBody>
      </p:sp>
    </p:spTree>
    <p:extLst>
      <p:ext uri="{BB962C8B-B14F-4D97-AF65-F5344CB8AC3E}">
        <p14:creationId xmlns:p14="http://schemas.microsoft.com/office/powerpoint/2010/main" val="1167516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543BE49-4801-4E14-A345-BC75C7DB2F23}"/>
              </a:ext>
            </a:extLst>
          </p:cNvPr>
          <p:cNvSpPr>
            <a:spLocks noGrp="1"/>
          </p:cNvSpPr>
          <p:nvPr>
            <p:ph type="dt" sz="half" idx="10"/>
          </p:nvPr>
        </p:nvSpPr>
        <p:spPr/>
        <p:txBody>
          <a:bodyPr/>
          <a:lstStyle>
            <a:lvl1pPr>
              <a:defRPr/>
            </a:lvl1pPr>
          </a:lstStyle>
          <a:p>
            <a:pPr>
              <a:defRPr/>
            </a:pPr>
            <a:fld id="{7FFEC628-0E6C-48E0-AE62-2EF7AF2CBA5B}" type="datetime1">
              <a:rPr lang="en-US"/>
              <a:pPr>
                <a:defRPr/>
              </a:pPr>
              <a:t>11/10/2020</a:t>
            </a:fld>
            <a:endParaRPr lang="en-US"/>
          </a:p>
        </p:txBody>
      </p:sp>
      <p:sp>
        <p:nvSpPr>
          <p:cNvPr id="4" name="Footer Placeholder 4">
            <a:extLst>
              <a:ext uri="{FF2B5EF4-FFF2-40B4-BE49-F238E27FC236}">
                <a16:creationId xmlns:a16="http://schemas.microsoft.com/office/drawing/2014/main" id="{D6D5E3F0-C2EA-4D83-A3F7-F60E98B8637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C3AE682-B703-446E-9091-A3AC93B4F5BE}"/>
              </a:ext>
            </a:extLst>
          </p:cNvPr>
          <p:cNvSpPr>
            <a:spLocks noGrp="1"/>
          </p:cNvSpPr>
          <p:nvPr>
            <p:ph type="sldNum" sz="quarter" idx="12"/>
          </p:nvPr>
        </p:nvSpPr>
        <p:spPr/>
        <p:txBody>
          <a:bodyPr/>
          <a:lstStyle>
            <a:lvl1pPr>
              <a:defRPr/>
            </a:lvl1pPr>
          </a:lstStyle>
          <a:p>
            <a:fld id="{EEA65F59-7388-43CF-B2F1-4C03236BCDED}" type="slidenum">
              <a:rPr lang="en-US" altLang="en-US"/>
              <a:pPr/>
              <a:t>‹#›</a:t>
            </a:fld>
            <a:endParaRPr lang="en-US" altLang="en-US"/>
          </a:p>
        </p:txBody>
      </p:sp>
    </p:spTree>
    <p:extLst>
      <p:ext uri="{BB962C8B-B14F-4D97-AF65-F5344CB8AC3E}">
        <p14:creationId xmlns:p14="http://schemas.microsoft.com/office/powerpoint/2010/main" val="2726330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85DE2D7-8B2C-44C6-8AA3-2AB409D14600}"/>
              </a:ext>
            </a:extLst>
          </p:cNvPr>
          <p:cNvSpPr>
            <a:spLocks noGrp="1"/>
          </p:cNvSpPr>
          <p:nvPr>
            <p:ph type="dt" sz="half" idx="10"/>
          </p:nvPr>
        </p:nvSpPr>
        <p:spPr/>
        <p:txBody>
          <a:bodyPr/>
          <a:lstStyle>
            <a:lvl1pPr>
              <a:defRPr/>
            </a:lvl1pPr>
          </a:lstStyle>
          <a:p>
            <a:pPr>
              <a:defRPr/>
            </a:pPr>
            <a:fld id="{CB4C7FE9-54A2-42E9-8681-3014A06D206E}" type="datetime1">
              <a:rPr lang="en-US"/>
              <a:pPr>
                <a:defRPr/>
              </a:pPr>
              <a:t>11/10/2020</a:t>
            </a:fld>
            <a:endParaRPr lang="en-US"/>
          </a:p>
        </p:txBody>
      </p:sp>
      <p:sp>
        <p:nvSpPr>
          <p:cNvPr id="3" name="Footer Placeholder 4">
            <a:extLst>
              <a:ext uri="{FF2B5EF4-FFF2-40B4-BE49-F238E27FC236}">
                <a16:creationId xmlns:a16="http://schemas.microsoft.com/office/drawing/2014/main" id="{0940DA32-68BE-4DA8-A1E5-D352898E98D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9DF0784-C609-484E-9376-D8759BD183D6}"/>
              </a:ext>
            </a:extLst>
          </p:cNvPr>
          <p:cNvSpPr>
            <a:spLocks noGrp="1"/>
          </p:cNvSpPr>
          <p:nvPr>
            <p:ph type="sldNum" sz="quarter" idx="12"/>
          </p:nvPr>
        </p:nvSpPr>
        <p:spPr/>
        <p:txBody>
          <a:bodyPr/>
          <a:lstStyle>
            <a:lvl1pPr>
              <a:defRPr/>
            </a:lvl1pPr>
          </a:lstStyle>
          <a:p>
            <a:fld id="{24A9BB6E-9F0A-45D2-A113-EC36CB694B16}" type="slidenum">
              <a:rPr lang="en-US" altLang="en-US"/>
              <a:pPr/>
              <a:t>‹#›</a:t>
            </a:fld>
            <a:endParaRPr lang="en-US" altLang="en-US"/>
          </a:p>
        </p:txBody>
      </p:sp>
    </p:spTree>
    <p:extLst>
      <p:ext uri="{BB962C8B-B14F-4D97-AF65-F5344CB8AC3E}">
        <p14:creationId xmlns:p14="http://schemas.microsoft.com/office/powerpoint/2010/main" val="897782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00ABB31-C495-4327-8D9D-727C14281558}"/>
              </a:ext>
            </a:extLst>
          </p:cNvPr>
          <p:cNvSpPr>
            <a:spLocks noGrp="1"/>
          </p:cNvSpPr>
          <p:nvPr>
            <p:ph type="dt" sz="half" idx="10"/>
          </p:nvPr>
        </p:nvSpPr>
        <p:spPr/>
        <p:txBody>
          <a:bodyPr/>
          <a:lstStyle>
            <a:lvl1pPr>
              <a:defRPr/>
            </a:lvl1pPr>
          </a:lstStyle>
          <a:p>
            <a:pPr>
              <a:defRPr/>
            </a:pPr>
            <a:fld id="{721F84BD-3286-425B-9EDC-204D75B0EF0A}" type="datetime1">
              <a:rPr lang="en-US"/>
              <a:pPr>
                <a:defRPr/>
              </a:pPr>
              <a:t>11/10/2020</a:t>
            </a:fld>
            <a:endParaRPr lang="en-US"/>
          </a:p>
        </p:txBody>
      </p:sp>
      <p:sp>
        <p:nvSpPr>
          <p:cNvPr id="6" name="Footer Placeholder 4">
            <a:extLst>
              <a:ext uri="{FF2B5EF4-FFF2-40B4-BE49-F238E27FC236}">
                <a16:creationId xmlns:a16="http://schemas.microsoft.com/office/drawing/2014/main" id="{17EF1CA8-06FD-4A35-8CC4-DC7A65D9B79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899B128-2694-49C3-95FE-375E01BABD2A}"/>
              </a:ext>
            </a:extLst>
          </p:cNvPr>
          <p:cNvSpPr>
            <a:spLocks noGrp="1"/>
          </p:cNvSpPr>
          <p:nvPr>
            <p:ph type="sldNum" sz="quarter" idx="12"/>
          </p:nvPr>
        </p:nvSpPr>
        <p:spPr/>
        <p:txBody>
          <a:bodyPr/>
          <a:lstStyle>
            <a:lvl1pPr>
              <a:defRPr/>
            </a:lvl1pPr>
          </a:lstStyle>
          <a:p>
            <a:fld id="{1ED1BB01-CAB4-465D-A0F9-E8E699FA3957}" type="slidenum">
              <a:rPr lang="en-US" altLang="en-US"/>
              <a:pPr/>
              <a:t>‹#›</a:t>
            </a:fld>
            <a:endParaRPr lang="en-US" altLang="en-US"/>
          </a:p>
        </p:txBody>
      </p:sp>
    </p:spTree>
    <p:extLst>
      <p:ext uri="{BB962C8B-B14F-4D97-AF65-F5344CB8AC3E}">
        <p14:creationId xmlns:p14="http://schemas.microsoft.com/office/powerpoint/2010/main" val="2036668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CE0890F-94D7-464B-A4A6-5B2E118EB690}"/>
              </a:ext>
            </a:extLst>
          </p:cNvPr>
          <p:cNvSpPr>
            <a:spLocks noGrp="1"/>
          </p:cNvSpPr>
          <p:nvPr>
            <p:ph type="dt" sz="half" idx="10"/>
          </p:nvPr>
        </p:nvSpPr>
        <p:spPr/>
        <p:txBody>
          <a:bodyPr/>
          <a:lstStyle>
            <a:lvl1pPr>
              <a:defRPr/>
            </a:lvl1pPr>
          </a:lstStyle>
          <a:p>
            <a:pPr>
              <a:defRPr/>
            </a:pPr>
            <a:fld id="{CF520FFD-961D-4341-A1E5-D57D8168F1C5}" type="datetime1">
              <a:rPr lang="en-US"/>
              <a:pPr>
                <a:defRPr/>
              </a:pPr>
              <a:t>11/10/2020</a:t>
            </a:fld>
            <a:endParaRPr lang="en-US"/>
          </a:p>
        </p:txBody>
      </p:sp>
      <p:sp>
        <p:nvSpPr>
          <p:cNvPr id="6" name="Footer Placeholder 4">
            <a:extLst>
              <a:ext uri="{FF2B5EF4-FFF2-40B4-BE49-F238E27FC236}">
                <a16:creationId xmlns:a16="http://schemas.microsoft.com/office/drawing/2014/main" id="{18F5B642-340D-4E1B-8E24-E33DBEAB015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1F2CDE4-732B-42FD-966D-F76ECDA4D81B}"/>
              </a:ext>
            </a:extLst>
          </p:cNvPr>
          <p:cNvSpPr>
            <a:spLocks noGrp="1"/>
          </p:cNvSpPr>
          <p:nvPr>
            <p:ph type="sldNum" sz="quarter" idx="12"/>
          </p:nvPr>
        </p:nvSpPr>
        <p:spPr/>
        <p:txBody>
          <a:bodyPr/>
          <a:lstStyle>
            <a:lvl1pPr>
              <a:defRPr/>
            </a:lvl1pPr>
          </a:lstStyle>
          <a:p>
            <a:fld id="{F55184AC-F649-4039-ABC2-9FD027C2C1CF}" type="slidenum">
              <a:rPr lang="en-US" altLang="en-US"/>
              <a:pPr/>
              <a:t>‹#›</a:t>
            </a:fld>
            <a:endParaRPr lang="en-US" altLang="en-US"/>
          </a:p>
        </p:txBody>
      </p:sp>
    </p:spTree>
    <p:extLst>
      <p:ext uri="{BB962C8B-B14F-4D97-AF65-F5344CB8AC3E}">
        <p14:creationId xmlns:p14="http://schemas.microsoft.com/office/powerpoint/2010/main" val="3072938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AA8BDDF-9286-4420-BEE3-B6B6D44AF35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7D4BFE9-380D-4F57-BC73-F9C8BD1CEFF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1FFE812-557A-4581-B642-DFDFDDE16A5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latin typeface="Arial" charset="0"/>
                <a:cs typeface="+mn-cs"/>
              </a:defRPr>
            </a:lvl1pPr>
          </a:lstStyle>
          <a:p>
            <a:pPr>
              <a:defRPr/>
            </a:pPr>
            <a:fld id="{9705EB4E-C1F9-4E9A-A167-A234D2B50B21}" type="datetime1">
              <a:rPr lang="en-US"/>
              <a:pPr>
                <a:defRPr/>
              </a:pPr>
              <a:t>11/10/2020</a:t>
            </a:fld>
            <a:endParaRPr lang="en-US"/>
          </a:p>
        </p:txBody>
      </p:sp>
      <p:sp>
        <p:nvSpPr>
          <p:cNvPr id="5" name="Footer Placeholder 4">
            <a:extLst>
              <a:ext uri="{FF2B5EF4-FFF2-40B4-BE49-F238E27FC236}">
                <a16:creationId xmlns:a16="http://schemas.microsoft.com/office/drawing/2014/main" id="{FF5EE09D-9A4A-43DF-AD87-FEB49A2D188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6D832B5B-EDA3-4A0B-B0DC-55A94EEC8FA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28B4AF2-8232-444F-ABEE-10D9741A889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Lst>
  <p:hf hdr="0" ftr="0" dt="0"/>
  <p:txStyles>
    <p:titleStyle>
      <a:lvl1pPr algn="ctr" rtl="0" fontAlgn="base">
        <a:spcBef>
          <a:spcPct val="0"/>
        </a:spcBef>
        <a:spcAft>
          <a:spcPct val="0"/>
        </a:spcAft>
        <a:defRPr sz="4400" kern="1200">
          <a:solidFill>
            <a:schemeClr val="tx1"/>
          </a:solidFill>
          <a:latin typeface="Arial" pitchFamily="34" charset="0"/>
          <a:ea typeface="+mj-ea"/>
          <a:cs typeface="+mj-cs"/>
        </a:defRPr>
      </a:lvl1pPr>
      <a:lvl2pPr algn="ctr" rtl="0" fontAlgn="base">
        <a:spcBef>
          <a:spcPct val="0"/>
        </a:spcBef>
        <a:spcAft>
          <a:spcPct val="0"/>
        </a:spcAft>
        <a:defRPr sz="4400">
          <a:solidFill>
            <a:schemeClr val="tx1"/>
          </a:solidFill>
          <a:latin typeface="Arial" panose="020B0604020202020204" pitchFamily="34" charset="0"/>
        </a:defRPr>
      </a:lvl2pPr>
      <a:lvl3pPr algn="ctr" rtl="0" fontAlgn="base">
        <a:spcBef>
          <a:spcPct val="0"/>
        </a:spcBef>
        <a:spcAft>
          <a:spcPct val="0"/>
        </a:spcAft>
        <a:defRPr sz="4400">
          <a:solidFill>
            <a:schemeClr val="tx1"/>
          </a:solidFill>
          <a:latin typeface="Arial" panose="020B0604020202020204" pitchFamily="34" charset="0"/>
        </a:defRPr>
      </a:lvl3pPr>
      <a:lvl4pPr algn="ctr" rtl="0" fontAlgn="base">
        <a:spcBef>
          <a:spcPct val="0"/>
        </a:spcBef>
        <a:spcAft>
          <a:spcPct val="0"/>
        </a:spcAft>
        <a:defRPr sz="4400">
          <a:solidFill>
            <a:schemeClr val="tx1"/>
          </a:solidFill>
          <a:latin typeface="Arial" panose="020B0604020202020204" pitchFamily="34" charset="0"/>
        </a:defRPr>
      </a:lvl4pPr>
      <a:lvl5pPr algn="ctr" rtl="0" fontAlgn="base">
        <a:spcBef>
          <a:spcPct val="0"/>
        </a:spcBef>
        <a:spcAft>
          <a:spcPct val="0"/>
        </a:spcAft>
        <a:defRPr sz="4400">
          <a:solidFill>
            <a:schemeClr val="tx1"/>
          </a:solidFill>
          <a:latin typeface="Arial" panose="020B0604020202020204" pitchFamily="34" charset="0"/>
        </a:defRPr>
      </a:lvl5pPr>
      <a:lvl6pPr marL="457200" algn="ctr" rtl="0" fontAlgn="base">
        <a:spcBef>
          <a:spcPct val="0"/>
        </a:spcBef>
        <a:spcAft>
          <a:spcPct val="0"/>
        </a:spcAft>
        <a:defRPr sz="4400">
          <a:solidFill>
            <a:schemeClr val="tx1"/>
          </a:solidFill>
          <a:latin typeface="Arial" panose="020B0604020202020204" pitchFamily="34" charset="0"/>
        </a:defRPr>
      </a:lvl6pPr>
      <a:lvl7pPr marL="914400" algn="ctr" rtl="0" fontAlgn="base">
        <a:spcBef>
          <a:spcPct val="0"/>
        </a:spcBef>
        <a:spcAft>
          <a:spcPct val="0"/>
        </a:spcAft>
        <a:defRPr sz="4400">
          <a:solidFill>
            <a:schemeClr val="tx1"/>
          </a:solidFill>
          <a:latin typeface="Arial" panose="020B0604020202020204" pitchFamily="34" charset="0"/>
        </a:defRPr>
      </a:lvl7pPr>
      <a:lvl8pPr marL="1371600" algn="ctr" rtl="0" fontAlgn="base">
        <a:spcBef>
          <a:spcPct val="0"/>
        </a:spcBef>
        <a:spcAft>
          <a:spcPct val="0"/>
        </a:spcAft>
        <a:defRPr sz="4400">
          <a:solidFill>
            <a:schemeClr val="tx1"/>
          </a:solidFill>
          <a:latin typeface="Arial" panose="020B0604020202020204" pitchFamily="34" charset="0"/>
        </a:defRPr>
      </a:lvl8pPr>
      <a:lvl9pPr marL="1828800" algn="ctr" rtl="0" fontAlgn="base">
        <a:spcBef>
          <a:spcPct val="0"/>
        </a:spcBef>
        <a:spcAft>
          <a:spcPct val="0"/>
        </a:spcAft>
        <a:defRPr sz="4400">
          <a:solidFill>
            <a:schemeClr val="tx1"/>
          </a:solidFill>
          <a:latin typeface="Arial" panose="020B060402020202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Arial" pitchFamily="34" charset="0"/>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Arial" pitchFamily="34" charset="0"/>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Arial" pitchFamily="34" charset="0"/>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60EF9FA-7F1F-4A16-8443-FF1E92D023B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B7BB5113-0A7D-4B6E-975F-19BB64F2890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1F7D94E-8B3E-438B-972F-6A9E588D118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cs typeface="+mn-cs"/>
              </a:defRPr>
            </a:lvl1pPr>
          </a:lstStyle>
          <a:p>
            <a:pPr>
              <a:defRPr/>
            </a:pPr>
            <a:endParaRPr lang="en-US"/>
          </a:p>
        </p:txBody>
      </p:sp>
      <p:sp>
        <p:nvSpPr>
          <p:cNvPr id="1029" name="Rectangle 5">
            <a:extLst>
              <a:ext uri="{FF2B5EF4-FFF2-40B4-BE49-F238E27FC236}">
                <a16:creationId xmlns:a16="http://schemas.microsoft.com/office/drawing/2014/main" id="{E5389818-AA5A-414E-9C7E-F3419318334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cs typeface="+mn-cs"/>
              </a:defRPr>
            </a:lvl1pPr>
          </a:lstStyle>
          <a:p>
            <a:pPr>
              <a:defRPr/>
            </a:pPr>
            <a:endParaRPr lang="en-US"/>
          </a:p>
        </p:txBody>
      </p:sp>
      <p:sp>
        <p:nvSpPr>
          <p:cNvPr id="1030" name="Rectangle 6">
            <a:extLst>
              <a:ext uri="{FF2B5EF4-FFF2-40B4-BE49-F238E27FC236}">
                <a16:creationId xmlns:a16="http://schemas.microsoft.com/office/drawing/2014/main" id="{F23A58DD-2364-45CA-9928-3031BA72D36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F676D13C-0C2B-45C1-AF08-601078A7273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61.png"/><Relationship Id="rId1" Type="http://schemas.openxmlformats.org/officeDocument/2006/relationships/slideLayout" Target="../slideLayouts/slideLayout12.xml"/><Relationship Id="rId4" Type="http://schemas.openxmlformats.org/officeDocument/2006/relationships/slide" Target="slide65.xml"/></Relationships>
</file>

<file path=ppt/slides/_rels/slide101.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62.png"/><Relationship Id="rId1" Type="http://schemas.openxmlformats.org/officeDocument/2006/relationships/slideLayout" Target="../slideLayouts/slideLayout12.xml"/><Relationship Id="rId4" Type="http://schemas.openxmlformats.org/officeDocument/2006/relationships/slide" Target="slide65.xml"/></Relationships>
</file>

<file path=ppt/slides/_rels/slide10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slide" Target="slide50.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7.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13.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2.xml"/><Relationship Id="rId5" Type="http://schemas.openxmlformats.org/officeDocument/2006/relationships/slide" Target="slide19.xml"/><Relationship Id="rId4" Type="http://schemas.openxmlformats.org/officeDocument/2006/relationships/slide" Target="slide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J:\BioBox\Revised%20Units\Units%206-10%20(Unrevised)\Unit%206%20-%20Animal%20Kingdom\DeadlyManti-20sec_001.avi" TargetMode="External"/><Relationship Id="rId1" Type="http://schemas.openxmlformats.org/officeDocument/2006/relationships/tags" Target="../tags/tag1.xml"/><Relationship Id="rId5" Type="http://schemas.openxmlformats.org/officeDocument/2006/relationships/image" Target="../media/image73.png"/><Relationship Id="rId4" Type="http://schemas.openxmlformats.org/officeDocument/2006/relationships/notesSlide" Target="../notesSlides/notesSlide1.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3.xml"/></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4.emf"/><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75.wmf"/><Relationship Id="rId4" Type="http://schemas.openxmlformats.org/officeDocument/2006/relationships/notesSlide" Target="../notesSlides/notesSlide4.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jpe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wav"/><Relationship Id="rId1" Type="http://schemas.openxmlformats.org/officeDocument/2006/relationships/tags" Target="../tags/tag8.xml"/><Relationship Id="rId5" Type="http://schemas.openxmlformats.org/officeDocument/2006/relationships/image" Target="../media/image79.png"/><Relationship Id="rId4" Type="http://schemas.openxmlformats.org/officeDocument/2006/relationships/notesSlide" Target="../notesSlides/notesSlide7.xml"/></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notesSlide" Target="../notesSlides/notesSlide8.xml"/></Relationships>
</file>

<file path=ppt/slides/_rels/slide14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80.png"/><Relationship Id="rId4" Type="http://schemas.openxmlformats.org/officeDocument/2006/relationships/notesSlide" Target="../notesSlides/notesSlide9.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76.jpe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84.jpe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8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87.png"/><Relationship Id="rId4" Type="http://schemas.openxmlformats.org/officeDocument/2006/relationships/image" Target="../media/image86.jpe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slide" Target="slide3.xml"/></Relationships>
</file>

<file path=ppt/slides/_rels/slide153.xml.rels><?xml version="1.0" encoding="UTF-8" standalone="yes"?>
<Relationships xmlns="http://schemas.openxmlformats.org/package/2006/relationships"><Relationship Id="rId3" Type="http://schemas.openxmlformats.org/officeDocument/2006/relationships/slide" Target="slide158.xml"/><Relationship Id="rId2" Type="http://schemas.openxmlformats.org/officeDocument/2006/relationships/slide" Target="slide156.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slide" Target="slide172.xml"/></Relationships>
</file>

<file path=ppt/slides/_rels/slide15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slide" Target="slide153.xml"/><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hyperlink" Target="http://en.wikipedia.org/wiki/File:Gastropod_shell_measuring.png" TargetMode="Externa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slide" Target="slide153.xml"/><Relationship Id="rId4" Type="http://schemas.openxmlformats.org/officeDocument/2006/relationships/image" Target="../media/image95.png"/><Relationship Id="rId9" Type="http://schemas.openxmlformats.org/officeDocument/2006/relationships/image" Target="../media/image100.png"/></Relationships>
</file>

<file path=ppt/slides/_rels/slide168.xml.rels><?xml version="1.0" encoding="UTF-8" standalone="yes"?>
<Relationships xmlns="http://schemas.openxmlformats.org/package/2006/relationships"><Relationship Id="rId3" Type="http://schemas.openxmlformats.org/officeDocument/2006/relationships/slide" Target="slide153.xml"/><Relationship Id="rId2" Type="http://schemas.openxmlformats.org/officeDocument/2006/relationships/hyperlink" Target="http://www.ams.org/featurecolumn/archive/shell6.html" TargetMode="External"/><Relationship Id="rId1" Type="http://schemas.openxmlformats.org/officeDocument/2006/relationships/slideLayout" Target="../slideLayouts/slideLayout2.xml"/><Relationship Id="rId4" Type="http://schemas.openxmlformats.org/officeDocument/2006/relationships/slide" Target="slide17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slide" Target="slide153.xml"/><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slide" Target="slide175.xml"/></Relationships>
</file>

<file path=ppt/slides/_rels/slide17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slide" Target="slide180.xml"/><Relationship Id="rId2" Type="http://schemas.openxmlformats.org/officeDocument/2006/relationships/slide" Target="slide178.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slide" Target="slide189.xml"/></Relationships>
</file>

<file path=ppt/slides/_rels/slide17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slide" Target="slide177.xml"/><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slide" Target="slide177.xml"/><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slide" Target="slide32.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12.wmf"/><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hyperlink" Target="http://www.math.duke.edu/education/ccp/materials/mvcalc/equiang/index.html" TargetMode="External"/><Relationship Id="rId2" Type="http://schemas.openxmlformats.org/officeDocument/2006/relationships/hyperlink" Target="http://www.math.nmsu.edu/~breakingaway/Lessons/chnautilus1/chnautilus.html" TargetMode="Externa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slide" Target="slide177.xml"/></Relationships>
</file>

<file path=ppt/slides/_rels/slide214.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slide" Target="slide3.xml"/><Relationship Id="rId1" Type="http://schemas.openxmlformats.org/officeDocument/2006/relationships/slideLayout" Target="../slideLayouts/slideLayout6.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 Id="rId9" Type="http://schemas.openxmlformats.org/officeDocument/2006/relationships/image" Target="../media/image126.png"/></Relationships>
</file>

<file path=ppt/slides/_rels/slide215.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slide" Target="slide3.xml"/><Relationship Id="rId1" Type="http://schemas.openxmlformats.org/officeDocument/2006/relationships/slideLayout" Target="../slideLayouts/slideLayout6.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216.xml.rels><?xml version="1.0" encoding="UTF-8" standalone="yes"?>
<Relationships xmlns="http://schemas.openxmlformats.org/package/2006/relationships"><Relationship Id="rId8" Type="http://schemas.openxmlformats.org/officeDocument/2006/relationships/hyperlink" Target="http://www.biology4kids.com/files/invert_main.html" TargetMode="External"/><Relationship Id="rId13" Type="http://schemas.openxmlformats.org/officeDocument/2006/relationships/hyperlink" Target="http://graphjam.com/" TargetMode="External"/><Relationship Id="rId18" Type="http://schemas.openxmlformats.org/officeDocument/2006/relationships/hyperlink" Target="http://www.ucmp.berkeley.edu/help/taxaform.html" TargetMode="External"/><Relationship Id="rId3" Type="http://schemas.openxmlformats.org/officeDocument/2006/relationships/hyperlink" Target="http://animals.nationalgeographic.com/animals/" TargetMode="External"/><Relationship Id="rId7" Type="http://schemas.openxmlformats.org/officeDocument/2006/relationships/hyperlink" Target="http://www.biology4kids.com/" TargetMode="External"/><Relationship Id="rId12" Type="http://schemas.openxmlformats.org/officeDocument/2006/relationships/hyperlink" Target="http://cas.bellarmine.edu/tietjen/images/general_overview_of_animal_phyla.htm" TargetMode="External"/><Relationship Id="rId17" Type="http://schemas.openxmlformats.org/officeDocument/2006/relationships/hyperlink" Target="http://www.tolweb.org/tree/" TargetMode="External"/><Relationship Id="rId2" Type="http://schemas.openxmlformats.org/officeDocument/2006/relationships/hyperlink" Target="http://waynesword.palomar.edu/trnov01.htm" TargetMode="External"/><Relationship Id="rId16" Type="http://schemas.openxmlformats.org/officeDocument/2006/relationships/hyperlink" Target="http://www.amnh.org/ology/features/treeoflife/pages/cladogram.php" TargetMode="External"/><Relationship Id="rId20"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hyperlink" Target="http://evolution.berkeley.edu/evolibrary/article/_0_0/arthropods_04" TargetMode="External"/><Relationship Id="rId11" Type="http://schemas.openxmlformats.org/officeDocument/2006/relationships/hyperlink" Target="http://nces.ed.gov/nceskids/createagraph/" TargetMode="External"/><Relationship Id="rId5" Type="http://schemas.openxmlformats.org/officeDocument/2006/relationships/hyperlink" Target="http://www.graphic.org/venbas.html" TargetMode="External"/><Relationship Id="rId15" Type="http://schemas.openxmlformats.org/officeDocument/2006/relationships/hyperlink" Target="http://www.amnh.org/ology/index.php?channel=biodiversity" TargetMode="External"/><Relationship Id="rId10" Type="http://schemas.openxmlformats.org/officeDocument/2006/relationships/hyperlink" Target="http://www.dlia.org/atbi/species/Animalia/Mollusca/Gastropoda/index.shtml" TargetMode="External"/><Relationship Id="rId19" Type="http://schemas.openxmlformats.org/officeDocument/2006/relationships/hyperlink" Target="http://evolution.berkeley.edu/evolibrary/article/0_0_0/evo_05" TargetMode="External"/><Relationship Id="rId4" Type="http://schemas.openxmlformats.org/officeDocument/2006/relationships/hyperlink" Target="http://shells.tricity.wsu.edu/ArcherdShellCollection/ShellCollection.html" TargetMode="External"/><Relationship Id="rId9" Type="http://schemas.openxmlformats.org/officeDocument/2006/relationships/hyperlink" Target="http://www.biology4kids.com/files/vert_main.html" TargetMode="External"/><Relationship Id="rId14" Type="http://schemas.openxmlformats.org/officeDocument/2006/relationships/hyperlink" Target="http://waynesword.palomar.edu/trfeb98.ht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7.xml"/><Relationship Id="rId4" Type="http://schemas.openxmlformats.org/officeDocument/2006/relationships/chart" Target="../charts/chart9.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oleObject" Target="../embeddings/oleObject2.bin"/><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8.png"/><Relationship Id="rId5" Type="http://schemas.openxmlformats.org/officeDocument/2006/relationships/oleObject" Target="../embeddings/oleObject4.bin"/><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slide" Target="slide121.xml"/><Relationship Id="rId13" Type="http://schemas.openxmlformats.org/officeDocument/2006/relationships/slide" Target="slide216.xml"/><Relationship Id="rId3" Type="http://schemas.openxmlformats.org/officeDocument/2006/relationships/slide" Target="slide9.xml"/><Relationship Id="rId7" Type="http://schemas.openxmlformats.org/officeDocument/2006/relationships/slide" Target="slide114.xml"/><Relationship Id="rId12" Type="http://schemas.openxmlformats.org/officeDocument/2006/relationships/slide" Target="slide214.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06.xml"/><Relationship Id="rId11" Type="http://schemas.openxmlformats.org/officeDocument/2006/relationships/slide" Target="slide153.xml"/><Relationship Id="rId5" Type="http://schemas.openxmlformats.org/officeDocument/2006/relationships/slide" Target="slide47.xml"/><Relationship Id="rId10" Type="http://schemas.openxmlformats.org/officeDocument/2006/relationships/slide" Target="slide138.xml"/><Relationship Id="rId4" Type="http://schemas.openxmlformats.org/officeDocument/2006/relationships/slide" Target="slide33.xml"/><Relationship Id="rId9" Type="http://schemas.openxmlformats.org/officeDocument/2006/relationships/slide" Target="slide135.xml"/></Relationships>
</file>

<file path=ppt/slides/_rels/slide30.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slide" Target="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zedomax.com/blog/wp-content/uploads/2008/11/616671_pumpkin_pie_124.jpg" TargetMode="Externa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slide" Target="slide58.xml"/><Relationship Id="rId7" Type="http://schemas.openxmlformats.org/officeDocument/2006/relationships/slide" Target="slide55.xml"/><Relationship Id="rId2" Type="http://schemas.openxmlformats.org/officeDocument/2006/relationships/slide" Target="slide57.xml"/><Relationship Id="rId1" Type="http://schemas.openxmlformats.org/officeDocument/2006/relationships/slideLayout" Target="../slideLayouts/slideLayout2.xml"/><Relationship Id="rId6" Type="http://schemas.openxmlformats.org/officeDocument/2006/relationships/slide" Target="slide56.xml"/><Relationship Id="rId5" Type="http://schemas.openxmlformats.org/officeDocument/2006/relationships/slide" Target="slide52.xml"/><Relationship Id="rId10" Type="http://schemas.openxmlformats.org/officeDocument/2006/relationships/slide" Target="slide51.xml"/><Relationship Id="rId4" Type="http://schemas.openxmlformats.org/officeDocument/2006/relationships/slide" Target="slide59.xml"/><Relationship Id="rId9" Type="http://schemas.openxmlformats.org/officeDocument/2006/relationships/slide" Target="slide53.xml"/></Relationships>
</file>

<file path=ppt/slides/_rels/slide51.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slide" Target="slide65.xml"/><Relationship Id="rId4" Type="http://schemas.openxmlformats.org/officeDocument/2006/relationships/slide" Target="slide50.xml"/></Relationships>
</file>

<file path=ppt/slides/_rels/slide52.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slide" Target="slide65.xml"/><Relationship Id="rId4" Type="http://schemas.openxmlformats.org/officeDocument/2006/relationships/slide" Target="slide50.xml"/></Relationships>
</file>

<file path=ppt/slides/_rels/slide53.xml.rels><?xml version="1.0" encoding="UTF-8" standalone="yes"?>
<Relationships xmlns="http://schemas.openxmlformats.org/package/2006/relationships"><Relationship Id="rId3" Type="http://schemas.openxmlformats.org/officeDocument/2006/relationships/slide" Target="slide75.xml"/><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slide" Target="slide65.xml"/><Relationship Id="rId4" Type="http://schemas.openxmlformats.org/officeDocument/2006/relationships/slide" Target="slide50.xml"/></Relationships>
</file>

<file path=ppt/slides/_rels/slide54.xml.rels><?xml version="1.0" encoding="UTF-8" standalone="yes"?>
<Relationships xmlns="http://schemas.openxmlformats.org/package/2006/relationships"><Relationship Id="rId3" Type="http://schemas.openxmlformats.org/officeDocument/2006/relationships/slide" Target="slide80.xml"/><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slide" Target="slide65.xml"/><Relationship Id="rId4" Type="http://schemas.openxmlformats.org/officeDocument/2006/relationships/slide" Target="slide50.xml"/></Relationships>
</file>

<file path=ppt/slides/_rels/slide55.xml.rels><?xml version="1.0" encoding="UTF-8" standalone="yes"?>
<Relationships xmlns="http://schemas.openxmlformats.org/package/2006/relationships"><Relationship Id="rId3" Type="http://schemas.openxmlformats.org/officeDocument/2006/relationships/slide" Target="slide82.xml"/><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slide" Target="slide65.xml"/><Relationship Id="rId4" Type="http://schemas.openxmlformats.org/officeDocument/2006/relationships/slide" Target="slide50.xml"/></Relationships>
</file>

<file path=ppt/slides/_rels/slide56.xml.rels><?xml version="1.0" encoding="UTF-8" standalone="yes"?>
<Relationships xmlns="http://schemas.openxmlformats.org/package/2006/relationships"><Relationship Id="rId3" Type="http://schemas.openxmlformats.org/officeDocument/2006/relationships/slide" Target="slide97.xml"/><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slide" Target="slide65.xml"/><Relationship Id="rId4" Type="http://schemas.openxmlformats.org/officeDocument/2006/relationships/slide" Target="slide50.xml"/></Relationships>
</file>

<file path=ppt/slides/_rels/slide57.xml.rels><?xml version="1.0" encoding="UTF-8" standalone="yes"?>
<Relationships xmlns="http://schemas.openxmlformats.org/package/2006/relationships"><Relationship Id="rId3" Type="http://schemas.openxmlformats.org/officeDocument/2006/relationships/slide" Target="slide88.xml"/><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slide" Target="slide65.xml"/><Relationship Id="rId4" Type="http://schemas.openxmlformats.org/officeDocument/2006/relationships/slide" Target="slide50.xml"/></Relationships>
</file>

<file path=ppt/slides/_rels/slide58.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slide" Target="slide65.xml"/><Relationship Id="rId4" Type="http://schemas.openxmlformats.org/officeDocument/2006/relationships/slide" Target="slide50.xml"/></Relationships>
</file>

<file path=ppt/slides/_rels/slide59.xml.rels><?xml version="1.0" encoding="UTF-8" standalone="yes"?>
<Relationships xmlns="http://schemas.openxmlformats.org/package/2006/relationships"><Relationship Id="rId3" Type="http://schemas.openxmlformats.org/officeDocument/2006/relationships/slide" Target="slide101.xml"/><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slide" Target="slide65.xml"/><Relationship Id="rId4" Type="http://schemas.openxmlformats.org/officeDocument/2006/relationships/slide" Target="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slide" Target="slide58.xml"/><Relationship Id="rId18" Type="http://schemas.openxmlformats.org/officeDocument/2006/relationships/slide" Target="slide97.xml"/><Relationship Id="rId3" Type="http://schemas.openxmlformats.org/officeDocument/2006/relationships/slide" Target="slide52.xml"/><Relationship Id="rId7" Type="http://schemas.openxmlformats.org/officeDocument/2006/relationships/slide" Target="slide66.xml"/><Relationship Id="rId12" Type="http://schemas.openxmlformats.org/officeDocument/2006/relationships/slide" Target="slide57.xml"/><Relationship Id="rId17" Type="http://schemas.openxmlformats.org/officeDocument/2006/relationships/slide" Target="slide92.xml"/><Relationship Id="rId2" Type="http://schemas.openxmlformats.org/officeDocument/2006/relationships/slide" Target="slide51.xml"/><Relationship Id="rId16" Type="http://schemas.openxmlformats.org/officeDocument/2006/relationships/slide" Target="slide88.xml"/><Relationship Id="rId1" Type="http://schemas.openxmlformats.org/officeDocument/2006/relationships/slideLayout" Target="../slideLayouts/slideLayout2.xml"/><Relationship Id="rId6" Type="http://schemas.openxmlformats.org/officeDocument/2006/relationships/slide" Target="slide55.xml"/><Relationship Id="rId11" Type="http://schemas.openxmlformats.org/officeDocument/2006/relationships/slide" Target="slide82.xml"/><Relationship Id="rId5" Type="http://schemas.openxmlformats.org/officeDocument/2006/relationships/slide" Target="slide54.xml"/><Relationship Id="rId15" Type="http://schemas.openxmlformats.org/officeDocument/2006/relationships/slide" Target="slide59.xml"/><Relationship Id="rId10" Type="http://schemas.openxmlformats.org/officeDocument/2006/relationships/slide" Target="slide80.xml"/><Relationship Id="rId19" Type="http://schemas.openxmlformats.org/officeDocument/2006/relationships/slide" Target="slide101.xml"/><Relationship Id="rId4" Type="http://schemas.openxmlformats.org/officeDocument/2006/relationships/slide" Target="slide53.xml"/><Relationship Id="rId9" Type="http://schemas.openxmlformats.org/officeDocument/2006/relationships/slide" Target="slide75.xml"/><Relationship Id="rId14" Type="http://schemas.openxmlformats.org/officeDocument/2006/relationships/slide" Target="slide5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hyperlink" Target="http://www.biology.ualberta.ca/courses.hp/zool250/animations/Porifera.swf" TargetMode="Externa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slide" Target="slide65.xml"/></Relationships>
</file>

<file path=ppt/slides/_rels/slide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ps.k12.ar.us/massengale/images/hydra1.jpg" TargetMode="External"/><Relationship Id="rId7" Type="http://schemas.openxmlformats.org/officeDocument/2006/relationships/slide" Target="slide65.xml"/><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slide" Target="slide50.xml"/><Relationship Id="rId5" Type="http://schemas.openxmlformats.org/officeDocument/2006/relationships/image" Target="../media/image31.png"/><Relationship Id="rId4" Type="http://schemas.openxmlformats.org/officeDocument/2006/relationships/image" Target="../media/image30.jpeg"/></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slide" Target="slide65.xml"/><Relationship Id="rId5" Type="http://schemas.openxmlformats.org/officeDocument/2006/relationships/slide" Target="slide50.xml"/><Relationship Id="rId4" Type="http://schemas.openxmlformats.org/officeDocument/2006/relationships/image" Target="../media/image32.png"/></Relationships>
</file>

<file path=ppt/slides/_rels/slide72.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slide" Target="slide65.xml"/></Relationships>
</file>

<file path=ppt/slides/_rels/slide73.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slide" Target="slide65.xml"/></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slide" Target="slide65.xml"/></Relationships>
</file>

<file path=ppt/slides/_rels/slide76.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slide" Target="slide65.xml"/></Relationships>
</file>

<file path=ppt/slides/_rels/slide7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 Id="rId5" Type="http://schemas.openxmlformats.org/officeDocument/2006/relationships/slide" Target="slide65.xml"/><Relationship Id="rId4" Type="http://schemas.openxmlformats.org/officeDocument/2006/relationships/slide" Target="slide50.xml"/></Relationships>
</file>

<file path=ppt/slides/_rels/slide7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evolution.berkeley.edu/evosite/evo101/images/planaria.jpg" TargetMode="External"/><Relationship Id="rId1" Type="http://schemas.openxmlformats.org/officeDocument/2006/relationships/slideLayout" Target="../slideLayouts/slideLayout12.xml"/><Relationship Id="rId5" Type="http://schemas.openxmlformats.org/officeDocument/2006/relationships/slide" Target="slide65.xml"/><Relationship Id="rId4" Type="http://schemas.openxmlformats.org/officeDocument/2006/relationships/slide" Target="slide50.xml"/></Relationships>
</file>

<file path=ppt/slides/_rels/slide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42.png"/><Relationship Id="rId1" Type="http://schemas.openxmlformats.org/officeDocument/2006/relationships/slideLayout" Target="../slideLayouts/slideLayout12.xml"/><Relationship Id="rId4" Type="http://schemas.openxmlformats.org/officeDocument/2006/relationships/slide" Target="slide6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43.png"/><Relationship Id="rId1" Type="http://schemas.openxmlformats.org/officeDocument/2006/relationships/slideLayout" Target="../slideLayouts/slideLayout12.xml"/><Relationship Id="rId4" Type="http://schemas.openxmlformats.org/officeDocument/2006/relationships/slide" Target="slide65.xml"/></Relationships>
</file>

<file path=ppt/slides/_rels/slide84.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slide" Target="slide65.xml"/></Relationships>
</file>

<file path=ppt/slides/_rels/slide85.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45.png"/><Relationship Id="rId1" Type="http://schemas.openxmlformats.org/officeDocument/2006/relationships/slideLayout" Target="../slideLayouts/slideLayout12.xml"/><Relationship Id="rId4" Type="http://schemas.openxmlformats.org/officeDocument/2006/relationships/slide" Target="slide65.xml"/></Relationships>
</file>

<file path=ppt/slides/_rels/slide8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slide" Target="slide50.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8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49.png"/><Relationship Id="rId1" Type="http://schemas.openxmlformats.org/officeDocument/2006/relationships/slideLayout" Target="../slideLayouts/slideLayout12.xml"/><Relationship Id="rId4" Type="http://schemas.openxmlformats.org/officeDocument/2006/relationships/slide" Target="slide6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slide" Target="slide65.xml"/></Relationships>
</file>

<file path=ppt/slides/_rels/slide91.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51.png"/><Relationship Id="rId1" Type="http://schemas.openxmlformats.org/officeDocument/2006/relationships/slideLayout" Target="../slideLayouts/slideLayout12.xml"/><Relationship Id="rId4" Type="http://schemas.openxmlformats.org/officeDocument/2006/relationships/slide" Target="slide65.xml"/></Relationships>
</file>

<file path=ppt/slides/_rels/slide9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52.png"/><Relationship Id="rId1" Type="http://schemas.openxmlformats.org/officeDocument/2006/relationships/slideLayout" Target="../slideLayouts/slideLayout12.xml"/><Relationship Id="rId4" Type="http://schemas.openxmlformats.org/officeDocument/2006/relationships/slide" Target="slide65.xml"/></Relationships>
</file>

<file path=ppt/slides/_rels/slide9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 Id="rId6" Type="http://schemas.openxmlformats.org/officeDocument/2006/relationships/slide" Target="slide65.xml"/><Relationship Id="rId5" Type="http://schemas.openxmlformats.org/officeDocument/2006/relationships/slide" Target="slide50.xml"/><Relationship Id="rId4" Type="http://schemas.openxmlformats.org/officeDocument/2006/relationships/image" Target="../media/image55.png"/></Relationships>
</file>

<file path=ppt/slides/_rels/slide9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12.xml"/><Relationship Id="rId5" Type="http://schemas.openxmlformats.org/officeDocument/2006/relationships/slide" Target="slide65.xml"/><Relationship Id="rId4" Type="http://schemas.openxmlformats.org/officeDocument/2006/relationships/slide" Target="slide50.xml"/></Relationships>
</file>

<file path=ppt/slides/_rels/slide96.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slide" Target="slide50.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9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59.png"/><Relationship Id="rId1" Type="http://schemas.openxmlformats.org/officeDocument/2006/relationships/slideLayout" Target="../slideLayouts/slideLayout12.xml"/><Relationship Id="rId4" Type="http://schemas.openxmlformats.org/officeDocument/2006/relationships/slide" Target="slide65.xml"/></Relationships>
</file>

<file path=ppt/slides/_rels/slide99.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60.png"/><Relationship Id="rId1" Type="http://schemas.openxmlformats.org/officeDocument/2006/relationships/slideLayout" Target="../slideLayouts/slideLayout12.xml"/><Relationship Id="rId4" Type="http://schemas.openxmlformats.org/officeDocument/2006/relationships/slide" Target="slide6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482" name="Slide Number Placeholder 1">
            <a:extLst>
              <a:ext uri="{FF2B5EF4-FFF2-40B4-BE49-F238E27FC236}">
                <a16:creationId xmlns:a16="http://schemas.microsoft.com/office/drawing/2014/main" id="{BDB844C9-3C79-48AE-8340-4E8D86A6B62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5F06565-4C35-461F-9641-526179AB11D2}" type="slidenum">
              <a:rPr lang="en-US" altLang="en-US">
                <a:solidFill>
                  <a:srgbClr val="000000"/>
                </a:solidFill>
              </a:rPr>
              <a:pPr eaLnBrk="1" hangingPunct="1"/>
              <a:t>1</a:t>
            </a:fld>
            <a:endParaRPr lang="en-US" altLang="en-US">
              <a:solidFill>
                <a:srgbClr val="000000"/>
              </a:solidFill>
            </a:endParaRPr>
          </a:p>
        </p:txBody>
      </p:sp>
      <p:sp>
        <p:nvSpPr>
          <p:cNvPr id="3" name="TextBox 2">
            <a:extLst>
              <a:ext uri="{FF2B5EF4-FFF2-40B4-BE49-F238E27FC236}">
                <a16:creationId xmlns:a16="http://schemas.microsoft.com/office/drawing/2014/main" id="{A2121731-B3FA-49A3-B256-56567D0C28F1}"/>
              </a:ext>
            </a:extLst>
          </p:cNvPr>
          <p:cNvSpPr txBox="1"/>
          <p:nvPr/>
        </p:nvSpPr>
        <p:spPr>
          <a:xfrm>
            <a:off x="533400" y="228600"/>
            <a:ext cx="8153400" cy="6486525"/>
          </a:xfrm>
          <a:prstGeom prst="rect">
            <a:avLst/>
          </a:prstGeom>
          <a:noFill/>
        </p:spPr>
        <p:txBody>
          <a:bodyPr>
            <a:spAutoFit/>
          </a:bodyPr>
          <a:lstStyle/>
          <a:p>
            <a:pPr algn="ctr">
              <a:defRPr/>
            </a:pPr>
            <a:r>
              <a:rPr lang="en-US" sz="5400" b="1" i="1" dirty="0">
                <a:solidFill>
                  <a:srgbClr val="FFFFFF"/>
                </a:solidFill>
              </a:rPr>
              <a:t>Biology in a Box</a:t>
            </a:r>
          </a:p>
          <a:p>
            <a:pPr>
              <a:defRPr/>
            </a:pPr>
            <a:r>
              <a:rPr lang="en-US" sz="2400" dirty="0">
                <a:solidFill>
                  <a:srgbClr val="FFFFFF"/>
                </a:solidFill>
              </a:rPr>
              <a:t> </a:t>
            </a:r>
          </a:p>
          <a:p>
            <a:pPr algn="ctr">
              <a:defRPr/>
            </a:pPr>
            <a:r>
              <a:rPr lang="en-US" sz="1200" b="1" dirty="0">
                <a:solidFill>
                  <a:srgbClr val="FFFFFF"/>
                </a:solidFill>
              </a:rPr>
              <a:t>A science education outreach program brought to you by a partnership </a:t>
            </a:r>
          </a:p>
          <a:p>
            <a:pPr algn="ctr">
              <a:defRPr/>
            </a:pPr>
            <a:r>
              <a:rPr lang="en-US" sz="1200" b="1" dirty="0">
                <a:solidFill>
                  <a:srgbClr val="FFFFFF"/>
                </a:solidFill>
              </a:rPr>
              <a:t>between The University of Tennessee and the National Institute for Mathematical and Biological Synthesis</a:t>
            </a:r>
            <a:endParaRPr lang="en-US" sz="2400" b="1" dirty="0">
              <a:solidFill>
                <a:srgbClr val="FFFFFF"/>
              </a:solidFill>
            </a:endParaRPr>
          </a:p>
          <a:p>
            <a:pPr>
              <a:defRPr/>
            </a:pPr>
            <a:r>
              <a:rPr lang="en-US" sz="2400" dirty="0">
                <a:solidFill>
                  <a:srgbClr val="FFFFFF"/>
                </a:solidFill>
              </a:rPr>
              <a:t>                </a:t>
            </a:r>
          </a:p>
          <a:p>
            <a:pPr>
              <a:defRPr/>
            </a:pPr>
            <a:endParaRPr lang="en-US" sz="2400" dirty="0">
              <a:solidFill>
                <a:srgbClr val="FFFFFF"/>
              </a:solidFill>
            </a:endParaRPr>
          </a:p>
          <a:p>
            <a:pPr>
              <a:defRPr/>
            </a:pPr>
            <a:endParaRPr lang="en-US" sz="2400" dirty="0">
              <a:solidFill>
                <a:srgbClr val="FFFFFF"/>
              </a:solidFill>
            </a:endParaRPr>
          </a:p>
          <a:p>
            <a:pPr>
              <a:defRPr/>
            </a:pPr>
            <a:endParaRPr lang="en-US" sz="2400" dirty="0">
              <a:solidFill>
                <a:srgbClr val="FFFFFF"/>
              </a:solidFill>
            </a:endParaRPr>
          </a:p>
          <a:p>
            <a:pPr algn="ctr">
              <a:defRPr/>
            </a:pPr>
            <a:r>
              <a:rPr lang="en-US" sz="2400" dirty="0">
                <a:solidFill>
                  <a:srgbClr val="FFFFFF"/>
                </a:solidFill>
              </a:rPr>
              <a:t>Visit us on the web at </a:t>
            </a:r>
            <a:r>
              <a:rPr lang="en-US" sz="2400" i="1" u="sng" dirty="0">
                <a:solidFill>
                  <a:srgbClr val="FFFFFF"/>
                </a:solidFill>
              </a:rPr>
              <a:t>http://biologyinabox.utk.edu</a:t>
            </a:r>
          </a:p>
          <a:p>
            <a:pPr>
              <a:defRPr/>
            </a:pPr>
            <a:endParaRPr lang="en-US" sz="2400" dirty="0">
              <a:solidFill>
                <a:srgbClr val="FFFFFF"/>
              </a:solidFill>
            </a:endParaRPr>
          </a:p>
          <a:p>
            <a:pPr>
              <a:defRPr/>
            </a:pPr>
            <a:r>
              <a:rPr lang="en-US" sz="1050" b="1" u="sng" dirty="0">
                <a:solidFill>
                  <a:srgbClr val="FFFFFF"/>
                </a:solidFill>
              </a:rPr>
              <a:t>Biology in a Box Team</a:t>
            </a:r>
            <a:endParaRPr lang="en-US" sz="1050" b="1" dirty="0">
              <a:solidFill>
                <a:srgbClr val="FFFFFF"/>
              </a:solidFill>
            </a:endParaRPr>
          </a:p>
          <a:p>
            <a:pPr>
              <a:defRPr/>
            </a:pPr>
            <a:r>
              <a:rPr lang="en-US" sz="1050" b="1" dirty="0">
                <a:solidFill>
                  <a:srgbClr val="FFFFFF"/>
                </a:solidFill>
              </a:rPr>
              <a:t>Program Director/Author/Lead Editor: </a:t>
            </a:r>
            <a:r>
              <a:rPr lang="en-US" sz="1050" dirty="0">
                <a:solidFill>
                  <a:srgbClr val="FFFFFF"/>
                </a:solidFill>
              </a:rPr>
              <a:t>Dr. Susan E. </a:t>
            </a:r>
            <a:r>
              <a:rPr lang="en-US" sz="1050" dirty="0" err="1">
                <a:solidFill>
                  <a:srgbClr val="FFFFFF"/>
                </a:solidFill>
              </a:rPr>
              <a:t>Riechert</a:t>
            </a:r>
            <a:r>
              <a:rPr lang="en-US" sz="1050" dirty="0">
                <a:solidFill>
                  <a:srgbClr val="FFFFFF"/>
                </a:solidFill>
              </a:rPr>
              <a:t> (University of Tennessee)</a:t>
            </a:r>
          </a:p>
          <a:p>
            <a:pPr>
              <a:defRPr/>
            </a:pPr>
            <a:r>
              <a:rPr lang="en-US" sz="1050" b="1" dirty="0">
                <a:solidFill>
                  <a:srgbClr val="FFFFFF"/>
                </a:solidFill>
              </a:rPr>
              <a:t>Science Collaborators: </a:t>
            </a:r>
            <a:r>
              <a:rPr lang="en-US" sz="1050" dirty="0">
                <a:solidFill>
                  <a:srgbClr val="FFFFFF"/>
                </a:solidFill>
              </a:rPr>
              <a:t>Dr. Thomas C. Jones (East Tennessee State University), Dr. Stan </a:t>
            </a:r>
            <a:r>
              <a:rPr lang="en-US" sz="1050" dirty="0" err="1">
                <a:solidFill>
                  <a:srgbClr val="FFFFFF"/>
                </a:solidFill>
              </a:rPr>
              <a:t>Guffey</a:t>
            </a:r>
            <a:r>
              <a:rPr lang="en-US" sz="1050" dirty="0">
                <a:solidFill>
                  <a:srgbClr val="FFFFFF"/>
                </a:solidFill>
              </a:rPr>
              <a:t> (University of Tennessee)</a:t>
            </a:r>
          </a:p>
          <a:p>
            <a:pPr>
              <a:defRPr/>
            </a:pPr>
            <a:r>
              <a:rPr lang="en-US" sz="1050" b="1" dirty="0">
                <a:solidFill>
                  <a:srgbClr val="FFFFFF"/>
                </a:solidFill>
              </a:rPr>
              <a:t>Mathematics Collaborators/Editors: </a:t>
            </a:r>
            <a:r>
              <a:rPr lang="en-US" sz="1050" dirty="0">
                <a:solidFill>
                  <a:srgbClr val="FFFFFF"/>
                </a:solidFill>
              </a:rPr>
              <a:t>Dr. Suzanne </a:t>
            </a:r>
            <a:r>
              <a:rPr lang="en-US" sz="1050" dirty="0" err="1">
                <a:solidFill>
                  <a:srgbClr val="FFFFFF"/>
                </a:solidFill>
              </a:rPr>
              <a:t>Lenhart</a:t>
            </a:r>
            <a:r>
              <a:rPr lang="en-US" sz="1050" dirty="0">
                <a:solidFill>
                  <a:srgbClr val="FFFFFF"/>
                </a:solidFill>
              </a:rPr>
              <a:t> (</a:t>
            </a:r>
            <a:r>
              <a:rPr lang="en-US" sz="1050" dirty="0" err="1">
                <a:solidFill>
                  <a:srgbClr val="FFFFFF"/>
                </a:solidFill>
              </a:rPr>
              <a:t>NIMBioS</a:t>
            </a:r>
            <a:r>
              <a:rPr lang="en-US" sz="1050" dirty="0">
                <a:solidFill>
                  <a:srgbClr val="FFFFFF"/>
                </a:solidFill>
              </a:rPr>
              <a:t>), Kelly </a:t>
            </a:r>
            <a:r>
              <a:rPr lang="en-US" sz="1050" dirty="0" err="1">
                <a:solidFill>
                  <a:srgbClr val="FFFFFF"/>
                </a:solidFill>
              </a:rPr>
              <a:t>Sturner</a:t>
            </a:r>
            <a:r>
              <a:rPr lang="en-US" sz="1050" dirty="0">
                <a:solidFill>
                  <a:srgbClr val="FFFFFF"/>
                </a:solidFill>
              </a:rPr>
              <a:t> (</a:t>
            </a:r>
            <a:r>
              <a:rPr lang="en-US" sz="1050" dirty="0" err="1">
                <a:solidFill>
                  <a:srgbClr val="FFFFFF"/>
                </a:solidFill>
              </a:rPr>
              <a:t>NIMBioS</a:t>
            </a:r>
            <a:r>
              <a:rPr lang="en-US" sz="1050" dirty="0">
                <a:solidFill>
                  <a:srgbClr val="FFFFFF"/>
                </a:solidFill>
              </a:rPr>
              <a:t>), Lu Howard (University of Tennessee)</a:t>
            </a:r>
          </a:p>
          <a:p>
            <a:pPr>
              <a:defRPr/>
            </a:pPr>
            <a:r>
              <a:rPr lang="en-US" sz="1050" b="1" dirty="0">
                <a:solidFill>
                  <a:srgbClr val="FFFFFF"/>
                </a:solidFill>
              </a:rPr>
              <a:t>Outreach Coordinator: </a:t>
            </a:r>
            <a:r>
              <a:rPr lang="en-US" sz="1050" dirty="0">
                <a:solidFill>
                  <a:srgbClr val="FFFFFF"/>
                </a:solidFill>
              </a:rPr>
              <a:t>Dr. Lynn Champion (University of Tennessee)</a:t>
            </a:r>
          </a:p>
          <a:p>
            <a:pPr>
              <a:defRPr/>
            </a:pPr>
            <a:r>
              <a:rPr lang="en-US" sz="1050" b="1" dirty="0">
                <a:solidFill>
                  <a:srgbClr val="FFFFFF"/>
                </a:solidFill>
              </a:rPr>
              <a:t>Workshop Coordinators: </a:t>
            </a:r>
            <a:r>
              <a:rPr lang="en-US" sz="1050" dirty="0">
                <a:solidFill>
                  <a:srgbClr val="FFFFFF"/>
                </a:solidFill>
              </a:rPr>
              <a:t>Kathy </a:t>
            </a:r>
            <a:r>
              <a:rPr lang="en-US" sz="1050" dirty="0" err="1">
                <a:solidFill>
                  <a:srgbClr val="FFFFFF"/>
                </a:solidFill>
              </a:rPr>
              <a:t>DeWein</a:t>
            </a:r>
            <a:r>
              <a:rPr lang="en-US" sz="1050" dirty="0">
                <a:solidFill>
                  <a:srgbClr val="FFFFFF"/>
                </a:solidFill>
              </a:rPr>
              <a:t> (Austin </a:t>
            </a:r>
            <a:r>
              <a:rPr lang="en-US" sz="1050" dirty="0" err="1">
                <a:solidFill>
                  <a:srgbClr val="FFFFFF"/>
                </a:solidFill>
              </a:rPr>
              <a:t>Peay</a:t>
            </a:r>
            <a:r>
              <a:rPr lang="en-US" sz="1050" dirty="0">
                <a:solidFill>
                  <a:srgbClr val="FFFFFF"/>
                </a:solidFill>
              </a:rPr>
              <a:t> State University), Gale Stanley (Jacksboro Middle School)</a:t>
            </a:r>
          </a:p>
          <a:p>
            <a:pPr>
              <a:defRPr/>
            </a:pPr>
            <a:r>
              <a:rPr lang="en-US" sz="1050" b="1" dirty="0">
                <a:solidFill>
                  <a:srgbClr val="FFFFFF"/>
                </a:solidFill>
              </a:rPr>
              <a:t>Production/Assistant Editor: J.R</a:t>
            </a:r>
            <a:r>
              <a:rPr lang="en-US" sz="1050" dirty="0">
                <a:solidFill>
                  <a:srgbClr val="FFFFFF"/>
                </a:solidFill>
              </a:rPr>
              <a:t>. Jones (University of Tennessee)</a:t>
            </a:r>
          </a:p>
          <a:p>
            <a:pPr>
              <a:defRPr/>
            </a:pPr>
            <a:r>
              <a:rPr lang="en-US" sz="1050" b="1" dirty="0">
                <a:solidFill>
                  <a:srgbClr val="FFFFFF"/>
                </a:solidFill>
              </a:rPr>
              <a:t>Previous Contributors: </a:t>
            </a:r>
            <a:r>
              <a:rPr lang="en-US" sz="1050" dirty="0">
                <a:solidFill>
                  <a:srgbClr val="FFFFFF"/>
                </a:solidFill>
              </a:rPr>
              <a:t>Sarah Duncan, Communications (formerly with </a:t>
            </a:r>
            <a:r>
              <a:rPr lang="en-US" sz="1050" dirty="0" err="1">
                <a:solidFill>
                  <a:srgbClr val="FFFFFF"/>
                </a:solidFill>
              </a:rPr>
              <a:t>NIMBioS</a:t>
            </a:r>
            <a:r>
              <a:rPr lang="en-US" sz="1050" dirty="0">
                <a:solidFill>
                  <a:srgbClr val="FFFFFF"/>
                </a:solidFill>
              </a:rPr>
              <a:t>), Rachel Leander, Math Collaborator (formerly with </a:t>
            </a:r>
            <a:r>
              <a:rPr lang="en-US" sz="1050" dirty="0" err="1">
                <a:solidFill>
                  <a:srgbClr val="FFFFFF"/>
                </a:solidFill>
              </a:rPr>
              <a:t>NIMBioS</a:t>
            </a:r>
            <a:r>
              <a:rPr lang="en-US" sz="1050" dirty="0">
                <a:solidFill>
                  <a:srgbClr val="FFFFFF"/>
                </a:solidFill>
              </a:rPr>
              <a:t>)</a:t>
            </a:r>
          </a:p>
          <a:p>
            <a:pPr>
              <a:defRPr/>
            </a:pPr>
            <a:r>
              <a:rPr lang="en-US" sz="1050" dirty="0">
                <a:solidFill>
                  <a:srgbClr val="FFFFFF"/>
                </a:solidFill>
              </a:rPr>
              <a:t> </a:t>
            </a:r>
          </a:p>
          <a:p>
            <a:pPr algn="ctr">
              <a:defRPr/>
            </a:pPr>
            <a:r>
              <a:rPr lang="en-US" sz="1050" i="1" dirty="0">
                <a:solidFill>
                  <a:srgbClr val="FFFFFF"/>
                </a:solidFill>
              </a:rPr>
              <a:t>This unit revised October 2012</a:t>
            </a:r>
          </a:p>
          <a:p>
            <a:pPr algn="ctr">
              <a:defRPr/>
            </a:pPr>
            <a:endParaRPr lang="en-US" sz="1050" i="1" dirty="0">
              <a:solidFill>
                <a:srgbClr val="FFFFFF"/>
              </a:solidFill>
            </a:endParaRPr>
          </a:p>
          <a:p>
            <a:pPr algn="ctr">
              <a:defRPr/>
            </a:pPr>
            <a:r>
              <a:rPr lang="en-US" sz="1050" b="1" dirty="0">
                <a:solidFill>
                  <a:srgbClr val="FFFFFF"/>
                </a:solidFill>
              </a:rPr>
              <a:t>Copyright 2012 by </a:t>
            </a:r>
            <a:r>
              <a:rPr lang="en-US" sz="1050" b="1" i="1" dirty="0">
                <a:solidFill>
                  <a:srgbClr val="FFFFFF"/>
                </a:solidFill>
              </a:rPr>
              <a:t>Biology in a Box</a:t>
            </a:r>
            <a:r>
              <a:rPr lang="en-US" sz="1050" b="1" dirty="0">
                <a:solidFill>
                  <a:srgbClr val="FFFFFF"/>
                </a:solidFill>
              </a:rPr>
              <a:t>, and the University of Tennessee. All materials in this unit and on the </a:t>
            </a:r>
            <a:r>
              <a:rPr lang="en-US" sz="1050" b="1" i="1" dirty="0">
                <a:solidFill>
                  <a:srgbClr val="FFFFFF"/>
                </a:solidFill>
              </a:rPr>
              <a:t>Biology in a Box</a:t>
            </a:r>
            <a:r>
              <a:rPr lang="en-US" sz="1050" b="1" dirty="0">
                <a:solidFill>
                  <a:srgbClr val="FFFFFF"/>
                </a:solidFill>
              </a:rPr>
              <a:t> web server (</a:t>
            </a:r>
            <a:r>
              <a:rPr lang="en-US" sz="1050" b="1" i="1" cap="all" dirty="0">
                <a:solidFill>
                  <a:srgbClr val="FFFFFF"/>
                </a:solidFill>
              </a:rPr>
              <a:t>biologyinabox.utk.edu</a:t>
            </a:r>
            <a:r>
              <a:rPr lang="en-US" sz="1050" b="1" dirty="0">
                <a:solidFill>
                  <a:srgbClr val="FFFFFF"/>
                </a:solidFill>
              </a:rPr>
              <a:t>, </a:t>
            </a:r>
            <a:r>
              <a:rPr lang="en-US" sz="1050" b="1" i="1" cap="all" dirty="0">
                <a:solidFill>
                  <a:srgbClr val="FFFFFF"/>
                </a:solidFill>
              </a:rPr>
              <a:t>eeb.bio.utk.edu/</a:t>
            </a:r>
            <a:r>
              <a:rPr lang="en-US" sz="1050" b="1" i="1" cap="all" dirty="0" err="1">
                <a:solidFill>
                  <a:srgbClr val="FFFFFF"/>
                </a:solidFill>
              </a:rPr>
              <a:t>biologyinbox</a:t>
            </a:r>
            <a:r>
              <a:rPr lang="en-US" sz="1050" b="1" dirty="0">
                <a:solidFill>
                  <a:srgbClr val="FFFFFF"/>
                </a:solidFill>
              </a:rPr>
              <a:t>) may not be reproduced or stored in a retrieval system without prior written permission of the publisher, and in no case for profit.</a:t>
            </a:r>
          </a:p>
          <a:p>
            <a:pPr>
              <a:defRPr/>
            </a:pPr>
            <a:endParaRPr lang="en-US" sz="1200" dirty="0">
              <a:solidFill>
                <a:srgbClr val="000000"/>
              </a:solidFill>
              <a:latin typeface="Times New Roman" pitchFamily="18" charset="0"/>
              <a:cs typeface="+mn-cs"/>
            </a:endParaRPr>
          </a:p>
        </p:txBody>
      </p:sp>
      <p:pic>
        <p:nvPicPr>
          <p:cNvPr id="20484" name="Picture 3" descr="UT_color.jpg">
            <a:extLst>
              <a:ext uri="{FF2B5EF4-FFF2-40B4-BE49-F238E27FC236}">
                <a16:creationId xmlns:a16="http://schemas.microsoft.com/office/drawing/2014/main" id="{CE4CFD66-DE25-4CE5-8B12-7407A472F2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981200"/>
            <a:ext cx="20574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4" descr="NIMBioS_color.jpg">
            <a:extLst>
              <a:ext uri="{FF2B5EF4-FFF2-40B4-BE49-F238E27FC236}">
                <a16:creationId xmlns:a16="http://schemas.microsoft.com/office/drawing/2014/main" id="{6DFFC4AD-6CEB-4B19-A450-635F4CE788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981200"/>
            <a:ext cx="45720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6">
            <a:extLst>
              <a:ext uri="{FF2B5EF4-FFF2-40B4-BE49-F238E27FC236}">
                <a16:creationId xmlns:a16="http://schemas.microsoft.com/office/drawing/2014/main" id="{54901C1D-036E-454E-8005-45FFA601B8D1}"/>
              </a:ext>
            </a:extLst>
          </p:cNvPr>
          <p:cNvSpPr>
            <a:spLocks noGrp="1" noChangeArrowheads="1"/>
          </p:cNvSpPr>
          <p:nvPr>
            <p:ph type="title"/>
          </p:nvPr>
        </p:nvSpPr>
        <p:spPr>
          <a:xfrm>
            <a:off x="457200" y="228600"/>
            <a:ext cx="8229600" cy="731838"/>
          </a:xfrm>
          <a:solidFill>
            <a:srgbClr val="CF2BB8"/>
          </a:solidFill>
          <a:ln w="38100">
            <a:solidFill>
              <a:schemeClr val="tx1"/>
            </a:solidFill>
            <a:miter lim="800000"/>
            <a:headEnd/>
            <a:tailEnd/>
          </a:ln>
        </p:spPr>
        <p:txBody>
          <a:bodyPr/>
          <a:lstStyle/>
          <a:p>
            <a:r>
              <a:rPr lang="en-US" altLang="en-US" sz="3200" b="1"/>
              <a:t>Objective</a:t>
            </a:r>
          </a:p>
        </p:txBody>
      </p:sp>
      <p:sp>
        <p:nvSpPr>
          <p:cNvPr id="120835" name="Rectangle 1027">
            <a:extLst>
              <a:ext uri="{FF2B5EF4-FFF2-40B4-BE49-F238E27FC236}">
                <a16:creationId xmlns:a16="http://schemas.microsoft.com/office/drawing/2014/main" id="{C8F1F694-A1F3-484F-8951-9F4E6A631157}"/>
              </a:ext>
            </a:extLst>
          </p:cNvPr>
          <p:cNvSpPr>
            <a:spLocks noGrp="1" noChangeArrowheads="1"/>
          </p:cNvSpPr>
          <p:nvPr>
            <p:ph idx="1"/>
          </p:nvPr>
        </p:nvSpPr>
        <p:spPr/>
        <p:txBody>
          <a:bodyPr/>
          <a:lstStyle/>
          <a:p>
            <a:pPr>
              <a:lnSpc>
                <a:spcPct val="90000"/>
              </a:lnSpc>
              <a:buFont typeface="Wingdings" panose="05000000000000000000" pitchFamily="2" charset="2"/>
              <a:buChar char="q"/>
            </a:pPr>
            <a:r>
              <a:rPr lang="en-US" altLang="en-US" sz="2800" b="1"/>
              <a:t>You have already been provided the numbers of described species for each Kingdom. However it is often easier to compare numbers by looking at them visually (in a picture called a graph). </a:t>
            </a:r>
          </a:p>
          <a:p>
            <a:pPr>
              <a:lnSpc>
                <a:spcPct val="90000"/>
              </a:lnSpc>
              <a:buFont typeface="Wingdings" panose="05000000000000000000" pitchFamily="2" charset="2"/>
              <a:buChar char="q"/>
            </a:pPr>
            <a:endParaRPr lang="en-US" altLang="en-US" sz="2800" b="1"/>
          </a:p>
          <a:p>
            <a:pPr>
              <a:lnSpc>
                <a:spcPct val="90000"/>
              </a:lnSpc>
              <a:buFont typeface="Wingdings" panose="05000000000000000000" pitchFamily="2" charset="2"/>
              <a:buChar char="q"/>
            </a:pPr>
            <a:r>
              <a:rPr lang="en-US" altLang="en-US" sz="2800" b="1"/>
              <a:t> In this exercise, students will compare the diversity among the kingdoms graphically.</a:t>
            </a:r>
          </a:p>
        </p:txBody>
      </p:sp>
      <p:sp>
        <p:nvSpPr>
          <p:cNvPr id="4" name="Rectangle 6">
            <a:extLst>
              <a:ext uri="{FF2B5EF4-FFF2-40B4-BE49-F238E27FC236}">
                <a16:creationId xmlns:a16="http://schemas.microsoft.com/office/drawing/2014/main" id="{2407B1F2-BED7-498E-859F-39E9426D151D}"/>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770F41E-7409-49DA-9CD5-75E108CF0D69}" type="slidenum">
              <a:rPr lang="en-US" altLang="en-US">
                <a:solidFill>
                  <a:srgbClr val="898989"/>
                </a:solidFill>
              </a:rPr>
              <a:pPr eaLnBrk="1" hangingPunct="1"/>
              <a:t>10</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208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08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a:extLst>
              <a:ext uri="{FF2B5EF4-FFF2-40B4-BE49-F238E27FC236}">
                <a16:creationId xmlns:a16="http://schemas.microsoft.com/office/drawing/2014/main" id="{4AA462E6-D9A9-40B1-8CDD-2CFE57045A18}"/>
              </a:ext>
            </a:extLst>
          </p:cNvPr>
          <p:cNvSpPr>
            <a:spLocks noGrp="1" noChangeArrowheads="1"/>
          </p:cNvSpPr>
          <p:nvPr>
            <p:ph type="title"/>
          </p:nvPr>
        </p:nvSpPr>
        <p:spPr>
          <a:xfrm>
            <a:off x="533400" y="0"/>
            <a:ext cx="8229600" cy="533400"/>
          </a:xfrm>
          <a:solidFill>
            <a:schemeClr val="accent6">
              <a:lumMod val="75000"/>
            </a:schemeClr>
          </a:solidFill>
          <a:ln w="38100">
            <a:solidFill>
              <a:schemeClr val="tx1"/>
            </a:solidFill>
          </a:ln>
        </p:spPr>
        <p:txBody>
          <a:bodyPr rtlCol="0">
            <a:normAutofit fontScale="90000"/>
          </a:bodyPr>
          <a:lstStyle/>
          <a:p>
            <a:pPr fontAlgn="auto">
              <a:spcAft>
                <a:spcPts val="0"/>
              </a:spcAft>
              <a:defRPr/>
            </a:pPr>
            <a:r>
              <a:rPr lang="en-US" sz="3200" b="1" dirty="0"/>
              <a:t>#20 – Sea Urchin (Class </a:t>
            </a:r>
            <a:r>
              <a:rPr lang="en-US" sz="3200" b="1" dirty="0" err="1"/>
              <a:t>Echinoidea</a:t>
            </a:r>
            <a:r>
              <a:rPr lang="en-US" sz="3200" b="1" dirty="0"/>
              <a:t>)</a:t>
            </a:r>
          </a:p>
        </p:txBody>
      </p:sp>
      <p:sp>
        <p:nvSpPr>
          <p:cNvPr id="93189" name="Rectangle 5">
            <a:extLst>
              <a:ext uri="{FF2B5EF4-FFF2-40B4-BE49-F238E27FC236}">
                <a16:creationId xmlns:a16="http://schemas.microsoft.com/office/drawing/2014/main" id="{DE90F089-1A9E-43F9-B03E-3F78D9AB6866}"/>
              </a:ext>
            </a:extLst>
          </p:cNvPr>
          <p:cNvSpPr>
            <a:spLocks noGrp="1" noChangeArrowheads="1"/>
          </p:cNvSpPr>
          <p:nvPr>
            <p:ph type="body" sz="half" idx="1"/>
          </p:nvPr>
        </p:nvSpPr>
        <p:spPr>
          <a:xfrm>
            <a:off x="152400" y="609600"/>
            <a:ext cx="5257800" cy="5791200"/>
          </a:xfrm>
        </p:spPr>
        <p:txBody>
          <a:bodyPr/>
          <a:lstStyle/>
          <a:p>
            <a:pPr>
              <a:lnSpc>
                <a:spcPct val="110000"/>
              </a:lnSpc>
              <a:spcBef>
                <a:spcPct val="0"/>
              </a:spcBef>
              <a:buFont typeface="Wingdings" panose="05000000000000000000" pitchFamily="2" charset="2"/>
              <a:buChar char="q"/>
            </a:pPr>
            <a:r>
              <a:rPr lang="en-US" altLang="en-US" sz="2400"/>
              <a:t>Sea urchins and sand dollars (</a:t>
            </a:r>
            <a:r>
              <a:rPr lang="en-US" altLang="en-US" sz="2400" b="1"/>
              <a:t>class</a:t>
            </a:r>
            <a:r>
              <a:rPr lang="en-US" altLang="en-US" sz="2400"/>
              <a:t> </a:t>
            </a:r>
            <a:r>
              <a:rPr lang="en-US" altLang="en-US" sz="2400" b="1"/>
              <a:t>Echinoidea</a:t>
            </a:r>
            <a:r>
              <a:rPr lang="en-US" altLang="en-US" sz="2400"/>
              <a:t>) do not have arms, but only a </a:t>
            </a:r>
            <a:r>
              <a:rPr lang="en-US" altLang="en-US" sz="2400" b="1"/>
              <a:t>central</a:t>
            </a:r>
            <a:r>
              <a:rPr lang="en-US" altLang="en-US" sz="2400"/>
              <a:t> </a:t>
            </a:r>
            <a:r>
              <a:rPr lang="en-US" altLang="en-US" sz="2400" b="1"/>
              <a:t>disk</a:t>
            </a:r>
            <a:r>
              <a:rPr lang="en-US" altLang="en-US" sz="2400"/>
              <a:t>. </a:t>
            </a:r>
          </a:p>
          <a:p>
            <a:pPr>
              <a:lnSpc>
                <a:spcPct val="110000"/>
              </a:lnSpc>
              <a:spcBef>
                <a:spcPct val="0"/>
              </a:spcBef>
              <a:buFont typeface="Wingdings" panose="05000000000000000000" pitchFamily="2" charset="2"/>
              <a:buChar char="q"/>
            </a:pPr>
            <a:r>
              <a:rPr lang="en-US" altLang="en-US" sz="2400"/>
              <a:t>Urchins are </a:t>
            </a:r>
            <a:r>
              <a:rPr lang="en-US" altLang="en-US" sz="2400" b="1"/>
              <a:t>browsers</a:t>
            </a:r>
            <a:r>
              <a:rPr lang="en-US" altLang="en-US" sz="2400"/>
              <a:t> that use a conveyor belt-like apparatus called a </a:t>
            </a:r>
            <a:r>
              <a:rPr lang="en-US" altLang="en-US" sz="2400" b="1"/>
              <a:t>radula</a:t>
            </a:r>
            <a:r>
              <a:rPr lang="en-US" altLang="en-US" sz="2400"/>
              <a:t> to scrape algae off rocks. </a:t>
            </a:r>
          </a:p>
          <a:p>
            <a:pPr>
              <a:lnSpc>
                <a:spcPct val="110000"/>
              </a:lnSpc>
              <a:spcBef>
                <a:spcPct val="0"/>
              </a:spcBef>
              <a:buFont typeface="Wingdings" panose="05000000000000000000" pitchFamily="2" charset="2"/>
              <a:buChar char="q"/>
            </a:pPr>
            <a:r>
              <a:rPr lang="en-US" altLang="en-US" sz="2400"/>
              <a:t>The specimen you have lacks </a:t>
            </a:r>
            <a:r>
              <a:rPr lang="en-US" altLang="en-US" sz="2400" b="1"/>
              <a:t>protective</a:t>
            </a:r>
            <a:r>
              <a:rPr lang="en-US" altLang="en-US" sz="2400"/>
              <a:t> </a:t>
            </a:r>
            <a:r>
              <a:rPr lang="en-US" altLang="en-US" sz="2400" b="1"/>
              <a:t>spines</a:t>
            </a:r>
            <a:r>
              <a:rPr lang="en-US" altLang="en-US" sz="2400"/>
              <a:t> because it is only the calcareous skeleton, or </a:t>
            </a:r>
            <a:r>
              <a:rPr lang="en-US" altLang="en-US" sz="2400" b="1"/>
              <a:t>test</a:t>
            </a:r>
            <a:r>
              <a:rPr lang="en-US" altLang="en-US" sz="2400"/>
              <a:t>, of a sea urchin. </a:t>
            </a:r>
          </a:p>
          <a:p>
            <a:pPr>
              <a:lnSpc>
                <a:spcPct val="110000"/>
              </a:lnSpc>
              <a:spcBef>
                <a:spcPct val="0"/>
              </a:spcBef>
              <a:buFont typeface="Wingdings" panose="05000000000000000000" pitchFamily="2" charset="2"/>
              <a:buChar char="q"/>
            </a:pPr>
            <a:r>
              <a:rPr lang="en-US" altLang="en-US" sz="2400"/>
              <a:t>The test clearly exhibits the </a:t>
            </a:r>
            <a:r>
              <a:rPr lang="en-US" altLang="en-US" sz="2400" b="1"/>
              <a:t>radial</a:t>
            </a:r>
            <a:r>
              <a:rPr lang="en-US" altLang="en-US" sz="2400"/>
              <a:t> </a:t>
            </a:r>
            <a:r>
              <a:rPr lang="en-US" altLang="en-US" sz="2400" b="1"/>
              <a:t>symmetry</a:t>
            </a:r>
            <a:r>
              <a:rPr lang="en-US" altLang="en-US" sz="2400"/>
              <a:t> of the echinoderm.  </a:t>
            </a:r>
          </a:p>
          <a:p>
            <a:pPr>
              <a:lnSpc>
                <a:spcPct val="110000"/>
              </a:lnSpc>
              <a:spcBef>
                <a:spcPct val="0"/>
              </a:spcBef>
              <a:buFont typeface="Wingdings" panose="05000000000000000000" pitchFamily="2" charset="2"/>
              <a:buChar char="q"/>
            </a:pPr>
            <a:r>
              <a:rPr lang="en-US" altLang="en-US" sz="2400"/>
              <a:t>In the living specimen, a spine would extend out of each pimple on the test.</a:t>
            </a:r>
          </a:p>
        </p:txBody>
      </p:sp>
      <p:pic>
        <p:nvPicPr>
          <p:cNvPr id="121860" name="Picture 7" descr="矵亘δᙱ矵݈">
            <a:extLst>
              <a:ext uri="{FF2B5EF4-FFF2-40B4-BE49-F238E27FC236}">
                <a16:creationId xmlns:a16="http://schemas.microsoft.com/office/drawing/2014/main" id="{BB7ED4E7-AAFD-4D94-BB4A-FB03C5C2624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562600" y="685800"/>
            <a:ext cx="3429000" cy="3328988"/>
          </a:xfrm>
          <a:ln w="38100">
            <a:solidFill>
              <a:srgbClr val="000000"/>
            </a:solidFill>
            <a:miter lim="800000"/>
            <a:headEnd/>
            <a:tailEnd/>
          </a:ln>
        </p:spPr>
      </p:pic>
      <p:sp>
        <p:nvSpPr>
          <p:cNvPr id="6" name="Rectangle 6">
            <a:extLst>
              <a:ext uri="{FF2B5EF4-FFF2-40B4-BE49-F238E27FC236}">
                <a16:creationId xmlns:a16="http://schemas.microsoft.com/office/drawing/2014/main" id="{9E967A57-22DA-471A-8DB6-C7F91B2DFDB1}"/>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6E42813-9E47-4F27-A4D7-C329BE9BECC8}" type="slidenum">
              <a:rPr lang="en-US" altLang="en-US">
                <a:solidFill>
                  <a:srgbClr val="898989"/>
                </a:solidFill>
              </a:rPr>
              <a:pPr eaLnBrk="1" hangingPunct="1"/>
              <a:t>100</a:t>
            </a:fld>
            <a:endParaRPr lang="en-US" altLang="en-US">
              <a:solidFill>
                <a:srgbClr val="898989"/>
              </a:solidFill>
            </a:endParaRPr>
          </a:p>
        </p:txBody>
      </p:sp>
      <p:sp>
        <p:nvSpPr>
          <p:cNvPr id="11" name="Action Button: Back or Previous 10">
            <a:hlinkClick r:id="rId3" action="ppaction://hlinksldjump" highlightClick="1"/>
            <a:extLst>
              <a:ext uri="{FF2B5EF4-FFF2-40B4-BE49-F238E27FC236}">
                <a16:creationId xmlns:a16="http://schemas.microsoft.com/office/drawing/2014/main" id="{BDE7552C-188A-4E16-97DD-8788F70C688E}"/>
              </a:ext>
            </a:extLst>
          </p:cNvPr>
          <p:cNvSpPr>
            <a:spLocks noChangeAspect="1"/>
          </p:cNvSpPr>
          <p:nvPr/>
        </p:nvSpPr>
        <p:spPr>
          <a:xfrm>
            <a:off x="8534400" y="4419600"/>
            <a:ext cx="365125" cy="365125"/>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12" name="Action Button: Back or Previous 11">
            <a:hlinkClick r:id="rId4" action="ppaction://hlinksldjump" highlightClick="1"/>
            <a:extLst>
              <a:ext uri="{FF2B5EF4-FFF2-40B4-BE49-F238E27FC236}">
                <a16:creationId xmlns:a16="http://schemas.microsoft.com/office/drawing/2014/main" id="{6FEC106D-00A7-45FC-A907-2F1029A7FC0F}"/>
              </a:ext>
            </a:extLst>
          </p:cNvPr>
          <p:cNvSpPr>
            <a:spLocks noChangeAspect="1"/>
          </p:cNvSpPr>
          <p:nvPr/>
        </p:nvSpPr>
        <p:spPr>
          <a:xfrm>
            <a:off x="8534400" y="5257800"/>
            <a:ext cx="365125" cy="365125"/>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13" name="TextBox 12">
            <a:extLst>
              <a:ext uri="{FF2B5EF4-FFF2-40B4-BE49-F238E27FC236}">
                <a16:creationId xmlns:a16="http://schemas.microsoft.com/office/drawing/2014/main" id="{CCDC19DB-F576-43DC-B237-35D8A470159B}"/>
              </a:ext>
            </a:extLst>
          </p:cNvPr>
          <p:cNvSpPr txBox="1">
            <a:spLocks noChangeArrowheads="1"/>
          </p:cNvSpPr>
          <p:nvPr/>
        </p:nvSpPr>
        <p:spPr bwMode="auto">
          <a:xfrm>
            <a:off x="6172200" y="4267200"/>
            <a:ext cx="2209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t>Back to version for lower grades</a:t>
            </a:r>
          </a:p>
        </p:txBody>
      </p:sp>
      <p:sp>
        <p:nvSpPr>
          <p:cNvPr id="14" name="TextBox 13">
            <a:extLst>
              <a:ext uri="{FF2B5EF4-FFF2-40B4-BE49-F238E27FC236}">
                <a16:creationId xmlns:a16="http://schemas.microsoft.com/office/drawing/2014/main" id="{DB112E8C-AE9F-4AB4-808B-F96F52E3F7A8}"/>
              </a:ext>
            </a:extLst>
          </p:cNvPr>
          <p:cNvSpPr txBox="1">
            <a:spLocks noChangeArrowheads="1"/>
          </p:cNvSpPr>
          <p:nvPr/>
        </p:nvSpPr>
        <p:spPr bwMode="auto">
          <a:xfrm>
            <a:off x="6172200" y="5105400"/>
            <a:ext cx="228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t>Back to version for higher grades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318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318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318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318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318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EB1BDE89-EE17-4B8C-8A52-E0DB755D1EB8}"/>
              </a:ext>
            </a:extLst>
          </p:cNvPr>
          <p:cNvSpPr>
            <a:spLocks noGrp="1" noChangeArrowheads="1"/>
          </p:cNvSpPr>
          <p:nvPr>
            <p:ph type="title"/>
          </p:nvPr>
        </p:nvSpPr>
        <p:spPr>
          <a:xfrm>
            <a:off x="457200" y="0"/>
            <a:ext cx="8229600" cy="533400"/>
          </a:xfrm>
          <a:solidFill>
            <a:schemeClr val="accent6">
              <a:lumMod val="75000"/>
            </a:schemeClr>
          </a:solidFill>
          <a:ln w="38100">
            <a:solidFill>
              <a:schemeClr val="tx1"/>
            </a:solidFill>
          </a:ln>
        </p:spPr>
        <p:txBody>
          <a:bodyPr rtlCol="0">
            <a:normAutofit fontScale="90000"/>
          </a:bodyPr>
          <a:lstStyle/>
          <a:p>
            <a:pPr fontAlgn="auto">
              <a:spcAft>
                <a:spcPts val="0"/>
              </a:spcAft>
              <a:defRPr/>
            </a:pPr>
            <a:r>
              <a:rPr lang="en-US" sz="3200" b="1" dirty="0"/>
              <a:t>Phylum </a:t>
            </a:r>
            <a:r>
              <a:rPr lang="en-US" sz="3200" b="1" dirty="0" err="1"/>
              <a:t>Chordata</a:t>
            </a:r>
            <a:r>
              <a:rPr lang="en-US" sz="3200" b="1" dirty="0"/>
              <a:t> - Chordates</a:t>
            </a:r>
          </a:p>
        </p:txBody>
      </p:sp>
      <p:sp>
        <p:nvSpPr>
          <p:cNvPr id="68611" name="Rectangle 3">
            <a:extLst>
              <a:ext uri="{FF2B5EF4-FFF2-40B4-BE49-F238E27FC236}">
                <a16:creationId xmlns:a16="http://schemas.microsoft.com/office/drawing/2014/main" id="{2206A033-7B4F-4A03-AF15-4FAE17450377}"/>
              </a:ext>
            </a:extLst>
          </p:cNvPr>
          <p:cNvSpPr>
            <a:spLocks noGrp="1" noChangeArrowheads="1"/>
          </p:cNvSpPr>
          <p:nvPr>
            <p:ph idx="1"/>
          </p:nvPr>
        </p:nvSpPr>
        <p:spPr>
          <a:xfrm>
            <a:off x="304800" y="685800"/>
            <a:ext cx="8534400" cy="5410200"/>
          </a:xfrm>
        </p:spPr>
        <p:txBody>
          <a:bodyPr rtlCol="0">
            <a:noAutofit/>
          </a:bodyPr>
          <a:lstStyle/>
          <a:p>
            <a:pPr fontAlgn="auto">
              <a:spcBef>
                <a:spcPts val="0"/>
              </a:spcBef>
              <a:spcAft>
                <a:spcPts val="0"/>
              </a:spcAft>
              <a:buFont typeface="Wingdings" pitchFamily="2" charset="2"/>
              <a:buChar char="q"/>
              <a:defRPr/>
            </a:pPr>
            <a:r>
              <a:rPr lang="en-US" sz="2800" dirty="0"/>
              <a:t>At some stage in their life cycle, all of the chordates have the following characteristics:</a:t>
            </a:r>
          </a:p>
          <a:p>
            <a:pPr marL="914400" lvl="1" indent="-457200" fontAlgn="auto">
              <a:spcBef>
                <a:spcPts val="0"/>
              </a:spcBef>
              <a:spcAft>
                <a:spcPts val="0"/>
              </a:spcAft>
              <a:buFont typeface="+mj-lt"/>
              <a:buAutoNum type="arabicPeriod"/>
              <a:defRPr/>
            </a:pPr>
            <a:r>
              <a:rPr lang="en-US" sz="2400" dirty="0"/>
              <a:t>a </a:t>
            </a:r>
            <a:r>
              <a:rPr lang="en-US" sz="2400" b="1" dirty="0"/>
              <a:t>dorsal</a:t>
            </a:r>
            <a:r>
              <a:rPr lang="en-US" sz="2400" dirty="0"/>
              <a:t> </a:t>
            </a:r>
            <a:r>
              <a:rPr lang="en-US" sz="2400" b="1" dirty="0"/>
              <a:t>hollow</a:t>
            </a:r>
            <a:r>
              <a:rPr lang="en-US" sz="2400" dirty="0"/>
              <a:t> </a:t>
            </a:r>
            <a:r>
              <a:rPr lang="en-US" sz="2400" b="1" dirty="0"/>
              <a:t>nerve</a:t>
            </a:r>
            <a:r>
              <a:rPr lang="en-US" sz="2400" dirty="0"/>
              <a:t> </a:t>
            </a:r>
            <a:r>
              <a:rPr lang="en-US" sz="2400" b="1" dirty="0"/>
              <a:t>cord </a:t>
            </a:r>
          </a:p>
          <a:p>
            <a:pPr marL="914400" lvl="1" indent="-457200" fontAlgn="auto">
              <a:spcBef>
                <a:spcPts val="0"/>
              </a:spcBef>
              <a:spcAft>
                <a:spcPts val="0"/>
              </a:spcAft>
              <a:buFont typeface="+mj-lt"/>
              <a:buAutoNum type="arabicPeriod"/>
              <a:defRPr/>
            </a:pPr>
            <a:r>
              <a:rPr lang="en-US" sz="2400" dirty="0"/>
              <a:t>a flexible skeletal rod called a </a:t>
            </a:r>
            <a:r>
              <a:rPr lang="en-US" sz="2400" b="1" dirty="0"/>
              <a:t>notochord</a:t>
            </a:r>
          </a:p>
          <a:p>
            <a:pPr marL="914400" lvl="1" indent="-457200" fontAlgn="auto">
              <a:spcBef>
                <a:spcPts val="0"/>
              </a:spcBef>
              <a:spcAft>
                <a:spcPts val="0"/>
              </a:spcAft>
              <a:buFont typeface="+mj-lt"/>
              <a:buAutoNum type="arabicPeriod"/>
              <a:defRPr/>
            </a:pPr>
            <a:r>
              <a:rPr lang="en-US" sz="2400" dirty="0"/>
              <a:t>pharyngeal </a:t>
            </a:r>
            <a:r>
              <a:rPr lang="en-US" sz="2400" b="1" dirty="0"/>
              <a:t>gill slits</a:t>
            </a:r>
          </a:p>
          <a:p>
            <a:pPr marL="914400" lvl="1" indent="-457200" fontAlgn="auto">
              <a:spcBef>
                <a:spcPts val="0"/>
              </a:spcBef>
              <a:spcAft>
                <a:spcPts val="0"/>
              </a:spcAft>
              <a:buFont typeface="+mj-lt"/>
              <a:buAutoNum type="arabicPeriod"/>
              <a:defRPr/>
            </a:pPr>
            <a:r>
              <a:rPr lang="en-US" sz="2400" dirty="0"/>
              <a:t>a </a:t>
            </a:r>
            <a:r>
              <a:rPr lang="en-US" sz="2400" b="1" dirty="0"/>
              <a:t>post-anal</a:t>
            </a:r>
            <a:r>
              <a:rPr lang="en-US" sz="2400" dirty="0"/>
              <a:t> </a:t>
            </a:r>
            <a:r>
              <a:rPr lang="en-US" sz="2400" b="1" dirty="0"/>
              <a:t>tail</a:t>
            </a:r>
          </a:p>
          <a:p>
            <a:pPr marL="914400" lvl="1" indent="-457200" fontAlgn="auto">
              <a:spcBef>
                <a:spcPts val="0"/>
              </a:spcBef>
              <a:spcAft>
                <a:spcPts val="0"/>
              </a:spcAft>
              <a:buFont typeface="+mj-lt"/>
              <a:buAutoNum type="arabicPeriod"/>
              <a:defRPr/>
            </a:pPr>
            <a:endParaRPr lang="en-US" sz="2400" b="1" dirty="0"/>
          </a:p>
          <a:p>
            <a:pPr fontAlgn="auto">
              <a:spcBef>
                <a:spcPts val="0"/>
              </a:spcBef>
              <a:spcAft>
                <a:spcPts val="0"/>
              </a:spcAft>
              <a:buFont typeface="Wingdings" pitchFamily="2" charset="2"/>
              <a:buChar char="q"/>
              <a:defRPr/>
            </a:pPr>
            <a:r>
              <a:rPr lang="en-US" sz="2800" dirty="0"/>
              <a:t>The phylum </a:t>
            </a:r>
            <a:r>
              <a:rPr lang="en-US" sz="2800" dirty="0" err="1"/>
              <a:t>Chordata</a:t>
            </a:r>
            <a:r>
              <a:rPr lang="en-US" sz="2800" dirty="0"/>
              <a:t> is divided into three main subphyla: </a:t>
            </a:r>
          </a:p>
          <a:p>
            <a:pPr lvl="1" fontAlgn="auto">
              <a:spcBef>
                <a:spcPts val="0"/>
              </a:spcBef>
              <a:spcAft>
                <a:spcPts val="0"/>
              </a:spcAft>
              <a:buFont typeface="Wingdings" pitchFamily="2" charset="2"/>
              <a:buChar char="q"/>
              <a:defRPr/>
            </a:pPr>
            <a:r>
              <a:rPr lang="en-US" sz="2400" dirty="0"/>
              <a:t>subphylum </a:t>
            </a:r>
            <a:r>
              <a:rPr lang="en-US" sz="2400" b="1" dirty="0" err="1"/>
              <a:t>Urochordata</a:t>
            </a:r>
            <a:r>
              <a:rPr lang="en-US" sz="2400" dirty="0"/>
              <a:t> (the sea squirts and tunicates) </a:t>
            </a:r>
          </a:p>
          <a:p>
            <a:pPr lvl="1" fontAlgn="auto">
              <a:spcBef>
                <a:spcPts val="0"/>
              </a:spcBef>
              <a:spcAft>
                <a:spcPts val="0"/>
              </a:spcAft>
              <a:buFont typeface="Wingdings" pitchFamily="2" charset="2"/>
              <a:buChar char="q"/>
              <a:defRPr/>
            </a:pPr>
            <a:r>
              <a:rPr lang="en-US" sz="2400" dirty="0"/>
              <a:t>subphylum </a:t>
            </a:r>
            <a:r>
              <a:rPr lang="en-US" sz="2400" b="1" dirty="0" err="1"/>
              <a:t>Cephalochordata</a:t>
            </a:r>
            <a:r>
              <a:rPr lang="en-US" sz="2400" dirty="0"/>
              <a:t> (the cephalochordates, including lancelets, sometimes called amphioxus)</a:t>
            </a:r>
          </a:p>
          <a:p>
            <a:pPr lvl="1" fontAlgn="auto">
              <a:spcBef>
                <a:spcPts val="0"/>
              </a:spcBef>
              <a:spcAft>
                <a:spcPts val="0"/>
              </a:spcAft>
              <a:buFont typeface="Wingdings" pitchFamily="2" charset="2"/>
              <a:buChar char="q"/>
              <a:defRPr/>
            </a:pPr>
            <a:r>
              <a:rPr lang="en-US" sz="2400" dirty="0"/>
              <a:t>subphylum </a:t>
            </a:r>
            <a:r>
              <a:rPr lang="en-US" sz="2400" b="1" dirty="0"/>
              <a:t>Vertebrata</a:t>
            </a:r>
            <a:r>
              <a:rPr lang="en-US" sz="2400" dirty="0"/>
              <a:t> (animals with vertebrae, or a “backbone”)</a:t>
            </a:r>
          </a:p>
        </p:txBody>
      </p:sp>
      <p:sp>
        <p:nvSpPr>
          <p:cNvPr id="4" name="Rectangle 6">
            <a:extLst>
              <a:ext uri="{FF2B5EF4-FFF2-40B4-BE49-F238E27FC236}">
                <a16:creationId xmlns:a16="http://schemas.microsoft.com/office/drawing/2014/main" id="{D20FF9AF-A3BC-4B1B-89F3-84E4AEDC23AE}"/>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B471C18-4495-4B85-BD7A-A01F1C6E5D0C}" type="slidenum">
              <a:rPr lang="en-US" altLang="en-US">
                <a:solidFill>
                  <a:srgbClr val="898989"/>
                </a:solidFill>
              </a:rPr>
              <a:pPr eaLnBrk="1" hangingPunct="1"/>
              <a:t>101</a:t>
            </a:fld>
            <a:endParaRPr lang="en-US" altLang="en-US">
              <a:solidFill>
                <a:srgbClr val="898989"/>
              </a:solidFill>
            </a:endParaRPr>
          </a:p>
        </p:txBody>
      </p:sp>
      <p:sp>
        <p:nvSpPr>
          <p:cNvPr id="5" name="Action Button: Back or Previous 4">
            <a:hlinkClick r:id="rId2" action="ppaction://hlinksldjump" highlightClick="1"/>
            <a:extLst>
              <a:ext uri="{FF2B5EF4-FFF2-40B4-BE49-F238E27FC236}">
                <a16:creationId xmlns:a16="http://schemas.microsoft.com/office/drawing/2014/main" id="{3BB836EF-E80D-4F03-B0E1-1823637B1E99}"/>
              </a:ext>
            </a:extLst>
          </p:cNvPr>
          <p:cNvSpPr>
            <a:spLocks noChangeAspect="1"/>
          </p:cNvSpPr>
          <p:nvPr/>
        </p:nvSpPr>
        <p:spPr>
          <a:xfrm>
            <a:off x="5257800" y="6019800"/>
            <a:ext cx="365125" cy="365125"/>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6" name="Action Button: Back or Previous 5">
            <a:hlinkClick r:id="rId3" action="ppaction://hlinksldjump" highlightClick="1"/>
            <a:extLst>
              <a:ext uri="{FF2B5EF4-FFF2-40B4-BE49-F238E27FC236}">
                <a16:creationId xmlns:a16="http://schemas.microsoft.com/office/drawing/2014/main" id="{46FEEB4D-EAE8-49A6-9934-8FAD0508894D}"/>
              </a:ext>
            </a:extLst>
          </p:cNvPr>
          <p:cNvSpPr>
            <a:spLocks noChangeAspect="1"/>
          </p:cNvSpPr>
          <p:nvPr/>
        </p:nvSpPr>
        <p:spPr>
          <a:xfrm>
            <a:off x="8382000" y="6096000"/>
            <a:ext cx="365125" cy="365125"/>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7" name="TextBox 6">
            <a:extLst>
              <a:ext uri="{FF2B5EF4-FFF2-40B4-BE49-F238E27FC236}">
                <a16:creationId xmlns:a16="http://schemas.microsoft.com/office/drawing/2014/main" id="{AF5D40BF-E8C0-4761-A2AE-53DBDA2B333C}"/>
              </a:ext>
            </a:extLst>
          </p:cNvPr>
          <p:cNvSpPr txBox="1">
            <a:spLocks noChangeArrowheads="1"/>
          </p:cNvSpPr>
          <p:nvPr/>
        </p:nvSpPr>
        <p:spPr bwMode="auto">
          <a:xfrm>
            <a:off x="3048000" y="5867400"/>
            <a:ext cx="2209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t>Back to version for lower grades</a:t>
            </a:r>
          </a:p>
        </p:txBody>
      </p:sp>
      <p:sp>
        <p:nvSpPr>
          <p:cNvPr id="8" name="TextBox 7">
            <a:extLst>
              <a:ext uri="{FF2B5EF4-FFF2-40B4-BE49-F238E27FC236}">
                <a16:creationId xmlns:a16="http://schemas.microsoft.com/office/drawing/2014/main" id="{BB85AD62-F4AB-4586-B954-407209845780}"/>
              </a:ext>
            </a:extLst>
          </p:cNvPr>
          <p:cNvSpPr txBox="1">
            <a:spLocks noChangeArrowheads="1"/>
          </p:cNvSpPr>
          <p:nvPr/>
        </p:nvSpPr>
        <p:spPr bwMode="auto">
          <a:xfrm>
            <a:off x="5943600" y="5943600"/>
            <a:ext cx="228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t>Back to version for higher grades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86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86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861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861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8611">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8611">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8611">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68611">
                                            <p:txEl>
                                              <p:pRg st="9" end="9"/>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a:extLst>
              <a:ext uri="{FF2B5EF4-FFF2-40B4-BE49-F238E27FC236}">
                <a16:creationId xmlns:a16="http://schemas.microsoft.com/office/drawing/2014/main" id="{379E6EE5-396A-4193-BF2A-422545C48ADE}"/>
              </a:ext>
            </a:extLst>
          </p:cNvPr>
          <p:cNvSpPr>
            <a:spLocks noGrp="1" noChangeArrowheads="1"/>
          </p:cNvSpPr>
          <p:nvPr>
            <p:ph type="title"/>
          </p:nvPr>
        </p:nvSpPr>
        <p:spPr>
          <a:xfrm>
            <a:off x="457200" y="0"/>
            <a:ext cx="8229600" cy="457200"/>
          </a:xfrm>
          <a:solidFill>
            <a:schemeClr val="accent6">
              <a:lumMod val="75000"/>
            </a:schemeClr>
          </a:solidFill>
          <a:ln w="38100">
            <a:solidFill>
              <a:schemeClr val="tx1"/>
            </a:solidFill>
          </a:ln>
        </p:spPr>
        <p:txBody>
          <a:bodyPr rtlCol="0">
            <a:normAutofit fontScale="90000"/>
          </a:bodyPr>
          <a:lstStyle/>
          <a:p>
            <a:pPr fontAlgn="auto">
              <a:spcAft>
                <a:spcPts val="0"/>
              </a:spcAft>
              <a:defRPr/>
            </a:pPr>
            <a:r>
              <a:rPr lang="en-US" sz="3200" b="1" dirty="0"/>
              <a:t>#9 – Lancelet (Subphylum </a:t>
            </a:r>
            <a:r>
              <a:rPr lang="en-US" sz="3200" b="1" dirty="0" err="1"/>
              <a:t>Cephalochordata</a:t>
            </a:r>
            <a:r>
              <a:rPr lang="en-US" sz="3200" b="1" dirty="0"/>
              <a:t>)</a:t>
            </a:r>
          </a:p>
        </p:txBody>
      </p:sp>
      <p:sp>
        <p:nvSpPr>
          <p:cNvPr id="96260" name="Rectangle 4">
            <a:extLst>
              <a:ext uri="{FF2B5EF4-FFF2-40B4-BE49-F238E27FC236}">
                <a16:creationId xmlns:a16="http://schemas.microsoft.com/office/drawing/2014/main" id="{C2C85C00-C085-4AA1-AC5E-8FD095FA336A}"/>
              </a:ext>
            </a:extLst>
          </p:cNvPr>
          <p:cNvSpPr>
            <a:spLocks noGrp="1" noChangeArrowheads="1"/>
          </p:cNvSpPr>
          <p:nvPr>
            <p:ph type="body" sz="half" idx="1"/>
          </p:nvPr>
        </p:nvSpPr>
        <p:spPr>
          <a:xfrm>
            <a:off x="152400" y="533400"/>
            <a:ext cx="5562600" cy="5486400"/>
          </a:xfrm>
        </p:spPr>
        <p:txBody>
          <a:bodyPr/>
          <a:lstStyle/>
          <a:p>
            <a:pPr>
              <a:lnSpc>
                <a:spcPct val="110000"/>
              </a:lnSpc>
              <a:spcBef>
                <a:spcPct val="0"/>
              </a:spcBef>
              <a:buFont typeface="Wingdings" panose="05000000000000000000" pitchFamily="2" charset="2"/>
              <a:buChar char="q"/>
            </a:pPr>
            <a:r>
              <a:rPr lang="en-US" altLang="en-US" sz="2400"/>
              <a:t>Cephalochordates look like fish, but are actually not. </a:t>
            </a:r>
          </a:p>
          <a:p>
            <a:pPr>
              <a:lnSpc>
                <a:spcPct val="110000"/>
              </a:lnSpc>
              <a:spcBef>
                <a:spcPct val="0"/>
              </a:spcBef>
              <a:buFont typeface="Wingdings" panose="05000000000000000000" pitchFamily="2" charset="2"/>
              <a:buChar char="q"/>
            </a:pPr>
            <a:r>
              <a:rPr lang="en-US" altLang="en-US" sz="2400"/>
              <a:t>The </a:t>
            </a:r>
            <a:r>
              <a:rPr lang="en-US" altLang="en-US" sz="2400" b="1"/>
              <a:t>lancelet</a:t>
            </a:r>
            <a:r>
              <a:rPr lang="en-US" altLang="en-US" sz="2400"/>
              <a:t>, or </a:t>
            </a:r>
            <a:r>
              <a:rPr lang="en-US" altLang="en-US" sz="2400" b="1"/>
              <a:t>amphioxus</a:t>
            </a:r>
            <a:r>
              <a:rPr lang="en-US" altLang="en-US" sz="2400"/>
              <a:t> (which means “pointed at both ends”), is a </a:t>
            </a:r>
            <a:r>
              <a:rPr lang="en-US" altLang="en-US" sz="2400" b="1"/>
              <a:t>filter-feeder</a:t>
            </a:r>
            <a:r>
              <a:rPr lang="en-US" altLang="en-US" sz="2400"/>
              <a:t> that  burrows in shallow marine waters, using its notochord to aid in burrowing. </a:t>
            </a:r>
          </a:p>
          <a:p>
            <a:pPr>
              <a:lnSpc>
                <a:spcPct val="110000"/>
              </a:lnSpc>
              <a:spcBef>
                <a:spcPct val="0"/>
              </a:spcBef>
              <a:buFont typeface="Wingdings" panose="05000000000000000000" pitchFamily="2" charset="2"/>
              <a:buChar char="q"/>
            </a:pPr>
            <a:r>
              <a:rPr lang="en-US" altLang="en-US" sz="2400"/>
              <a:t>Gills are used to collect small food particles from the water.  </a:t>
            </a:r>
          </a:p>
          <a:p>
            <a:pPr>
              <a:lnSpc>
                <a:spcPct val="110000"/>
              </a:lnSpc>
              <a:spcBef>
                <a:spcPct val="0"/>
              </a:spcBef>
              <a:buFont typeface="Wingdings" panose="05000000000000000000" pitchFamily="2" charset="2"/>
              <a:buChar char="q"/>
            </a:pPr>
            <a:r>
              <a:rPr lang="en-US" altLang="en-US" sz="2400"/>
              <a:t>Once were regarded as the closest non-vertebrate relatives of vertebrates, but newer evidence suggests that the tunicates (subphylum Urochordata) are vertebrates’ closest relatives.</a:t>
            </a:r>
          </a:p>
        </p:txBody>
      </p:sp>
      <p:sp>
        <p:nvSpPr>
          <p:cNvPr id="7" name="Slide Number Placeholder 6">
            <a:extLst>
              <a:ext uri="{FF2B5EF4-FFF2-40B4-BE49-F238E27FC236}">
                <a16:creationId xmlns:a16="http://schemas.microsoft.com/office/drawing/2014/main" id="{A16D0A87-EB26-4154-96C5-B91F7B9AABEB}"/>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AB356B3-94B0-4538-9F72-1614A1D4D683}" type="slidenum">
              <a:rPr lang="en-US" altLang="en-US">
                <a:solidFill>
                  <a:srgbClr val="898989"/>
                </a:solidFill>
              </a:rPr>
              <a:pPr eaLnBrk="1" hangingPunct="1"/>
              <a:t>102</a:t>
            </a:fld>
            <a:endParaRPr lang="en-US" altLang="en-US">
              <a:solidFill>
                <a:srgbClr val="898989"/>
              </a:solidFill>
            </a:endParaRPr>
          </a:p>
        </p:txBody>
      </p:sp>
      <p:sp>
        <p:nvSpPr>
          <p:cNvPr id="123909" name="Rectangle 9">
            <a:extLst>
              <a:ext uri="{FF2B5EF4-FFF2-40B4-BE49-F238E27FC236}">
                <a16:creationId xmlns:a16="http://schemas.microsoft.com/office/drawing/2014/main" id="{4E87839E-29CD-472F-8E80-3016C058F6B3}"/>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23910" name="Picture 3">
            <a:extLst>
              <a:ext uri="{FF2B5EF4-FFF2-40B4-BE49-F238E27FC236}">
                <a16:creationId xmlns:a16="http://schemas.microsoft.com/office/drawing/2014/main" id="{43EE04B6-5535-4CF1-9A7C-87264F7989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246" t="20799" r="9657" b="12801"/>
          <a:stretch>
            <a:fillRect/>
          </a:stretch>
        </p:blipFill>
        <p:spPr bwMode="auto">
          <a:xfrm>
            <a:off x="5873750" y="533400"/>
            <a:ext cx="3270250"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ction Button: Back or Previous 8">
            <a:hlinkClick r:id="rId3" action="ppaction://hlinksldjump" highlightClick="1"/>
            <a:extLst>
              <a:ext uri="{FF2B5EF4-FFF2-40B4-BE49-F238E27FC236}">
                <a16:creationId xmlns:a16="http://schemas.microsoft.com/office/drawing/2014/main" id="{5F8A2EC8-829D-45D8-98A1-EEF8B344B7B8}"/>
              </a:ext>
            </a:extLst>
          </p:cNvPr>
          <p:cNvSpPr>
            <a:spLocks noChangeAspect="1"/>
          </p:cNvSpPr>
          <p:nvPr/>
        </p:nvSpPr>
        <p:spPr>
          <a:xfrm>
            <a:off x="8305800" y="5562600"/>
            <a:ext cx="365125" cy="365125"/>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10" name="Action Button: Back or Previous 9">
            <a:hlinkClick r:id="rId4" action="ppaction://hlinksldjump" highlightClick="1"/>
            <a:extLst>
              <a:ext uri="{FF2B5EF4-FFF2-40B4-BE49-F238E27FC236}">
                <a16:creationId xmlns:a16="http://schemas.microsoft.com/office/drawing/2014/main" id="{AC13981F-39AD-49A3-AD4C-9789CDF0027C}"/>
              </a:ext>
            </a:extLst>
          </p:cNvPr>
          <p:cNvSpPr>
            <a:spLocks noChangeAspect="1"/>
          </p:cNvSpPr>
          <p:nvPr/>
        </p:nvSpPr>
        <p:spPr>
          <a:xfrm>
            <a:off x="8305800" y="6302375"/>
            <a:ext cx="365125" cy="365125"/>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11" name="TextBox 10">
            <a:extLst>
              <a:ext uri="{FF2B5EF4-FFF2-40B4-BE49-F238E27FC236}">
                <a16:creationId xmlns:a16="http://schemas.microsoft.com/office/drawing/2014/main" id="{F4DA64AD-4E74-45BF-BFA1-C96934C81726}"/>
              </a:ext>
            </a:extLst>
          </p:cNvPr>
          <p:cNvSpPr txBox="1">
            <a:spLocks noChangeArrowheads="1"/>
          </p:cNvSpPr>
          <p:nvPr/>
        </p:nvSpPr>
        <p:spPr bwMode="auto">
          <a:xfrm>
            <a:off x="5943600" y="5410200"/>
            <a:ext cx="2209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t>Back to version for lower grades</a:t>
            </a:r>
          </a:p>
        </p:txBody>
      </p:sp>
      <p:sp>
        <p:nvSpPr>
          <p:cNvPr id="12" name="TextBox 11">
            <a:extLst>
              <a:ext uri="{FF2B5EF4-FFF2-40B4-BE49-F238E27FC236}">
                <a16:creationId xmlns:a16="http://schemas.microsoft.com/office/drawing/2014/main" id="{1926327F-B140-4F3F-A7FD-21DEE3F29F21}"/>
              </a:ext>
            </a:extLst>
          </p:cNvPr>
          <p:cNvSpPr txBox="1">
            <a:spLocks noChangeArrowheads="1"/>
          </p:cNvSpPr>
          <p:nvPr/>
        </p:nvSpPr>
        <p:spPr bwMode="auto">
          <a:xfrm>
            <a:off x="5943600" y="6149975"/>
            <a:ext cx="228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t>Back to version for higher grades</a:t>
            </a:r>
          </a:p>
        </p:txBody>
      </p:sp>
      <p:sp>
        <p:nvSpPr>
          <p:cNvPr id="123915" name="TextBox 12">
            <a:extLst>
              <a:ext uri="{FF2B5EF4-FFF2-40B4-BE49-F238E27FC236}">
                <a16:creationId xmlns:a16="http://schemas.microsoft.com/office/drawing/2014/main" id="{5CA267FE-0AAC-4B6E-97F6-C9AF3CAEC559}"/>
              </a:ext>
            </a:extLst>
          </p:cNvPr>
          <p:cNvSpPr txBox="1">
            <a:spLocks noChangeArrowheads="1"/>
          </p:cNvSpPr>
          <p:nvPr/>
        </p:nvSpPr>
        <p:spPr bwMode="auto">
          <a:xfrm>
            <a:off x="5486400" y="4343400"/>
            <a:ext cx="365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t>TOO ADVANCED TO HAVE GIVEN RISE TO VERTEBRATES!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626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626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626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626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4">
            <a:extLst>
              <a:ext uri="{FF2B5EF4-FFF2-40B4-BE49-F238E27FC236}">
                <a16:creationId xmlns:a16="http://schemas.microsoft.com/office/drawing/2014/main" id="{E43CD3BC-4B8B-4C94-A5D4-A46C78372A5A}"/>
              </a:ext>
            </a:extLst>
          </p:cNvPr>
          <p:cNvSpPr>
            <a:spLocks noGrp="1" noChangeArrowheads="1"/>
          </p:cNvSpPr>
          <p:nvPr>
            <p:ph type="title"/>
          </p:nvPr>
        </p:nvSpPr>
        <p:spPr>
          <a:xfrm>
            <a:off x="457200" y="0"/>
            <a:ext cx="8229600" cy="457200"/>
          </a:xfrm>
          <a:solidFill>
            <a:schemeClr val="accent6">
              <a:lumMod val="75000"/>
            </a:schemeClr>
          </a:solidFill>
          <a:ln w="38100">
            <a:solidFill>
              <a:schemeClr val="tx1"/>
            </a:solidFill>
          </a:ln>
        </p:spPr>
        <p:txBody>
          <a:bodyPr rtlCol="0">
            <a:noAutofit/>
          </a:bodyPr>
          <a:lstStyle/>
          <a:p>
            <a:pPr fontAlgn="auto">
              <a:spcAft>
                <a:spcPts val="0"/>
              </a:spcAft>
              <a:defRPr/>
            </a:pPr>
            <a:r>
              <a:rPr lang="en-US" sz="2400" b="1" dirty="0"/>
              <a:t>#19 – Fish (Subphylum Vertebrata, Class </a:t>
            </a:r>
            <a:r>
              <a:rPr lang="en-US" sz="2400" b="1" dirty="0" err="1"/>
              <a:t>Osteichthyes</a:t>
            </a:r>
            <a:r>
              <a:rPr lang="en-US" sz="2400" b="1" dirty="0"/>
              <a:t>)</a:t>
            </a:r>
          </a:p>
        </p:txBody>
      </p:sp>
      <p:sp>
        <p:nvSpPr>
          <p:cNvPr id="98309" name="Rectangle 5">
            <a:extLst>
              <a:ext uri="{FF2B5EF4-FFF2-40B4-BE49-F238E27FC236}">
                <a16:creationId xmlns:a16="http://schemas.microsoft.com/office/drawing/2014/main" id="{89844FA4-3488-48AD-A8AC-791C59814528}"/>
              </a:ext>
            </a:extLst>
          </p:cNvPr>
          <p:cNvSpPr>
            <a:spLocks noGrp="1" noChangeArrowheads="1"/>
          </p:cNvSpPr>
          <p:nvPr>
            <p:ph type="body" sz="half" idx="1"/>
          </p:nvPr>
        </p:nvSpPr>
        <p:spPr>
          <a:xfrm>
            <a:off x="0" y="533400"/>
            <a:ext cx="6172200" cy="6019800"/>
          </a:xfrm>
        </p:spPr>
        <p:txBody>
          <a:bodyPr/>
          <a:lstStyle/>
          <a:p>
            <a:pPr>
              <a:lnSpc>
                <a:spcPct val="120000"/>
              </a:lnSpc>
              <a:spcBef>
                <a:spcPct val="0"/>
              </a:spcBef>
              <a:buFont typeface="Wingdings" panose="05000000000000000000" pitchFamily="2" charset="2"/>
              <a:buChar char="q"/>
            </a:pPr>
            <a:r>
              <a:rPr lang="en-US" altLang="en-US" sz="2400"/>
              <a:t>Fish are representatives of the vertebrates.  </a:t>
            </a:r>
          </a:p>
          <a:p>
            <a:pPr>
              <a:lnSpc>
                <a:spcPct val="120000"/>
              </a:lnSpc>
              <a:spcBef>
                <a:spcPct val="0"/>
              </a:spcBef>
              <a:buFont typeface="Wingdings" panose="05000000000000000000" pitchFamily="2" charset="2"/>
              <a:buChar char="q"/>
            </a:pPr>
            <a:r>
              <a:rPr lang="en-US" altLang="en-US" sz="2400"/>
              <a:t>Vertebrates are chordates that </a:t>
            </a:r>
            <a:r>
              <a:rPr lang="en-US" altLang="en-US" sz="2400" b="1"/>
              <a:t>protect</a:t>
            </a:r>
            <a:r>
              <a:rPr lang="en-US" altLang="en-US" sz="2400"/>
              <a:t> their </a:t>
            </a:r>
            <a:r>
              <a:rPr lang="en-US" altLang="en-US" sz="2400" b="1"/>
              <a:t>hollow</a:t>
            </a:r>
            <a:r>
              <a:rPr lang="en-US" altLang="en-US" sz="2400"/>
              <a:t> </a:t>
            </a:r>
            <a:r>
              <a:rPr lang="en-US" altLang="en-US" sz="2400" b="1"/>
              <a:t>dorsal</a:t>
            </a:r>
            <a:r>
              <a:rPr lang="en-US" altLang="en-US" sz="2400"/>
              <a:t> </a:t>
            </a:r>
            <a:r>
              <a:rPr lang="en-US" altLang="en-US" sz="2400" b="1"/>
              <a:t>nerve</a:t>
            </a:r>
            <a:r>
              <a:rPr lang="en-US" altLang="en-US" sz="2400"/>
              <a:t> </a:t>
            </a:r>
            <a:r>
              <a:rPr lang="en-US" altLang="en-US" sz="2400" b="1"/>
              <a:t>cord</a:t>
            </a:r>
            <a:r>
              <a:rPr lang="en-US" altLang="en-US" sz="2400"/>
              <a:t> with </a:t>
            </a:r>
            <a:r>
              <a:rPr lang="en-US" altLang="en-US" sz="2400" b="1"/>
              <a:t>ectodermal</a:t>
            </a:r>
            <a:r>
              <a:rPr lang="en-US" altLang="en-US" sz="2400"/>
              <a:t> </a:t>
            </a:r>
            <a:r>
              <a:rPr lang="en-US" altLang="en-US" sz="2400" b="1"/>
              <a:t>bones </a:t>
            </a:r>
            <a:r>
              <a:rPr lang="en-US" altLang="en-US" sz="2400"/>
              <a:t>as a </a:t>
            </a:r>
            <a:r>
              <a:rPr lang="en-US" altLang="en-US" sz="2400" b="1"/>
              <a:t>segmented</a:t>
            </a:r>
            <a:r>
              <a:rPr lang="en-US" altLang="en-US" sz="2400"/>
              <a:t> </a:t>
            </a:r>
            <a:r>
              <a:rPr lang="en-US" altLang="en-US" sz="2400" b="1"/>
              <a:t>skeleton</a:t>
            </a:r>
            <a:r>
              <a:rPr lang="en-US" altLang="en-US" sz="2400"/>
              <a:t>. </a:t>
            </a:r>
          </a:p>
          <a:p>
            <a:pPr>
              <a:lnSpc>
                <a:spcPct val="120000"/>
              </a:lnSpc>
              <a:spcBef>
                <a:spcPct val="0"/>
              </a:spcBef>
              <a:buFont typeface="Wingdings" panose="05000000000000000000" pitchFamily="2" charset="2"/>
              <a:buChar char="q"/>
            </a:pPr>
            <a:r>
              <a:rPr lang="en-US" altLang="en-US" sz="2400"/>
              <a:t>In some vertebrates, </a:t>
            </a:r>
            <a:r>
              <a:rPr lang="en-US" altLang="en-US" sz="2400" b="1"/>
              <a:t>pelvic</a:t>
            </a:r>
            <a:r>
              <a:rPr lang="en-US" altLang="en-US" sz="2400"/>
              <a:t> </a:t>
            </a:r>
            <a:r>
              <a:rPr lang="en-US" altLang="en-US" sz="2400" b="1"/>
              <a:t>&amp; pectoral</a:t>
            </a:r>
            <a:r>
              <a:rPr lang="en-US" altLang="en-US" sz="2400"/>
              <a:t> </a:t>
            </a:r>
            <a:r>
              <a:rPr lang="en-US" altLang="en-US" sz="2400" b="1"/>
              <a:t>girdles</a:t>
            </a:r>
            <a:r>
              <a:rPr lang="en-US" altLang="en-US" sz="2400"/>
              <a:t> </a:t>
            </a:r>
            <a:r>
              <a:rPr lang="en-US" altLang="en-US" sz="2400" b="1"/>
              <a:t>provide</a:t>
            </a:r>
            <a:r>
              <a:rPr lang="en-US" altLang="en-US" sz="2400"/>
              <a:t> </a:t>
            </a:r>
            <a:r>
              <a:rPr lang="en-US" altLang="en-US" sz="2400" b="1"/>
              <a:t>support</a:t>
            </a:r>
            <a:r>
              <a:rPr lang="en-US" altLang="en-US" sz="2400"/>
              <a:t> </a:t>
            </a:r>
            <a:r>
              <a:rPr lang="en-US" altLang="en-US" sz="2400" b="1"/>
              <a:t>to</a:t>
            </a:r>
            <a:r>
              <a:rPr lang="en-US" altLang="en-US" sz="2400"/>
              <a:t> </a:t>
            </a:r>
            <a:r>
              <a:rPr lang="en-US" altLang="en-US" sz="2400" b="1"/>
              <a:t>the</a:t>
            </a:r>
            <a:r>
              <a:rPr lang="en-US" altLang="en-US" sz="2400"/>
              <a:t> </a:t>
            </a:r>
            <a:r>
              <a:rPr lang="en-US" altLang="en-US" sz="2400" b="1"/>
              <a:t>limbs</a:t>
            </a:r>
            <a:r>
              <a:rPr lang="en-US" altLang="en-US" sz="2400"/>
              <a:t>.   </a:t>
            </a:r>
          </a:p>
          <a:p>
            <a:pPr>
              <a:lnSpc>
                <a:spcPct val="120000"/>
              </a:lnSpc>
              <a:spcBef>
                <a:spcPct val="0"/>
              </a:spcBef>
              <a:buFont typeface="Wingdings" panose="05000000000000000000" pitchFamily="2" charset="2"/>
              <a:buChar char="q"/>
            </a:pPr>
            <a:r>
              <a:rPr lang="en-US" altLang="en-US" sz="2400"/>
              <a:t>In most vertebrates, the </a:t>
            </a:r>
            <a:r>
              <a:rPr lang="en-US" altLang="en-US" sz="2400" b="1"/>
              <a:t>notochord</a:t>
            </a:r>
            <a:r>
              <a:rPr lang="en-US" altLang="en-US" sz="2400"/>
              <a:t> is </a:t>
            </a:r>
            <a:r>
              <a:rPr lang="en-US" altLang="en-US" sz="2400" b="1"/>
              <a:t>only</a:t>
            </a:r>
            <a:r>
              <a:rPr lang="en-US" altLang="en-US" sz="2400"/>
              <a:t> </a:t>
            </a:r>
            <a:r>
              <a:rPr lang="en-US" altLang="en-US" sz="2400" b="1"/>
              <a:t>present</a:t>
            </a:r>
            <a:r>
              <a:rPr lang="en-US" altLang="en-US" sz="2400"/>
              <a:t> </a:t>
            </a:r>
            <a:r>
              <a:rPr lang="en-US" altLang="en-US" sz="2400" b="1"/>
              <a:t>during</a:t>
            </a:r>
            <a:r>
              <a:rPr lang="en-US" altLang="en-US" sz="2400"/>
              <a:t> </a:t>
            </a:r>
            <a:r>
              <a:rPr lang="en-US" altLang="en-US" sz="2400" b="1"/>
              <a:t>embryonic</a:t>
            </a:r>
            <a:r>
              <a:rPr lang="en-US" altLang="en-US" sz="2400"/>
              <a:t> </a:t>
            </a:r>
            <a:r>
              <a:rPr lang="en-US" altLang="en-US" sz="2400" b="1"/>
              <a:t>development</a:t>
            </a:r>
            <a:r>
              <a:rPr lang="en-US" altLang="en-US" sz="2400"/>
              <a:t>. </a:t>
            </a:r>
          </a:p>
          <a:p>
            <a:pPr>
              <a:lnSpc>
                <a:spcPct val="120000"/>
              </a:lnSpc>
              <a:spcBef>
                <a:spcPct val="0"/>
              </a:spcBef>
              <a:buFont typeface="Wingdings" panose="05000000000000000000" pitchFamily="2" charset="2"/>
              <a:buChar char="q"/>
            </a:pPr>
            <a:r>
              <a:rPr lang="en-US" altLang="en-US" sz="2400"/>
              <a:t>Vertebrates are successful because they have many skeletal adaptations. </a:t>
            </a:r>
          </a:p>
        </p:txBody>
      </p:sp>
      <p:sp>
        <p:nvSpPr>
          <p:cNvPr id="5" name="Rectangle 6">
            <a:extLst>
              <a:ext uri="{FF2B5EF4-FFF2-40B4-BE49-F238E27FC236}">
                <a16:creationId xmlns:a16="http://schemas.microsoft.com/office/drawing/2014/main" id="{6EBB3240-725C-425E-B62B-0F45C3EDF45B}"/>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AB65660-F229-4AC3-BB8A-3BA0ABAD3203}" type="slidenum">
              <a:rPr lang="en-US" altLang="en-US">
                <a:solidFill>
                  <a:srgbClr val="898989"/>
                </a:solidFill>
              </a:rPr>
              <a:pPr eaLnBrk="1" hangingPunct="1"/>
              <a:t>103</a:t>
            </a:fld>
            <a:endParaRPr lang="en-US" altLang="en-US">
              <a:solidFill>
                <a:srgbClr val="898989"/>
              </a:solidFill>
            </a:endParaRPr>
          </a:p>
        </p:txBody>
      </p:sp>
      <p:pic>
        <p:nvPicPr>
          <p:cNvPr id="124933" name="Picture 2">
            <a:extLst>
              <a:ext uri="{FF2B5EF4-FFF2-40B4-BE49-F238E27FC236}">
                <a16:creationId xmlns:a16="http://schemas.microsoft.com/office/drawing/2014/main" id="{9F1253BE-F005-42C6-8669-10CD986537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6300" y="603250"/>
            <a:ext cx="3187700" cy="62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830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830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830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830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830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4">
            <a:extLst>
              <a:ext uri="{FF2B5EF4-FFF2-40B4-BE49-F238E27FC236}">
                <a16:creationId xmlns:a16="http://schemas.microsoft.com/office/drawing/2014/main" id="{64851C27-1A40-441B-A147-7A5A908EF1F2}"/>
              </a:ext>
            </a:extLst>
          </p:cNvPr>
          <p:cNvSpPr>
            <a:spLocks noGrp="1" noChangeArrowheads="1"/>
          </p:cNvSpPr>
          <p:nvPr>
            <p:ph type="title"/>
          </p:nvPr>
        </p:nvSpPr>
        <p:spPr>
          <a:xfrm>
            <a:off x="457200" y="0"/>
            <a:ext cx="8229600" cy="457200"/>
          </a:xfrm>
          <a:solidFill>
            <a:schemeClr val="accent6">
              <a:lumMod val="75000"/>
            </a:schemeClr>
          </a:solidFill>
          <a:ln w="38100">
            <a:solidFill>
              <a:schemeClr val="tx1"/>
            </a:solidFill>
          </a:ln>
        </p:spPr>
        <p:txBody>
          <a:bodyPr rtlCol="0">
            <a:noAutofit/>
          </a:bodyPr>
          <a:lstStyle/>
          <a:p>
            <a:pPr fontAlgn="auto">
              <a:spcAft>
                <a:spcPts val="0"/>
              </a:spcAft>
              <a:defRPr/>
            </a:pPr>
            <a:r>
              <a:rPr lang="en-US" sz="2400" b="1" dirty="0"/>
              <a:t>#19 – Fish (Subphylum Vertebrata, Class </a:t>
            </a:r>
            <a:r>
              <a:rPr lang="en-US" sz="2400" b="1" dirty="0" err="1"/>
              <a:t>Osteichthyes</a:t>
            </a:r>
            <a:r>
              <a:rPr lang="en-US" sz="2400" b="1" dirty="0"/>
              <a:t>)</a:t>
            </a:r>
          </a:p>
        </p:txBody>
      </p:sp>
      <p:sp>
        <p:nvSpPr>
          <p:cNvPr id="98309" name="Rectangle 5">
            <a:extLst>
              <a:ext uri="{FF2B5EF4-FFF2-40B4-BE49-F238E27FC236}">
                <a16:creationId xmlns:a16="http://schemas.microsoft.com/office/drawing/2014/main" id="{18C73BF0-39C3-45DA-A32A-2B035334E3AF}"/>
              </a:ext>
            </a:extLst>
          </p:cNvPr>
          <p:cNvSpPr>
            <a:spLocks noGrp="1" noChangeArrowheads="1"/>
          </p:cNvSpPr>
          <p:nvPr>
            <p:ph type="body" sz="half" idx="1"/>
          </p:nvPr>
        </p:nvSpPr>
        <p:spPr>
          <a:xfrm>
            <a:off x="152400" y="533400"/>
            <a:ext cx="5638800" cy="6019800"/>
          </a:xfrm>
        </p:spPr>
        <p:txBody>
          <a:bodyPr/>
          <a:lstStyle/>
          <a:p>
            <a:pPr>
              <a:lnSpc>
                <a:spcPct val="120000"/>
              </a:lnSpc>
              <a:spcBef>
                <a:spcPct val="0"/>
              </a:spcBef>
              <a:buFont typeface="Wingdings" panose="05000000000000000000" pitchFamily="2" charset="2"/>
              <a:buChar char="q"/>
            </a:pPr>
            <a:r>
              <a:rPr lang="en-US" altLang="en-US" sz="2400"/>
              <a:t>Fish have two adaptations that serve them well: </a:t>
            </a:r>
            <a:r>
              <a:rPr lang="en-US" altLang="en-US" sz="2400" b="1"/>
              <a:t>lateral</a:t>
            </a:r>
            <a:r>
              <a:rPr lang="en-US" altLang="en-US" sz="2400"/>
              <a:t> (side) </a:t>
            </a:r>
            <a:r>
              <a:rPr lang="en-US" altLang="en-US" sz="2400" b="1"/>
              <a:t>fins</a:t>
            </a:r>
            <a:r>
              <a:rPr lang="en-US" altLang="en-US" sz="2400"/>
              <a:t> allow them to swim more quickly and turn more sharply than early vertebrates or non-vertebrate chordates. </a:t>
            </a:r>
          </a:p>
          <a:p>
            <a:pPr>
              <a:lnSpc>
                <a:spcPct val="120000"/>
              </a:lnSpc>
              <a:spcBef>
                <a:spcPct val="0"/>
              </a:spcBef>
              <a:buFont typeface="Wingdings" panose="05000000000000000000" pitchFamily="2" charset="2"/>
              <a:buChar char="q"/>
            </a:pPr>
            <a:r>
              <a:rPr lang="en-US" altLang="en-US" sz="2400"/>
              <a:t>Fish can breathe while stationary by moving a protective flap (</a:t>
            </a:r>
            <a:r>
              <a:rPr lang="en-US" altLang="en-US" sz="2400" b="1"/>
              <a:t>operculum</a:t>
            </a:r>
            <a:r>
              <a:rPr lang="en-US" altLang="en-US" sz="2400"/>
              <a:t>) over their gills.  </a:t>
            </a:r>
          </a:p>
          <a:p>
            <a:pPr>
              <a:lnSpc>
                <a:spcPct val="120000"/>
              </a:lnSpc>
              <a:spcBef>
                <a:spcPct val="0"/>
              </a:spcBef>
              <a:buFont typeface="Wingdings" panose="05000000000000000000" pitchFamily="2" charset="2"/>
              <a:buChar char="q"/>
            </a:pPr>
            <a:r>
              <a:rPr lang="en-US" altLang="en-US" sz="2400"/>
              <a:t>Your specimen is a member of the </a:t>
            </a:r>
            <a:r>
              <a:rPr lang="en-US" altLang="en-US" sz="2400" b="1"/>
              <a:t>class</a:t>
            </a:r>
            <a:r>
              <a:rPr lang="en-US" altLang="en-US" sz="2400"/>
              <a:t> </a:t>
            </a:r>
            <a:r>
              <a:rPr lang="en-US" altLang="en-US" sz="2400" b="1"/>
              <a:t>Osteichthyes</a:t>
            </a:r>
            <a:r>
              <a:rPr lang="en-US" altLang="en-US" sz="2400"/>
              <a:t>, or the bony fish.  </a:t>
            </a:r>
          </a:p>
          <a:p>
            <a:pPr>
              <a:lnSpc>
                <a:spcPct val="120000"/>
              </a:lnSpc>
              <a:spcBef>
                <a:spcPct val="0"/>
              </a:spcBef>
              <a:buFont typeface="Wingdings" panose="05000000000000000000" pitchFamily="2" charset="2"/>
              <a:buChar char="q"/>
            </a:pPr>
            <a:r>
              <a:rPr lang="en-US" altLang="en-US" sz="2400"/>
              <a:t>Sharks and their relatives are members of the class Chondrichthyes, whose skeletons are made up of cartilage instead of bone.</a:t>
            </a:r>
            <a:endParaRPr lang="en-US" altLang="en-US" sz="2400" b="1"/>
          </a:p>
        </p:txBody>
      </p:sp>
      <p:sp>
        <p:nvSpPr>
          <p:cNvPr id="5" name="Rectangle 6">
            <a:extLst>
              <a:ext uri="{FF2B5EF4-FFF2-40B4-BE49-F238E27FC236}">
                <a16:creationId xmlns:a16="http://schemas.microsoft.com/office/drawing/2014/main" id="{F7F3F8EA-54F2-48C4-97F8-C08B12CDD229}"/>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D4C462F-F6B8-4D62-B143-3DCF891297C0}" type="slidenum">
              <a:rPr lang="en-US" altLang="en-US">
                <a:solidFill>
                  <a:srgbClr val="898989"/>
                </a:solidFill>
              </a:rPr>
              <a:pPr eaLnBrk="1" hangingPunct="1"/>
              <a:t>104</a:t>
            </a:fld>
            <a:endParaRPr lang="en-US" altLang="en-US">
              <a:solidFill>
                <a:srgbClr val="898989"/>
              </a:solidFill>
            </a:endParaRPr>
          </a:p>
        </p:txBody>
      </p:sp>
      <p:pic>
        <p:nvPicPr>
          <p:cNvPr id="125957" name="Picture 2">
            <a:extLst>
              <a:ext uri="{FF2B5EF4-FFF2-40B4-BE49-F238E27FC236}">
                <a16:creationId xmlns:a16="http://schemas.microsoft.com/office/drawing/2014/main" id="{32E0EB52-5F85-4B42-A484-8E80195E8E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1038" y="1219200"/>
            <a:ext cx="3382962"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830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830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830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830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4">
            <a:extLst>
              <a:ext uri="{FF2B5EF4-FFF2-40B4-BE49-F238E27FC236}">
                <a16:creationId xmlns:a16="http://schemas.microsoft.com/office/drawing/2014/main" id="{5B297856-D75A-4F84-BB86-1E65E59FB796}"/>
              </a:ext>
            </a:extLst>
          </p:cNvPr>
          <p:cNvSpPr>
            <a:spLocks noGrp="1" noChangeArrowheads="1"/>
          </p:cNvSpPr>
          <p:nvPr>
            <p:ph type="title"/>
          </p:nvPr>
        </p:nvSpPr>
        <p:spPr>
          <a:xfrm>
            <a:off x="457200" y="0"/>
            <a:ext cx="8229600" cy="381000"/>
          </a:xfrm>
          <a:solidFill>
            <a:schemeClr val="accent6">
              <a:lumMod val="75000"/>
            </a:schemeClr>
          </a:solidFill>
          <a:ln w="38100">
            <a:solidFill>
              <a:schemeClr val="tx1"/>
            </a:solidFill>
          </a:ln>
        </p:spPr>
        <p:txBody>
          <a:bodyPr rtlCol="0">
            <a:noAutofit/>
          </a:bodyPr>
          <a:lstStyle/>
          <a:p>
            <a:pPr fontAlgn="auto">
              <a:spcAft>
                <a:spcPts val="0"/>
              </a:spcAft>
              <a:defRPr/>
            </a:pPr>
            <a:r>
              <a:rPr lang="en-US" sz="2400" b="1" dirty="0"/>
              <a:t>Vertebrate Classification</a:t>
            </a:r>
          </a:p>
        </p:txBody>
      </p:sp>
      <p:sp>
        <p:nvSpPr>
          <p:cNvPr id="98309" name="Rectangle 5">
            <a:extLst>
              <a:ext uri="{FF2B5EF4-FFF2-40B4-BE49-F238E27FC236}">
                <a16:creationId xmlns:a16="http://schemas.microsoft.com/office/drawing/2014/main" id="{E3AA7C3F-4804-40E8-999D-1E20AB0A483A}"/>
              </a:ext>
            </a:extLst>
          </p:cNvPr>
          <p:cNvSpPr>
            <a:spLocks noGrp="1" noChangeArrowheads="1"/>
          </p:cNvSpPr>
          <p:nvPr>
            <p:ph type="body" sz="half" idx="1"/>
          </p:nvPr>
        </p:nvSpPr>
        <p:spPr>
          <a:xfrm>
            <a:off x="0" y="533400"/>
            <a:ext cx="5943600" cy="5943600"/>
          </a:xfrm>
        </p:spPr>
        <p:txBody>
          <a:bodyPr rtlCol="0">
            <a:normAutofit fontScale="77500" lnSpcReduction="20000"/>
          </a:bodyPr>
          <a:lstStyle/>
          <a:p>
            <a:pPr fontAlgn="auto">
              <a:lnSpc>
                <a:spcPct val="120000"/>
              </a:lnSpc>
              <a:spcBef>
                <a:spcPts val="0"/>
              </a:spcBef>
              <a:spcAft>
                <a:spcPts val="0"/>
              </a:spcAft>
              <a:buFont typeface="Wingdings" pitchFamily="2" charset="2"/>
              <a:buChar char="q"/>
              <a:defRPr/>
            </a:pPr>
            <a:r>
              <a:rPr lang="en-US" sz="3100" dirty="0"/>
              <a:t>Traditional vertebrate classes</a:t>
            </a:r>
          </a:p>
          <a:p>
            <a:pPr lvl="1" fontAlgn="auto">
              <a:lnSpc>
                <a:spcPct val="120000"/>
              </a:lnSpc>
              <a:spcBef>
                <a:spcPts val="0"/>
              </a:spcBef>
              <a:spcAft>
                <a:spcPts val="0"/>
              </a:spcAft>
              <a:buFont typeface="Wingdings" pitchFamily="2" charset="2"/>
              <a:buChar char="q"/>
              <a:defRPr/>
            </a:pPr>
            <a:r>
              <a:rPr lang="en-US" sz="2100" b="1" dirty="0" err="1"/>
              <a:t>Agnatha</a:t>
            </a:r>
            <a:r>
              <a:rPr lang="en-US" sz="2100" dirty="0"/>
              <a:t> – jawless fishes</a:t>
            </a:r>
          </a:p>
          <a:p>
            <a:pPr lvl="1" fontAlgn="auto">
              <a:lnSpc>
                <a:spcPct val="120000"/>
              </a:lnSpc>
              <a:spcBef>
                <a:spcPts val="0"/>
              </a:spcBef>
              <a:spcAft>
                <a:spcPts val="0"/>
              </a:spcAft>
              <a:buFont typeface="Wingdings" pitchFamily="2" charset="2"/>
              <a:buChar char="q"/>
              <a:defRPr/>
            </a:pPr>
            <a:r>
              <a:rPr lang="en-US" sz="2100" b="1" dirty="0" err="1"/>
              <a:t>Chondrichthyes</a:t>
            </a:r>
            <a:r>
              <a:rPr lang="en-US" sz="2100" dirty="0"/>
              <a:t> – cartilaginous fishes </a:t>
            </a:r>
            <a:r>
              <a:rPr lang="en-US" sz="1800" dirty="0"/>
              <a:t>(sharks &amp; relatives)</a:t>
            </a:r>
            <a:endParaRPr lang="en-US" sz="2100" dirty="0"/>
          </a:p>
          <a:p>
            <a:pPr lvl="1" fontAlgn="auto">
              <a:lnSpc>
                <a:spcPct val="120000"/>
              </a:lnSpc>
              <a:spcBef>
                <a:spcPts val="0"/>
              </a:spcBef>
              <a:spcAft>
                <a:spcPts val="0"/>
              </a:spcAft>
              <a:buFont typeface="Wingdings" pitchFamily="2" charset="2"/>
              <a:buChar char="q"/>
              <a:defRPr/>
            </a:pPr>
            <a:r>
              <a:rPr lang="en-US" sz="2100" b="1" dirty="0" err="1"/>
              <a:t>Osteichthyes</a:t>
            </a:r>
            <a:r>
              <a:rPr lang="en-US" sz="2100" dirty="0"/>
              <a:t> – bony fishes</a:t>
            </a:r>
          </a:p>
          <a:p>
            <a:pPr lvl="1" fontAlgn="auto">
              <a:lnSpc>
                <a:spcPct val="120000"/>
              </a:lnSpc>
              <a:spcBef>
                <a:spcPts val="0"/>
              </a:spcBef>
              <a:spcAft>
                <a:spcPts val="0"/>
              </a:spcAft>
              <a:buFont typeface="Wingdings" pitchFamily="2" charset="2"/>
              <a:buChar char="q"/>
              <a:defRPr/>
            </a:pPr>
            <a:r>
              <a:rPr lang="en-US" sz="2100" b="1" dirty="0" err="1"/>
              <a:t>Amphibia</a:t>
            </a:r>
            <a:r>
              <a:rPr lang="en-US" sz="2100" dirty="0"/>
              <a:t> – amphibians </a:t>
            </a:r>
            <a:r>
              <a:rPr lang="en-US" sz="1800" dirty="0"/>
              <a:t>(frogs, toads, salamanders, &amp; caecilians)</a:t>
            </a:r>
            <a:endParaRPr lang="en-US" sz="2100" dirty="0"/>
          </a:p>
          <a:p>
            <a:pPr lvl="1" fontAlgn="auto">
              <a:lnSpc>
                <a:spcPct val="120000"/>
              </a:lnSpc>
              <a:spcBef>
                <a:spcPts val="0"/>
              </a:spcBef>
              <a:spcAft>
                <a:spcPts val="0"/>
              </a:spcAft>
              <a:buFont typeface="Wingdings" pitchFamily="2" charset="2"/>
              <a:buChar char="q"/>
              <a:defRPr/>
            </a:pPr>
            <a:r>
              <a:rPr lang="en-US" sz="2100" b="1" dirty="0" err="1"/>
              <a:t>Reptilia</a:t>
            </a:r>
            <a:r>
              <a:rPr lang="en-US" sz="2100" dirty="0"/>
              <a:t> – reptiles </a:t>
            </a:r>
            <a:r>
              <a:rPr lang="en-US" sz="1800" dirty="0"/>
              <a:t>(lizards, snakes, turtles &amp; tortoises, crocodilians)</a:t>
            </a:r>
            <a:endParaRPr lang="en-US" sz="2100" dirty="0"/>
          </a:p>
          <a:p>
            <a:pPr lvl="1" fontAlgn="auto">
              <a:lnSpc>
                <a:spcPct val="120000"/>
              </a:lnSpc>
              <a:spcBef>
                <a:spcPts val="0"/>
              </a:spcBef>
              <a:spcAft>
                <a:spcPts val="0"/>
              </a:spcAft>
              <a:buFont typeface="Wingdings" pitchFamily="2" charset="2"/>
              <a:buChar char="q"/>
              <a:defRPr/>
            </a:pPr>
            <a:r>
              <a:rPr lang="en-US" sz="2100" b="1" dirty="0"/>
              <a:t>Aves – </a:t>
            </a:r>
            <a:r>
              <a:rPr lang="en-US" sz="2100" dirty="0"/>
              <a:t>birds </a:t>
            </a:r>
          </a:p>
          <a:p>
            <a:pPr lvl="1" fontAlgn="auto">
              <a:lnSpc>
                <a:spcPct val="120000"/>
              </a:lnSpc>
              <a:spcBef>
                <a:spcPts val="0"/>
              </a:spcBef>
              <a:spcAft>
                <a:spcPts val="0"/>
              </a:spcAft>
              <a:buFont typeface="Wingdings" pitchFamily="2" charset="2"/>
              <a:buChar char="q"/>
              <a:defRPr/>
            </a:pPr>
            <a:r>
              <a:rPr lang="en-US" sz="2100" b="1" dirty="0" err="1"/>
              <a:t>Mammalia</a:t>
            </a:r>
            <a:r>
              <a:rPr lang="en-US" sz="2100" dirty="0"/>
              <a:t> – mammals </a:t>
            </a:r>
          </a:p>
          <a:p>
            <a:pPr fontAlgn="auto">
              <a:lnSpc>
                <a:spcPct val="120000"/>
              </a:lnSpc>
              <a:spcBef>
                <a:spcPts val="0"/>
              </a:spcBef>
              <a:spcAft>
                <a:spcPts val="0"/>
              </a:spcAft>
              <a:buFont typeface="Wingdings" pitchFamily="2" charset="2"/>
              <a:buChar char="q"/>
              <a:defRPr/>
            </a:pPr>
            <a:r>
              <a:rPr lang="en-US" sz="3100" dirty="0"/>
              <a:t>Many scientists use a different classification system, because some “traditional” groups don’t contain all descendants of a common ancestor.</a:t>
            </a:r>
          </a:p>
          <a:p>
            <a:pPr fontAlgn="auto">
              <a:lnSpc>
                <a:spcPct val="120000"/>
              </a:lnSpc>
              <a:spcBef>
                <a:spcPts val="0"/>
              </a:spcBef>
              <a:spcAft>
                <a:spcPts val="0"/>
              </a:spcAft>
              <a:buFont typeface="Wingdings" pitchFamily="2" charset="2"/>
              <a:buChar char="q"/>
              <a:defRPr/>
            </a:pPr>
            <a:r>
              <a:rPr lang="en-US" sz="3100" dirty="0"/>
              <a:t>If we used groups that contained all a particular ancestor’s descendants, birds should be grouped with reptiles!</a:t>
            </a:r>
          </a:p>
          <a:p>
            <a:pPr fontAlgn="auto">
              <a:lnSpc>
                <a:spcPct val="80000"/>
              </a:lnSpc>
              <a:spcAft>
                <a:spcPts val="0"/>
              </a:spcAft>
              <a:buFont typeface="Wingdings" pitchFamily="2" charset="2"/>
              <a:buChar char="q"/>
              <a:defRPr/>
            </a:pPr>
            <a:endParaRPr lang="en-US" sz="2000" b="1" dirty="0"/>
          </a:p>
          <a:p>
            <a:pPr fontAlgn="auto">
              <a:lnSpc>
                <a:spcPct val="80000"/>
              </a:lnSpc>
              <a:spcAft>
                <a:spcPts val="0"/>
              </a:spcAft>
              <a:buFontTx/>
              <a:buNone/>
              <a:defRPr/>
            </a:pPr>
            <a:r>
              <a:rPr lang="en-US" sz="2000" b="1" dirty="0"/>
              <a:t> </a:t>
            </a:r>
          </a:p>
        </p:txBody>
      </p:sp>
      <p:sp>
        <p:nvSpPr>
          <p:cNvPr id="5" name="Rectangle 6">
            <a:extLst>
              <a:ext uri="{FF2B5EF4-FFF2-40B4-BE49-F238E27FC236}">
                <a16:creationId xmlns:a16="http://schemas.microsoft.com/office/drawing/2014/main" id="{8DFE8D69-2E15-4BFA-B15F-C55E88DEFA5C}"/>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9F155C1-1FCB-40B4-869F-182D83BF8D96}" type="slidenum">
              <a:rPr lang="en-US" altLang="en-US">
                <a:solidFill>
                  <a:srgbClr val="898989"/>
                </a:solidFill>
              </a:rPr>
              <a:pPr eaLnBrk="1" hangingPunct="1"/>
              <a:t>105</a:t>
            </a:fld>
            <a:endParaRPr lang="en-US" altLang="en-US">
              <a:solidFill>
                <a:srgbClr val="898989"/>
              </a:solidFill>
            </a:endParaRPr>
          </a:p>
        </p:txBody>
      </p:sp>
      <p:sp>
        <p:nvSpPr>
          <p:cNvPr id="8" name="Action Button: Back or Previous 7">
            <a:hlinkClick r:id="rId2" action="ppaction://hlinksldjump" highlightClick="1"/>
            <a:extLst>
              <a:ext uri="{FF2B5EF4-FFF2-40B4-BE49-F238E27FC236}">
                <a16:creationId xmlns:a16="http://schemas.microsoft.com/office/drawing/2014/main" id="{8C94EE58-7C6F-43CB-B8DA-259FD413689F}"/>
              </a:ext>
            </a:extLst>
          </p:cNvPr>
          <p:cNvSpPr/>
          <p:nvPr/>
        </p:nvSpPr>
        <p:spPr>
          <a:xfrm>
            <a:off x="5486400" y="6019800"/>
            <a:ext cx="274638" cy="274638"/>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9" name="Action Button: Back or Previous 8">
            <a:hlinkClick r:id="rId3" action="ppaction://hlinksldjump" highlightClick="1"/>
            <a:extLst>
              <a:ext uri="{FF2B5EF4-FFF2-40B4-BE49-F238E27FC236}">
                <a16:creationId xmlns:a16="http://schemas.microsoft.com/office/drawing/2014/main" id="{B2D901CB-0C99-498B-95D2-15EB27A1DC78}"/>
              </a:ext>
            </a:extLst>
          </p:cNvPr>
          <p:cNvSpPr/>
          <p:nvPr/>
        </p:nvSpPr>
        <p:spPr>
          <a:xfrm>
            <a:off x="5486400" y="6400800"/>
            <a:ext cx="274638" cy="274638"/>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10" name="TextBox 9">
            <a:extLst>
              <a:ext uri="{FF2B5EF4-FFF2-40B4-BE49-F238E27FC236}">
                <a16:creationId xmlns:a16="http://schemas.microsoft.com/office/drawing/2014/main" id="{2EE2A124-26FD-4616-86AD-D9A563E161C6}"/>
              </a:ext>
            </a:extLst>
          </p:cNvPr>
          <p:cNvSpPr txBox="1">
            <a:spLocks noChangeArrowheads="1"/>
          </p:cNvSpPr>
          <p:nvPr/>
        </p:nvSpPr>
        <p:spPr bwMode="auto">
          <a:xfrm>
            <a:off x="2133600" y="60198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t>Back to version for lower grades</a:t>
            </a:r>
          </a:p>
        </p:txBody>
      </p:sp>
      <p:sp>
        <p:nvSpPr>
          <p:cNvPr id="11" name="TextBox 10">
            <a:extLst>
              <a:ext uri="{FF2B5EF4-FFF2-40B4-BE49-F238E27FC236}">
                <a16:creationId xmlns:a16="http://schemas.microsoft.com/office/drawing/2014/main" id="{CDD1C768-96D8-43A7-AE74-970542858499}"/>
              </a:ext>
            </a:extLst>
          </p:cNvPr>
          <p:cNvSpPr txBox="1">
            <a:spLocks noChangeArrowheads="1"/>
          </p:cNvSpPr>
          <p:nvPr/>
        </p:nvSpPr>
        <p:spPr bwMode="auto">
          <a:xfrm>
            <a:off x="2133600" y="6400800"/>
            <a:ext cx="3276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t>Back to version for higher grades</a:t>
            </a:r>
          </a:p>
        </p:txBody>
      </p:sp>
      <p:pic>
        <p:nvPicPr>
          <p:cNvPr id="12" name="Picture 2">
            <a:extLst>
              <a:ext uri="{FF2B5EF4-FFF2-40B4-BE49-F238E27FC236}">
                <a16:creationId xmlns:a16="http://schemas.microsoft.com/office/drawing/2014/main" id="{DE38D365-D734-4BE2-83B5-7B33CD0E6F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6300" y="457200"/>
            <a:ext cx="3187700" cy="62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8309">
                                            <p:txEl>
                                              <p:pRg st="0" end="0"/>
                                            </p:txEl>
                                          </p:spTgt>
                                        </p:tgtEl>
                                        <p:attrNameLst>
                                          <p:attrName>style.visibility</p:attrName>
                                        </p:attrNameLst>
                                      </p:cBhvr>
                                      <p:to>
                                        <p:strVal val="visible"/>
                                      </p:to>
                                    </p:set>
                                  </p:childTnLst>
                                </p:cTn>
                              </p:par>
                              <p:par>
                                <p:cTn id="7" presetID="35"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anim calcmode="lin" valueType="num">
                                      <p:cBhvr>
                                        <p:cTn id="10" dur="500" fill="hold"/>
                                        <p:tgtEl>
                                          <p:spTgt spid="12"/>
                                        </p:tgtEl>
                                        <p:attrNameLst>
                                          <p:attrName>style.rotation</p:attrName>
                                        </p:attrNameLst>
                                      </p:cBhvr>
                                      <p:tavLst>
                                        <p:tav tm="0">
                                          <p:val>
                                            <p:fltVal val="720"/>
                                          </p:val>
                                        </p:tav>
                                        <p:tav tm="100000">
                                          <p:val>
                                            <p:fltVal val="0"/>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 calcmode="lin" valueType="num">
                                      <p:cBhvr>
                                        <p:cTn id="12" dur="500" fill="hold"/>
                                        <p:tgtEl>
                                          <p:spTgt spid="12"/>
                                        </p:tgtEl>
                                        <p:attrNameLst>
                                          <p:attrName>ppt_w</p:attrName>
                                        </p:attrNameLst>
                                      </p:cBhvr>
                                      <p:tavLst>
                                        <p:tav tm="0">
                                          <p:val>
                                            <p:fltVal val="0"/>
                                          </p:val>
                                        </p:tav>
                                        <p:tav tm="100000">
                                          <p:val>
                                            <p:strVal val="#ppt_w"/>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98309">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98309">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98309">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98309">
                                            <p:txEl>
                                              <p:pRg st="4" end="4"/>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98309">
                                            <p:txEl>
                                              <p:pRg st="5" end="5"/>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98309">
                                            <p:txEl>
                                              <p:pRg st="6" end="6"/>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98309">
                                            <p:txEl>
                                              <p:pRg st="7" end="7"/>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98309">
                                            <p:txEl>
                                              <p:pRg st="8" end="8"/>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98309">
                                            <p:txEl>
                                              <p:pRg st="9" end="9"/>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B3AB2B4B-5DCF-4B6E-81C3-7FB2EFA7D0E4}"/>
              </a:ext>
            </a:extLst>
          </p:cNvPr>
          <p:cNvSpPr>
            <a:spLocks noGrp="1" noChangeArrowheads="1"/>
          </p:cNvSpPr>
          <p:nvPr>
            <p:ph type="title"/>
          </p:nvPr>
        </p:nvSpPr>
        <p:spPr>
          <a:xfrm>
            <a:off x="381000" y="0"/>
            <a:ext cx="8229600" cy="533400"/>
          </a:xfrm>
          <a:solidFill>
            <a:srgbClr val="7030A0"/>
          </a:solidFill>
          <a:ln w="38100">
            <a:solidFill>
              <a:schemeClr val="tx1"/>
            </a:solidFill>
          </a:ln>
        </p:spPr>
        <p:txBody>
          <a:bodyPr rtlCol="0">
            <a:normAutofit fontScale="90000"/>
          </a:bodyPr>
          <a:lstStyle/>
          <a:p>
            <a:pPr fontAlgn="auto">
              <a:spcAft>
                <a:spcPts val="0"/>
              </a:spcAft>
              <a:defRPr/>
            </a:pPr>
            <a:r>
              <a:rPr lang="en-US" sz="3200" b="1" dirty="0">
                <a:solidFill>
                  <a:schemeClr val="bg1"/>
                </a:solidFill>
              </a:rPr>
              <a:t>Exercise 4: Diagram those Traits</a:t>
            </a:r>
          </a:p>
        </p:txBody>
      </p:sp>
      <p:sp>
        <p:nvSpPr>
          <p:cNvPr id="23556" name="Rectangle 4">
            <a:extLst>
              <a:ext uri="{FF2B5EF4-FFF2-40B4-BE49-F238E27FC236}">
                <a16:creationId xmlns:a16="http://schemas.microsoft.com/office/drawing/2014/main" id="{9803A76B-27A4-4F35-9876-99F01C2075FB}"/>
              </a:ext>
            </a:extLst>
          </p:cNvPr>
          <p:cNvSpPr>
            <a:spLocks noGrp="1" noChangeArrowheads="1"/>
          </p:cNvSpPr>
          <p:nvPr>
            <p:ph type="body" sz="half" idx="1"/>
          </p:nvPr>
        </p:nvSpPr>
        <p:spPr>
          <a:xfrm>
            <a:off x="0" y="609600"/>
            <a:ext cx="5410200" cy="6248400"/>
          </a:xfrm>
        </p:spPr>
        <p:txBody>
          <a:bodyPr/>
          <a:lstStyle/>
          <a:p>
            <a:pPr>
              <a:buFont typeface="Wingdings" panose="05000000000000000000" pitchFamily="2" charset="2"/>
              <a:buChar char="q"/>
            </a:pPr>
            <a:r>
              <a:rPr lang="en-US" altLang="en-US" sz="2000"/>
              <a:t>You can construct a </a:t>
            </a:r>
            <a:r>
              <a:rPr lang="en-US" altLang="en-US" sz="2000" b="1"/>
              <a:t>Venn diagram</a:t>
            </a:r>
            <a:r>
              <a:rPr lang="en-US" altLang="en-US" sz="2000"/>
              <a:t> to show how animal traits are related.  </a:t>
            </a:r>
          </a:p>
          <a:p>
            <a:pPr>
              <a:buFont typeface="Wingdings" panose="05000000000000000000" pitchFamily="2" charset="2"/>
              <a:buChar char="q"/>
            </a:pPr>
            <a:r>
              <a:rPr lang="en-US" altLang="en-US" sz="2000"/>
              <a:t>A Venn diagram looks like a rectangle with some circular regions in it.  The rectangle represents a set of possible items.  In our case, the rectangle will represent all animals.  </a:t>
            </a:r>
          </a:p>
          <a:p>
            <a:pPr>
              <a:buFont typeface="Wingdings" panose="05000000000000000000" pitchFamily="2" charset="2"/>
              <a:buChar char="q"/>
            </a:pPr>
            <a:r>
              <a:rPr lang="en-US" altLang="en-US" sz="2000"/>
              <a:t>The circular regions represent items or sets of items in the total set.  </a:t>
            </a:r>
          </a:p>
          <a:p>
            <a:pPr>
              <a:buFont typeface="Wingdings" panose="05000000000000000000" pitchFamily="2" charset="2"/>
              <a:buChar char="q"/>
            </a:pPr>
            <a:r>
              <a:rPr lang="en-US" altLang="en-US" sz="2000"/>
              <a:t>In this diagram, one circle represents animals with bilateral symmetry, &amp; the other represents animals with a hydrostatic skeleton.  </a:t>
            </a:r>
          </a:p>
          <a:p>
            <a:pPr>
              <a:buFont typeface="Wingdings" panose="05000000000000000000" pitchFamily="2" charset="2"/>
              <a:buChar char="q"/>
            </a:pPr>
            <a:r>
              <a:rPr lang="en-US" altLang="en-US" sz="2000"/>
              <a:t>If two regions overlap, then some things belong to both regions.  The overlap in this diagram represents animals with both bilateral symmetry and a hydrostatic skeleton. </a:t>
            </a:r>
            <a:endParaRPr lang="en-US" altLang="en-US" sz="2000" b="1"/>
          </a:p>
        </p:txBody>
      </p:sp>
      <p:sp>
        <p:nvSpPr>
          <p:cNvPr id="5" name="Rectangle 6">
            <a:extLst>
              <a:ext uri="{FF2B5EF4-FFF2-40B4-BE49-F238E27FC236}">
                <a16:creationId xmlns:a16="http://schemas.microsoft.com/office/drawing/2014/main" id="{FEF18F91-AA1C-4BC1-AC97-160D59A70620}"/>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6D43D40-4CDC-4785-A9B9-D0FCFC5FB954}" type="slidenum">
              <a:rPr lang="en-US" altLang="en-US">
                <a:solidFill>
                  <a:srgbClr val="898989"/>
                </a:solidFill>
              </a:rPr>
              <a:pPr eaLnBrk="1" hangingPunct="1"/>
              <a:t>106</a:t>
            </a:fld>
            <a:endParaRPr lang="en-US" altLang="en-US">
              <a:solidFill>
                <a:srgbClr val="898989"/>
              </a:solidFill>
            </a:endParaRPr>
          </a:p>
        </p:txBody>
      </p:sp>
      <p:graphicFrame>
        <p:nvGraphicFramePr>
          <p:cNvPr id="6" name="Diagram 5">
            <a:extLst>
              <a:ext uri="{FF2B5EF4-FFF2-40B4-BE49-F238E27FC236}">
                <a16:creationId xmlns:a16="http://schemas.microsoft.com/office/drawing/2014/main" id="{D41F957F-4B54-4546-8754-0D3D0B39BA1A}"/>
              </a:ext>
            </a:extLst>
          </p:cNvPr>
          <p:cNvGraphicFramePr/>
          <p:nvPr/>
        </p:nvGraphicFramePr>
        <p:xfrm>
          <a:off x="5486400" y="1676400"/>
          <a:ext cx="3514725" cy="2343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8" name="Straight Arrow Connector 7">
            <a:extLst>
              <a:ext uri="{FF2B5EF4-FFF2-40B4-BE49-F238E27FC236}">
                <a16:creationId xmlns:a16="http://schemas.microsoft.com/office/drawing/2014/main" id="{40F5CA08-E20C-4770-A61E-762550FCE5D5}"/>
              </a:ext>
            </a:extLst>
          </p:cNvPr>
          <p:cNvCxnSpPr/>
          <p:nvPr/>
        </p:nvCxnSpPr>
        <p:spPr>
          <a:xfrm rot="10800000" flipV="1">
            <a:off x="6934200" y="1143000"/>
            <a:ext cx="838200" cy="533400"/>
          </a:xfrm>
          <a:prstGeom prst="straightConnector1">
            <a:avLst/>
          </a:prstGeom>
          <a:ln w="571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56AF937-5645-4763-A834-5087FCB376DA}"/>
              </a:ext>
            </a:extLst>
          </p:cNvPr>
          <p:cNvCxnSpPr/>
          <p:nvPr/>
        </p:nvCxnSpPr>
        <p:spPr>
          <a:xfrm rot="10800000">
            <a:off x="6553200" y="3581400"/>
            <a:ext cx="990600" cy="762000"/>
          </a:xfrm>
          <a:prstGeom prst="straightConnector1">
            <a:avLst/>
          </a:prstGeom>
          <a:ln w="571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7837E43-5331-4F3B-991B-BCA64E63238B}"/>
              </a:ext>
            </a:extLst>
          </p:cNvPr>
          <p:cNvCxnSpPr/>
          <p:nvPr/>
        </p:nvCxnSpPr>
        <p:spPr>
          <a:xfrm rot="5400000" flipH="1" flipV="1">
            <a:off x="7315200" y="3657600"/>
            <a:ext cx="914400" cy="457200"/>
          </a:xfrm>
          <a:prstGeom prst="straightConnector1">
            <a:avLst/>
          </a:prstGeom>
          <a:ln w="571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1775A74-77FC-4656-9A3F-7EE1E46C6FBA}"/>
              </a:ext>
            </a:extLst>
          </p:cNvPr>
          <p:cNvCxnSpPr/>
          <p:nvPr/>
        </p:nvCxnSpPr>
        <p:spPr>
          <a:xfrm rot="16200000" flipV="1">
            <a:off x="6706394" y="3505994"/>
            <a:ext cx="1447800" cy="227012"/>
          </a:xfrm>
          <a:prstGeom prst="straightConnector1">
            <a:avLst/>
          </a:prstGeom>
          <a:ln w="571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55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style.rotation</p:attrName>
                                        </p:attrNameLst>
                                      </p:cBhvr>
                                      <p:tavLst>
                                        <p:tav tm="0">
                                          <p:val>
                                            <p:fltVal val="720"/>
                                          </p:val>
                                        </p:tav>
                                        <p:tav tm="100000">
                                          <p:val>
                                            <p:fltVal val="0"/>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 calcmode="lin" valueType="num">
                                      <p:cBhvr>
                                        <p:cTn id="18" dur="500" fill="hold"/>
                                        <p:tgtEl>
                                          <p:spTgt spid="6"/>
                                        </p:tgtEl>
                                        <p:attrNameLst>
                                          <p:attrName>ppt_w</p:attrName>
                                        </p:attrNameLst>
                                      </p:cBhvr>
                                      <p:tavLst>
                                        <p:tav tm="0">
                                          <p:val>
                                            <p:fltVal val="0"/>
                                          </p:val>
                                        </p:tav>
                                        <p:tav tm="100000">
                                          <p:val>
                                            <p:strVal val="#ppt_w"/>
                                          </p:val>
                                        </p:tav>
                                      </p:tavLst>
                                    </p:anim>
                                  </p:childTnLst>
                                </p:cTn>
                              </p:par>
                              <p:par>
                                <p:cTn id="19" presetID="2" presetClass="entr" presetSubtype="3"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1+#ppt_w/2"/>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par>
                                <p:cTn id="23" presetID="35" presetClass="emph" presetSubtype="0" fill="hold" nodeType="withEffect">
                                  <p:stCondLst>
                                    <p:cond delay="0"/>
                                  </p:stCondLst>
                                  <p:childTnLst>
                                    <p:anim calcmode="discrete" valueType="str">
                                      <p:cBhvr>
                                        <p:cTn id="24" dur="2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23556">
                                            <p:txEl>
                                              <p:pRg st="2" end="2"/>
                                            </p:txEl>
                                          </p:spTgt>
                                        </p:tgtEl>
                                        <p:attrNameLst>
                                          <p:attrName>style.visibility</p:attrName>
                                        </p:attrNameLst>
                                      </p:cBhvr>
                                      <p:to>
                                        <p:strVal val="visible"/>
                                      </p:to>
                                    </p:set>
                                  </p:childTnLst>
                                </p:cTn>
                              </p:par>
                              <p:par>
                                <p:cTn id="33" presetID="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35" presetClass="emph" presetSubtype="0" fill="hold" nodeType="withEffect">
                                  <p:stCondLst>
                                    <p:cond delay="0"/>
                                  </p:stCondLst>
                                  <p:childTnLst>
                                    <p:anim calcmode="discrete" valueType="str">
                                      <p:cBhvr>
                                        <p:cTn id="42" dur="2000" fill="hold"/>
                                        <p:tgtEl>
                                          <p:spTgt spid="9"/>
                                        </p:tgtEl>
                                        <p:attrNameLst>
                                          <p:attrName>style.visibility</p:attrName>
                                        </p:attrNameLst>
                                      </p:cBhvr>
                                      <p:tavLst>
                                        <p:tav tm="0">
                                          <p:val>
                                            <p:strVal val="hidden"/>
                                          </p:val>
                                        </p:tav>
                                        <p:tav tm="50000">
                                          <p:val>
                                            <p:strVal val="visible"/>
                                          </p:val>
                                        </p:tav>
                                      </p:tavLst>
                                    </p:anim>
                                  </p:childTnLst>
                                </p:cTn>
                              </p:par>
                              <p:par>
                                <p:cTn id="43" presetID="35" presetClass="emph" presetSubtype="0" fill="hold" nodeType="withEffect">
                                  <p:stCondLst>
                                    <p:cond delay="0"/>
                                  </p:stCondLst>
                                  <p:childTnLst>
                                    <p:anim calcmode="discrete" valueType="str">
                                      <p:cBhvr>
                                        <p:cTn id="44" dur="2000" fill="hold"/>
                                        <p:tgtEl>
                                          <p:spTgt spid="11"/>
                                        </p:tgtEl>
                                        <p:attrNameLst>
                                          <p:attrName>style.visibility</p:attrName>
                                        </p:attrNameLst>
                                      </p:cBhvr>
                                      <p:tavLst>
                                        <p:tav tm="0">
                                          <p:val>
                                            <p:strVal val="hidden"/>
                                          </p:val>
                                        </p:tav>
                                        <p:tav tm="50000">
                                          <p:val>
                                            <p:strVal val="visible"/>
                                          </p:val>
                                        </p:tav>
                                      </p:tavLst>
                                    </p:anim>
                                  </p:childTnLst>
                                </p:cTn>
                              </p:par>
                              <p:par>
                                <p:cTn id="45" presetID="1" presetClass="entr" presetSubtype="0" fill="hold" nodeType="withEffect">
                                  <p:stCondLst>
                                    <p:cond delay="0"/>
                                  </p:stCondLst>
                                  <p:childTnLst>
                                    <p:set>
                                      <p:cBhvr>
                                        <p:cTn id="46" dur="1" fill="hold">
                                          <p:stCondLst>
                                            <p:cond delay="0"/>
                                          </p:stCondLst>
                                        </p:cTn>
                                        <p:tgtEl>
                                          <p:spTgt spid="23556">
                                            <p:txEl>
                                              <p:pRg st="3" end="3"/>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xit" presetSubtype="0" fill="hold" nodeType="clickEffect">
                                  <p:stCondLst>
                                    <p:cond delay="0"/>
                                  </p:stCondLst>
                                  <p:childTnLst>
                                    <p:set>
                                      <p:cBhvr>
                                        <p:cTn id="50" dur="1" fill="hold">
                                          <p:stCondLst>
                                            <p:cond delay="0"/>
                                          </p:stCondLst>
                                        </p:cTn>
                                        <p:tgtEl>
                                          <p:spTgt spid="9"/>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1"/>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23556">
                                            <p:txEl>
                                              <p:pRg st="4" end="4"/>
                                            </p:txEl>
                                          </p:spTgt>
                                        </p:tgtEl>
                                        <p:attrNameLst>
                                          <p:attrName>style.visibility</p:attrName>
                                        </p:attrNameLst>
                                      </p:cBhvr>
                                      <p:to>
                                        <p:strVal val="visible"/>
                                      </p:to>
                                    </p:set>
                                  </p:childTnLst>
                                </p:cTn>
                              </p:par>
                              <p:par>
                                <p:cTn id="57" presetID="2" presetClass="entr" presetSubtype="4"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par>
                                <p:cTn id="61" presetID="35" presetClass="emph" presetSubtype="0" fill="hold" nodeType="withEffect">
                                  <p:stCondLst>
                                    <p:cond delay="0"/>
                                  </p:stCondLst>
                                  <p:childTnLst>
                                    <p:anim calcmode="discrete" valueType="str">
                                      <p:cBhvr>
                                        <p:cTn id="62" dur="2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xit" presetSubtype="0" fill="hold" nodeType="clickEffect">
                                  <p:stCondLst>
                                    <p:cond delay="0"/>
                                  </p:stCondLst>
                                  <p:childTnLst>
                                    <p:set>
                                      <p:cBhvr>
                                        <p:cTn id="6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9A679FFD-E4A5-4ABC-965E-B0249B3EC034}"/>
              </a:ext>
            </a:extLst>
          </p:cNvPr>
          <p:cNvSpPr>
            <a:spLocks noGrp="1" noChangeArrowheads="1"/>
          </p:cNvSpPr>
          <p:nvPr>
            <p:ph type="title"/>
          </p:nvPr>
        </p:nvSpPr>
        <p:spPr>
          <a:xfrm>
            <a:off x="381000" y="0"/>
            <a:ext cx="8229600" cy="457200"/>
          </a:xfrm>
          <a:solidFill>
            <a:srgbClr val="7030A0"/>
          </a:solidFill>
          <a:ln w="38100">
            <a:solidFill>
              <a:schemeClr val="tx1"/>
            </a:solidFill>
          </a:ln>
        </p:spPr>
        <p:txBody>
          <a:bodyPr rtlCol="0">
            <a:normAutofit fontScale="90000"/>
          </a:bodyPr>
          <a:lstStyle/>
          <a:p>
            <a:pPr fontAlgn="auto">
              <a:spcAft>
                <a:spcPts val="0"/>
              </a:spcAft>
              <a:defRPr/>
            </a:pPr>
            <a:r>
              <a:rPr lang="en-US" sz="3200" b="1" dirty="0">
                <a:solidFill>
                  <a:schemeClr val="bg1"/>
                </a:solidFill>
              </a:rPr>
              <a:t>Exercise 4: Diagram those Traits</a:t>
            </a:r>
          </a:p>
        </p:txBody>
      </p:sp>
      <p:sp>
        <p:nvSpPr>
          <p:cNvPr id="23556" name="Rectangle 4">
            <a:extLst>
              <a:ext uri="{FF2B5EF4-FFF2-40B4-BE49-F238E27FC236}">
                <a16:creationId xmlns:a16="http://schemas.microsoft.com/office/drawing/2014/main" id="{1FB69D55-54C7-4BE1-AEBF-6AC809EDCBF7}"/>
              </a:ext>
            </a:extLst>
          </p:cNvPr>
          <p:cNvSpPr>
            <a:spLocks noGrp="1" noChangeArrowheads="1"/>
          </p:cNvSpPr>
          <p:nvPr>
            <p:ph type="body" sz="half" idx="1"/>
          </p:nvPr>
        </p:nvSpPr>
        <p:spPr>
          <a:xfrm>
            <a:off x="0" y="533400"/>
            <a:ext cx="5334000" cy="5486400"/>
          </a:xfrm>
        </p:spPr>
        <p:txBody>
          <a:bodyPr/>
          <a:lstStyle/>
          <a:p>
            <a:pPr>
              <a:buFont typeface="Wingdings" panose="05000000000000000000" pitchFamily="2" charset="2"/>
              <a:buChar char="q"/>
            </a:pPr>
            <a:r>
              <a:rPr lang="en-US" altLang="en-US" sz="2400"/>
              <a:t>Regions that have nothing in common will be separate.  </a:t>
            </a:r>
          </a:p>
          <a:p>
            <a:pPr>
              <a:buFont typeface="Wingdings" panose="05000000000000000000" pitchFamily="2" charset="2"/>
              <a:buChar char="q"/>
            </a:pPr>
            <a:r>
              <a:rPr lang="en-US" altLang="en-US" sz="2400"/>
              <a:t>On the other hand, if all things in region A also belong to region B, then region A will be completely contained in region B.  </a:t>
            </a:r>
          </a:p>
          <a:p>
            <a:pPr>
              <a:buFont typeface="Wingdings" panose="05000000000000000000" pitchFamily="2" charset="2"/>
              <a:buChar char="q"/>
            </a:pPr>
            <a:r>
              <a:rPr lang="en-US" altLang="en-US" sz="2400" b="1"/>
              <a:t>Finally, the size of a region does not indicate how many things belong to the region</a:t>
            </a:r>
            <a:r>
              <a:rPr lang="en-US" altLang="en-US" sz="2400"/>
              <a:t>.  </a:t>
            </a:r>
          </a:p>
          <a:p>
            <a:pPr>
              <a:buFont typeface="Wingdings" panose="05000000000000000000" pitchFamily="2" charset="2"/>
              <a:buChar char="q"/>
            </a:pPr>
            <a:r>
              <a:rPr lang="en-US" altLang="en-US" sz="2400"/>
              <a:t>The fact that the hydrostatic skeleton region is about the same size as the bilateral symmetry region in this diagram does </a:t>
            </a:r>
            <a:r>
              <a:rPr lang="en-US" altLang="en-US" sz="2400" i="1"/>
              <a:t>not</a:t>
            </a:r>
            <a:r>
              <a:rPr lang="en-US" altLang="en-US" sz="2400"/>
              <a:t> mean that there are about as many animals with hydrostatic skeletons as animals with bilateral symmetry. </a:t>
            </a:r>
            <a:endParaRPr lang="en-US" altLang="en-US" sz="2400" b="1"/>
          </a:p>
        </p:txBody>
      </p:sp>
      <p:sp>
        <p:nvSpPr>
          <p:cNvPr id="5" name="Rectangle 6">
            <a:extLst>
              <a:ext uri="{FF2B5EF4-FFF2-40B4-BE49-F238E27FC236}">
                <a16:creationId xmlns:a16="http://schemas.microsoft.com/office/drawing/2014/main" id="{43D2CC6F-B133-4AF0-BE2D-AF8BD6BAB224}"/>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4D8C58A-95B5-4FDE-B273-E31C868C9B84}" type="slidenum">
              <a:rPr lang="en-US" altLang="en-US">
                <a:solidFill>
                  <a:srgbClr val="898989"/>
                </a:solidFill>
              </a:rPr>
              <a:pPr eaLnBrk="1" hangingPunct="1"/>
              <a:t>107</a:t>
            </a:fld>
            <a:endParaRPr lang="en-US" altLang="en-US">
              <a:solidFill>
                <a:srgbClr val="898989"/>
              </a:solidFill>
            </a:endParaRPr>
          </a:p>
        </p:txBody>
      </p:sp>
      <p:graphicFrame>
        <p:nvGraphicFramePr>
          <p:cNvPr id="6" name="Diagram 5">
            <a:extLst>
              <a:ext uri="{FF2B5EF4-FFF2-40B4-BE49-F238E27FC236}">
                <a16:creationId xmlns:a16="http://schemas.microsoft.com/office/drawing/2014/main" id="{EC43AD69-A871-409F-A371-C4D42DAEBB66}"/>
              </a:ext>
            </a:extLst>
          </p:cNvPr>
          <p:cNvGraphicFramePr/>
          <p:nvPr/>
        </p:nvGraphicFramePr>
        <p:xfrm>
          <a:off x="5410200" y="4343400"/>
          <a:ext cx="3514725" cy="2343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a:extLst>
              <a:ext uri="{FF2B5EF4-FFF2-40B4-BE49-F238E27FC236}">
                <a16:creationId xmlns:a16="http://schemas.microsoft.com/office/drawing/2014/main" id="{3BB884F6-F473-468F-8E4F-AA08020301C5}"/>
              </a:ext>
            </a:extLst>
          </p:cNvPr>
          <p:cNvGraphicFramePr/>
          <p:nvPr/>
        </p:nvGraphicFramePr>
        <p:xfrm>
          <a:off x="5943600" y="609600"/>
          <a:ext cx="2438400" cy="152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 7">
            <a:extLst>
              <a:ext uri="{FF2B5EF4-FFF2-40B4-BE49-F238E27FC236}">
                <a16:creationId xmlns:a16="http://schemas.microsoft.com/office/drawing/2014/main" id="{70C112EA-E5D5-4644-9BE3-D88474CA3548}"/>
              </a:ext>
            </a:extLst>
          </p:cNvPr>
          <p:cNvGraphicFramePr/>
          <p:nvPr/>
        </p:nvGraphicFramePr>
        <p:xfrm>
          <a:off x="5943600" y="2362200"/>
          <a:ext cx="2438400" cy="16002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3556">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3556">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2355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Graphic spid="7" grpId="1">
        <p:bldAsOne/>
      </p:bldGraphic>
      <p:bldGraphic spid="8" grpId="0">
        <p:bldAsOne/>
      </p:bldGraphic>
      <p:bldGraphic spid="8" grpId="1">
        <p:bldAsOne/>
      </p:bldGraphic>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6400A8F9-6350-40C6-9770-753E406F4704}"/>
              </a:ext>
            </a:extLst>
          </p:cNvPr>
          <p:cNvSpPr>
            <a:spLocks noGrp="1" noChangeArrowheads="1"/>
          </p:cNvSpPr>
          <p:nvPr>
            <p:ph type="title"/>
          </p:nvPr>
        </p:nvSpPr>
        <p:spPr>
          <a:xfrm>
            <a:off x="381000" y="0"/>
            <a:ext cx="8229600" cy="457200"/>
          </a:xfrm>
          <a:solidFill>
            <a:srgbClr val="7030A0"/>
          </a:solidFill>
          <a:ln w="38100">
            <a:solidFill>
              <a:schemeClr val="tx1"/>
            </a:solidFill>
          </a:ln>
        </p:spPr>
        <p:txBody>
          <a:bodyPr rtlCol="0">
            <a:normAutofit fontScale="90000"/>
          </a:bodyPr>
          <a:lstStyle/>
          <a:p>
            <a:pPr fontAlgn="auto">
              <a:spcAft>
                <a:spcPts val="0"/>
              </a:spcAft>
              <a:defRPr/>
            </a:pPr>
            <a:r>
              <a:rPr lang="en-US" sz="3200" b="1" dirty="0">
                <a:solidFill>
                  <a:schemeClr val="bg1"/>
                </a:solidFill>
              </a:rPr>
              <a:t>Exercise 4: Diagram those Traits</a:t>
            </a:r>
          </a:p>
        </p:txBody>
      </p:sp>
      <p:sp>
        <p:nvSpPr>
          <p:cNvPr id="23556" name="Rectangle 4">
            <a:extLst>
              <a:ext uri="{FF2B5EF4-FFF2-40B4-BE49-F238E27FC236}">
                <a16:creationId xmlns:a16="http://schemas.microsoft.com/office/drawing/2014/main" id="{D0B8AD7F-10C5-4B7B-8251-A7E60611AAF1}"/>
              </a:ext>
            </a:extLst>
          </p:cNvPr>
          <p:cNvSpPr>
            <a:spLocks noGrp="1" noChangeArrowheads="1"/>
          </p:cNvSpPr>
          <p:nvPr>
            <p:ph type="body" sz="half" idx="1"/>
          </p:nvPr>
        </p:nvSpPr>
        <p:spPr>
          <a:xfrm>
            <a:off x="0" y="1371600"/>
            <a:ext cx="5334000" cy="5486400"/>
          </a:xfrm>
        </p:spPr>
        <p:txBody>
          <a:bodyPr/>
          <a:lstStyle/>
          <a:p>
            <a:pPr>
              <a:buFont typeface="Wingdings" panose="05000000000000000000" pitchFamily="2" charset="2"/>
              <a:buChar char="q"/>
            </a:pPr>
            <a:r>
              <a:rPr lang="en-US" altLang="en-US" sz="2400" b="1"/>
              <a:t>Q1. Which of the following animals belong in the region of overlap?</a:t>
            </a:r>
          </a:p>
          <a:p>
            <a:pPr lvl="2">
              <a:buFont typeface="Calibri" panose="020F0502020204030204" pitchFamily="34" charset="0"/>
              <a:buAutoNum type="alphaLcParenR"/>
            </a:pPr>
            <a:r>
              <a:rPr lang="en-US" altLang="en-US" b="1"/>
              <a:t>Hydra</a:t>
            </a:r>
          </a:p>
          <a:p>
            <a:pPr lvl="2">
              <a:buFont typeface="Calibri" panose="020F0502020204030204" pitchFamily="34" charset="0"/>
              <a:buAutoNum type="alphaLcParenR"/>
            </a:pPr>
            <a:r>
              <a:rPr lang="en-US" altLang="en-US" b="1"/>
              <a:t>Roundworm</a:t>
            </a:r>
          </a:p>
          <a:p>
            <a:pPr lvl="2">
              <a:buFont typeface="Calibri" panose="020F0502020204030204" pitchFamily="34" charset="0"/>
              <a:buAutoNum type="alphaLcParenR"/>
            </a:pPr>
            <a:r>
              <a:rPr lang="en-US" altLang="en-US" b="1"/>
              <a:t>Insect</a:t>
            </a:r>
          </a:p>
          <a:p>
            <a:pPr lvl="1">
              <a:buFont typeface="Wingdings" panose="05000000000000000000" pitchFamily="2" charset="2"/>
              <a:buChar char="q"/>
            </a:pPr>
            <a:endParaRPr lang="en-US" altLang="en-US" sz="2400" b="1"/>
          </a:p>
          <a:p>
            <a:pPr>
              <a:buFont typeface="Wingdings" panose="05000000000000000000" pitchFamily="2" charset="2"/>
              <a:buChar char="q"/>
            </a:pPr>
            <a:r>
              <a:rPr lang="en-US" altLang="en-US" sz="2400" b="1"/>
              <a:t>Q2.  Which of the following animals belongs in the solid blue region?</a:t>
            </a:r>
          </a:p>
          <a:p>
            <a:pPr lvl="2">
              <a:buFont typeface="Calibri" panose="020F0502020204030204" pitchFamily="34" charset="0"/>
              <a:buAutoNum type="alphaLcParenR"/>
            </a:pPr>
            <a:r>
              <a:rPr lang="en-US" altLang="en-US" b="1"/>
              <a:t>Hydra</a:t>
            </a:r>
          </a:p>
          <a:p>
            <a:pPr lvl="2">
              <a:buFont typeface="Calibri" panose="020F0502020204030204" pitchFamily="34" charset="0"/>
              <a:buAutoNum type="alphaLcParenR"/>
            </a:pPr>
            <a:r>
              <a:rPr lang="en-US" altLang="en-US" b="1"/>
              <a:t>Roundworm</a:t>
            </a:r>
          </a:p>
          <a:p>
            <a:pPr lvl="2">
              <a:buFont typeface="Calibri" panose="020F0502020204030204" pitchFamily="34" charset="0"/>
              <a:buAutoNum type="alphaLcParenR"/>
            </a:pPr>
            <a:r>
              <a:rPr lang="en-US" altLang="en-US" b="1"/>
              <a:t>Insect</a:t>
            </a:r>
          </a:p>
          <a:p>
            <a:pPr>
              <a:buFont typeface="Arial" panose="020B0604020202020204" pitchFamily="34" charset="0"/>
              <a:buNone/>
            </a:pPr>
            <a:r>
              <a:rPr lang="en-US" altLang="en-US" sz="1200"/>
              <a:t> </a:t>
            </a:r>
            <a:endParaRPr lang="en-US" altLang="en-US" sz="1200" b="1"/>
          </a:p>
        </p:txBody>
      </p:sp>
      <p:sp>
        <p:nvSpPr>
          <p:cNvPr id="5" name="Rectangle 6">
            <a:extLst>
              <a:ext uri="{FF2B5EF4-FFF2-40B4-BE49-F238E27FC236}">
                <a16:creationId xmlns:a16="http://schemas.microsoft.com/office/drawing/2014/main" id="{EB24D6C6-F534-4083-8DB6-D5D197A01DB1}"/>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86340C9-7114-4850-9B92-F891DAC96B16}" type="slidenum">
              <a:rPr lang="en-US" altLang="en-US">
                <a:solidFill>
                  <a:srgbClr val="898989"/>
                </a:solidFill>
              </a:rPr>
              <a:pPr eaLnBrk="1" hangingPunct="1"/>
              <a:t>108</a:t>
            </a:fld>
            <a:endParaRPr lang="en-US" altLang="en-US">
              <a:solidFill>
                <a:srgbClr val="898989"/>
              </a:solidFill>
            </a:endParaRPr>
          </a:p>
        </p:txBody>
      </p:sp>
      <p:graphicFrame>
        <p:nvGraphicFramePr>
          <p:cNvPr id="6" name="Diagram 5">
            <a:extLst>
              <a:ext uri="{FF2B5EF4-FFF2-40B4-BE49-F238E27FC236}">
                <a16:creationId xmlns:a16="http://schemas.microsoft.com/office/drawing/2014/main" id="{B11E2BD2-7400-4814-BAFB-882AB002C823}"/>
              </a:ext>
            </a:extLst>
          </p:cNvPr>
          <p:cNvGraphicFramePr/>
          <p:nvPr/>
        </p:nvGraphicFramePr>
        <p:xfrm>
          <a:off x="5486400" y="1676400"/>
          <a:ext cx="3514725" cy="2343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0054" name="TextBox 7">
            <a:extLst>
              <a:ext uri="{FF2B5EF4-FFF2-40B4-BE49-F238E27FC236}">
                <a16:creationId xmlns:a16="http://schemas.microsoft.com/office/drawing/2014/main" id="{4F18188F-4C52-4407-B326-3F79B0B0C06E}"/>
              </a:ext>
            </a:extLst>
          </p:cNvPr>
          <p:cNvSpPr txBox="1">
            <a:spLocks noChangeArrowheads="1"/>
          </p:cNvSpPr>
          <p:nvPr/>
        </p:nvSpPr>
        <p:spPr bwMode="auto">
          <a:xfrm>
            <a:off x="304800" y="533400"/>
            <a:ext cx="8610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Use the Study Sheets to the Animal Phyla to answer the following questions:</a:t>
            </a:r>
          </a:p>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55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556">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355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5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55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55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50CCB35A-8A06-4FDD-BEBF-6218A907831F}"/>
              </a:ext>
            </a:extLst>
          </p:cNvPr>
          <p:cNvSpPr>
            <a:spLocks noGrp="1" noChangeArrowheads="1"/>
          </p:cNvSpPr>
          <p:nvPr>
            <p:ph type="title"/>
          </p:nvPr>
        </p:nvSpPr>
        <p:spPr>
          <a:xfrm>
            <a:off x="381000" y="0"/>
            <a:ext cx="8229600" cy="609600"/>
          </a:xfrm>
          <a:solidFill>
            <a:srgbClr val="7030A0"/>
          </a:solidFill>
          <a:ln w="38100">
            <a:solidFill>
              <a:schemeClr val="tx1"/>
            </a:solidFill>
            <a:miter lim="800000"/>
            <a:headEnd/>
            <a:tailEnd/>
          </a:ln>
        </p:spPr>
        <p:txBody>
          <a:bodyPr/>
          <a:lstStyle/>
          <a:p>
            <a:r>
              <a:rPr lang="en-US" altLang="en-US" sz="3200" b="1">
                <a:solidFill>
                  <a:schemeClr val="bg1"/>
                </a:solidFill>
              </a:rPr>
              <a:t>Exercise 4: Diagram those Traits</a:t>
            </a:r>
          </a:p>
        </p:txBody>
      </p:sp>
      <p:sp>
        <p:nvSpPr>
          <p:cNvPr id="23556" name="Rectangle 4">
            <a:extLst>
              <a:ext uri="{FF2B5EF4-FFF2-40B4-BE49-F238E27FC236}">
                <a16:creationId xmlns:a16="http://schemas.microsoft.com/office/drawing/2014/main" id="{C0C58614-A3A6-4ADD-AB7F-327F13373526}"/>
              </a:ext>
            </a:extLst>
          </p:cNvPr>
          <p:cNvSpPr>
            <a:spLocks noGrp="1" noChangeArrowheads="1"/>
          </p:cNvSpPr>
          <p:nvPr>
            <p:ph type="body" sz="half" idx="1"/>
          </p:nvPr>
        </p:nvSpPr>
        <p:spPr>
          <a:xfrm>
            <a:off x="152400" y="685800"/>
            <a:ext cx="5334000" cy="5486400"/>
          </a:xfrm>
        </p:spPr>
        <p:txBody>
          <a:bodyPr/>
          <a:lstStyle/>
          <a:p>
            <a:pPr>
              <a:buFont typeface="Wingdings" panose="05000000000000000000" pitchFamily="2" charset="2"/>
              <a:buChar char="q"/>
            </a:pPr>
            <a:r>
              <a:rPr lang="en-US" altLang="en-US" sz="2400" b="1"/>
              <a:t>Q3. Draw a Venn diagram with regions to represent animals with the following traits: jointed legs, radial symmetry, nervous system, tissues.  Which of these regions contains the most animals?  </a:t>
            </a:r>
            <a:r>
              <a:rPr lang="en-US" altLang="en-US" sz="2400"/>
              <a:t> </a:t>
            </a:r>
            <a:endParaRPr lang="en-US" altLang="en-US" sz="2400" b="1"/>
          </a:p>
        </p:txBody>
      </p:sp>
      <p:sp>
        <p:nvSpPr>
          <p:cNvPr id="5" name="Rectangle 6">
            <a:extLst>
              <a:ext uri="{FF2B5EF4-FFF2-40B4-BE49-F238E27FC236}">
                <a16:creationId xmlns:a16="http://schemas.microsoft.com/office/drawing/2014/main" id="{159F2D55-5232-48FE-8438-3982DEFECE98}"/>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36300DF-9C04-49BA-A828-BAFFCB4DFB97}" type="slidenum">
              <a:rPr lang="en-US" altLang="en-US">
                <a:solidFill>
                  <a:srgbClr val="898989"/>
                </a:solidFill>
              </a:rPr>
              <a:pPr eaLnBrk="1" hangingPunct="1"/>
              <a:t>109</a:t>
            </a:fld>
            <a:endParaRPr lang="en-US" altLang="en-US">
              <a:solidFill>
                <a:srgbClr val="898989"/>
              </a:solidFill>
            </a:endParaRPr>
          </a:p>
        </p:txBody>
      </p:sp>
      <p:graphicFrame>
        <p:nvGraphicFramePr>
          <p:cNvPr id="6" name="Diagram 5">
            <a:extLst>
              <a:ext uri="{FF2B5EF4-FFF2-40B4-BE49-F238E27FC236}">
                <a16:creationId xmlns:a16="http://schemas.microsoft.com/office/drawing/2014/main" id="{071B161E-C9B6-4D1F-95EB-E33A34160F61}"/>
              </a:ext>
            </a:extLst>
          </p:cNvPr>
          <p:cNvGraphicFramePr/>
          <p:nvPr/>
        </p:nvGraphicFramePr>
        <p:xfrm>
          <a:off x="5486400" y="1676400"/>
          <a:ext cx="3514725" cy="2343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CE73B3CA-BA5D-47C1-8CD0-DA7F21C4EE2F}"/>
              </a:ext>
            </a:extLst>
          </p:cNvPr>
          <p:cNvSpPr>
            <a:spLocks noGrp="1" noChangeArrowheads="1"/>
          </p:cNvSpPr>
          <p:nvPr>
            <p:ph type="title"/>
          </p:nvPr>
        </p:nvSpPr>
        <p:spPr>
          <a:xfrm>
            <a:off x="457200" y="228600"/>
            <a:ext cx="8229600" cy="655638"/>
          </a:xfrm>
          <a:solidFill>
            <a:srgbClr val="CF2BB8"/>
          </a:solidFill>
          <a:ln w="38100">
            <a:solidFill>
              <a:schemeClr val="tx1"/>
            </a:solidFill>
            <a:miter lim="800000"/>
            <a:headEnd/>
            <a:tailEnd/>
          </a:ln>
        </p:spPr>
        <p:txBody>
          <a:bodyPr/>
          <a:lstStyle/>
          <a:p>
            <a:r>
              <a:rPr lang="en-US" altLang="en-US" sz="3200" b="1"/>
              <a:t>Directions</a:t>
            </a:r>
          </a:p>
        </p:txBody>
      </p:sp>
      <p:sp>
        <p:nvSpPr>
          <p:cNvPr id="10243" name="Rectangle 3">
            <a:extLst>
              <a:ext uri="{FF2B5EF4-FFF2-40B4-BE49-F238E27FC236}">
                <a16:creationId xmlns:a16="http://schemas.microsoft.com/office/drawing/2014/main" id="{A7385C11-1880-463C-9B2E-C5F504DEBD3C}"/>
              </a:ext>
            </a:extLst>
          </p:cNvPr>
          <p:cNvSpPr>
            <a:spLocks noGrp="1" noChangeArrowheads="1"/>
          </p:cNvSpPr>
          <p:nvPr>
            <p:ph idx="1"/>
          </p:nvPr>
        </p:nvSpPr>
        <p:spPr>
          <a:xfrm>
            <a:off x="457200" y="1066800"/>
            <a:ext cx="8229600" cy="5791200"/>
          </a:xfrm>
        </p:spPr>
        <p:txBody>
          <a:bodyPr/>
          <a:lstStyle/>
          <a:p>
            <a:pPr>
              <a:spcBef>
                <a:spcPct val="0"/>
              </a:spcBef>
              <a:buFont typeface="Wingdings" panose="05000000000000000000" pitchFamily="2" charset="2"/>
              <a:buChar char="q"/>
            </a:pPr>
            <a:r>
              <a:rPr lang="en-US" altLang="en-US" sz="2400" b="1"/>
              <a:t>Divide the class into groups of three or four students</a:t>
            </a:r>
          </a:p>
          <a:p>
            <a:pPr>
              <a:spcBef>
                <a:spcPct val="0"/>
              </a:spcBef>
              <a:buFont typeface="Wingdings" panose="05000000000000000000" pitchFamily="2" charset="2"/>
              <a:buChar char="q"/>
            </a:pPr>
            <a:endParaRPr lang="en-US" altLang="en-US" sz="2400" b="1"/>
          </a:p>
          <a:p>
            <a:pPr>
              <a:spcBef>
                <a:spcPct val="0"/>
              </a:spcBef>
              <a:buFont typeface="Wingdings" panose="05000000000000000000" pitchFamily="2" charset="2"/>
              <a:buChar char="q"/>
            </a:pPr>
            <a:r>
              <a:rPr lang="en-US" altLang="en-US" sz="2400" b="1"/>
              <a:t>Each group will use graph paper (templates provided following discussion of each graph type) to visually compare the diversity of organisms among the different Kingdoms using the two forms of graphs listed below:</a:t>
            </a:r>
          </a:p>
          <a:p>
            <a:pPr lvl="1">
              <a:spcBef>
                <a:spcPct val="0"/>
              </a:spcBef>
            </a:pPr>
            <a:r>
              <a:rPr lang="en-US" altLang="en-US" sz="2400" b="1"/>
              <a:t>Bar graph (vertical or horizontal)</a:t>
            </a:r>
          </a:p>
          <a:p>
            <a:pPr lvl="1">
              <a:spcBef>
                <a:spcPct val="0"/>
              </a:spcBef>
            </a:pPr>
            <a:r>
              <a:rPr lang="en-US" altLang="en-US" sz="2400" b="1"/>
              <a:t>Pie Chart </a:t>
            </a:r>
          </a:p>
          <a:p>
            <a:pPr lvl="1">
              <a:spcBef>
                <a:spcPct val="0"/>
              </a:spcBef>
            </a:pPr>
            <a:endParaRPr lang="en-US" altLang="en-US" sz="2000" b="1"/>
          </a:p>
          <a:p>
            <a:pPr>
              <a:spcBef>
                <a:spcPct val="0"/>
              </a:spcBef>
              <a:buFont typeface="Wingdings" panose="05000000000000000000" pitchFamily="2" charset="2"/>
              <a:buChar char="q"/>
            </a:pPr>
            <a:r>
              <a:rPr lang="en-US" altLang="en-US" sz="2400" b="1"/>
              <a:t>On the following slide are examples of both vertical and horizontal bar graphs.</a:t>
            </a:r>
          </a:p>
          <a:p>
            <a:pPr>
              <a:lnSpc>
                <a:spcPct val="80000"/>
              </a:lnSpc>
            </a:pPr>
            <a:endParaRPr lang="en-US" altLang="en-US" sz="2400" b="1"/>
          </a:p>
        </p:txBody>
      </p:sp>
      <p:sp>
        <p:nvSpPr>
          <p:cNvPr id="4" name="Rectangle 6">
            <a:extLst>
              <a:ext uri="{FF2B5EF4-FFF2-40B4-BE49-F238E27FC236}">
                <a16:creationId xmlns:a16="http://schemas.microsoft.com/office/drawing/2014/main" id="{E72F86FC-29AD-4FD8-81AC-264492379570}"/>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112C865-D78C-47B5-BE7A-09D06D876275}" type="slidenum">
              <a:rPr lang="en-US" altLang="en-US">
                <a:solidFill>
                  <a:srgbClr val="898989"/>
                </a:solidFill>
              </a:rPr>
              <a:pPr eaLnBrk="1" hangingPunct="1"/>
              <a:t>11</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4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2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C15CF1CE-89EF-46B8-B3B1-1A36A56B81BC}"/>
              </a:ext>
            </a:extLst>
          </p:cNvPr>
          <p:cNvSpPr>
            <a:spLocks noGrp="1" noChangeArrowheads="1"/>
          </p:cNvSpPr>
          <p:nvPr>
            <p:ph type="title"/>
          </p:nvPr>
        </p:nvSpPr>
        <p:spPr>
          <a:xfrm>
            <a:off x="381000" y="0"/>
            <a:ext cx="8229600" cy="457200"/>
          </a:xfrm>
          <a:solidFill>
            <a:srgbClr val="7030A0"/>
          </a:solidFill>
          <a:ln w="38100">
            <a:solidFill>
              <a:schemeClr val="tx1"/>
            </a:solidFill>
          </a:ln>
        </p:spPr>
        <p:txBody>
          <a:bodyPr rtlCol="0">
            <a:normAutofit fontScale="90000"/>
          </a:bodyPr>
          <a:lstStyle/>
          <a:p>
            <a:pPr fontAlgn="auto">
              <a:spcAft>
                <a:spcPts val="0"/>
              </a:spcAft>
              <a:defRPr/>
            </a:pPr>
            <a:r>
              <a:rPr lang="en-US" sz="3200" b="1" dirty="0">
                <a:solidFill>
                  <a:schemeClr val="bg1"/>
                </a:solidFill>
              </a:rPr>
              <a:t>Exercise 4: Diagram those Traits</a:t>
            </a:r>
          </a:p>
        </p:txBody>
      </p:sp>
      <p:sp>
        <p:nvSpPr>
          <p:cNvPr id="23556" name="Rectangle 4">
            <a:extLst>
              <a:ext uri="{FF2B5EF4-FFF2-40B4-BE49-F238E27FC236}">
                <a16:creationId xmlns:a16="http://schemas.microsoft.com/office/drawing/2014/main" id="{11BD84C1-7AD4-4131-A083-E4DA2018DC99}"/>
              </a:ext>
            </a:extLst>
          </p:cNvPr>
          <p:cNvSpPr>
            <a:spLocks noGrp="1" noChangeArrowheads="1"/>
          </p:cNvSpPr>
          <p:nvPr>
            <p:ph type="body" sz="half" idx="1"/>
          </p:nvPr>
        </p:nvSpPr>
        <p:spPr>
          <a:xfrm>
            <a:off x="0" y="533400"/>
            <a:ext cx="5486400" cy="5486400"/>
          </a:xfrm>
        </p:spPr>
        <p:txBody>
          <a:bodyPr/>
          <a:lstStyle/>
          <a:p>
            <a:pPr>
              <a:buFont typeface="Arial" panose="020B0604020202020204" pitchFamily="34" charset="0"/>
              <a:buNone/>
            </a:pPr>
            <a:r>
              <a:rPr lang="en-US" altLang="en-US" sz="2400"/>
              <a:t> </a:t>
            </a:r>
            <a:r>
              <a:rPr lang="en-US" altLang="en-US" sz="2400" b="1"/>
              <a:t>Q4.  Several pairs of regions are listed below.  Use the diagram to decide which member of the pair contains the most animals, or else state that this cannot be determined by looking at the diagram.</a:t>
            </a:r>
          </a:p>
          <a:p>
            <a:pPr lvl="1">
              <a:buFont typeface="Wingdings" panose="05000000000000000000" pitchFamily="2" charset="2"/>
              <a:buChar char="q"/>
            </a:pPr>
            <a:r>
              <a:rPr lang="en-US" altLang="en-US" sz="2400" b="1"/>
              <a:t>radial symmetry or nervous system</a:t>
            </a:r>
          </a:p>
          <a:p>
            <a:pPr lvl="1">
              <a:buFont typeface="Wingdings" panose="05000000000000000000" pitchFamily="2" charset="2"/>
              <a:buChar char="q"/>
            </a:pPr>
            <a:r>
              <a:rPr lang="en-US" altLang="en-US" sz="2400" b="1"/>
              <a:t>jointed legs or radial symmetry</a:t>
            </a:r>
          </a:p>
          <a:p>
            <a:pPr lvl="1">
              <a:buFont typeface="Wingdings" panose="05000000000000000000" pitchFamily="2" charset="2"/>
              <a:buChar char="q"/>
            </a:pPr>
            <a:r>
              <a:rPr lang="en-US" altLang="en-US" sz="2400" b="1"/>
              <a:t>nervous system or jointed legs</a:t>
            </a:r>
          </a:p>
          <a:p>
            <a:pPr>
              <a:buFont typeface="Wingdings" panose="05000000000000000000" pitchFamily="2" charset="2"/>
              <a:buChar char="q"/>
            </a:pPr>
            <a:r>
              <a:rPr lang="en-US" altLang="en-US" sz="2400" b="1"/>
              <a:t>Now pick some traits that interest you, and construct a Venn diagram to show how they are related.</a:t>
            </a:r>
          </a:p>
        </p:txBody>
      </p:sp>
      <p:sp>
        <p:nvSpPr>
          <p:cNvPr id="5" name="Rectangle 6">
            <a:extLst>
              <a:ext uri="{FF2B5EF4-FFF2-40B4-BE49-F238E27FC236}">
                <a16:creationId xmlns:a16="http://schemas.microsoft.com/office/drawing/2014/main" id="{D0A52F2A-8D0D-48A5-B3E5-F34F2D0A235F}"/>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97ED456-A6AC-4319-86B4-2137BD1DB196}" type="slidenum">
              <a:rPr lang="en-US" altLang="en-US">
                <a:solidFill>
                  <a:srgbClr val="898989"/>
                </a:solidFill>
              </a:rPr>
              <a:pPr eaLnBrk="1" hangingPunct="1"/>
              <a:t>110</a:t>
            </a:fld>
            <a:endParaRPr lang="en-US" altLang="en-US">
              <a:solidFill>
                <a:srgbClr val="898989"/>
              </a:solidFill>
            </a:endParaRPr>
          </a:p>
        </p:txBody>
      </p:sp>
      <p:graphicFrame>
        <p:nvGraphicFramePr>
          <p:cNvPr id="6" name="Diagram 5">
            <a:extLst>
              <a:ext uri="{FF2B5EF4-FFF2-40B4-BE49-F238E27FC236}">
                <a16:creationId xmlns:a16="http://schemas.microsoft.com/office/drawing/2014/main" id="{D81A06E9-8A78-4656-AF97-7F21838B5033}"/>
              </a:ext>
            </a:extLst>
          </p:cNvPr>
          <p:cNvGraphicFramePr/>
          <p:nvPr/>
        </p:nvGraphicFramePr>
        <p:xfrm>
          <a:off x="5486400" y="1676400"/>
          <a:ext cx="3514725" cy="2343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62BAC408-EC0D-48A9-8C2A-5440C0D0B32C}"/>
              </a:ext>
            </a:extLst>
          </p:cNvPr>
          <p:cNvSpPr txBox="1">
            <a:spLocks noChangeArrowheads="1"/>
          </p:cNvSpPr>
          <p:nvPr/>
        </p:nvSpPr>
        <p:spPr bwMode="auto">
          <a:xfrm>
            <a:off x="5867400" y="4267200"/>
            <a:ext cx="3048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Do not move ahead until you have completed these questions.  </a:t>
            </a:r>
          </a:p>
          <a:p>
            <a:pPr eaLnBrk="1" hangingPunct="1"/>
            <a:endParaRPr lang="en-US" altLang="en-US" b="1"/>
          </a:p>
          <a:p>
            <a:pPr eaLnBrk="1" hangingPunct="1"/>
            <a:r>
              <a:rPr lang="en-US" altLang="en-US" b="1"/>
              <a:t>Answers can be found on the following slides.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55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55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355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355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87E669FE-27B9-4DC8-821C-BB157DC90591}"/>
              </a:ext>
            </a:extLst>
          </p:cNvPr>
          <p:cNvSpPr>
            <a:spLocks noGrp="1" noChangeArrowheads="1"/>
          </p:cNvSpPr>
          <p:nvPr>
            <p:ph type="title"/>
          </p:nvPr>
        </p:nvSpPr>
        <p:spPr>
          <a:xfrm>
            <a:off x="457200" y="0"/>
            <a:ext cx="8229600" cy="533400"/>
          </a:xfrm>
          <a:solidFill>
            <a:srgbClr val="7030A0"/>
          </a:solidFill>
          <a:ln w="38100">
            <a:solidFill>
              <a:schemeClr val="tx1"/>
            </a:solidFill>
          </a:ln>
        </p:spPr>
        <p:txBody>
          <a:bodyPr rtlCol="0">
            <a:normAutofit fontScale="90000"/>
          </a:bodyPr>
          <a:lstStyle/>
          <a:p>
            <a:pPr fontAlgn="auto">
              <a:spcAft>
                <a:spcPts val="0"/>
              </a:spcAft>
              <a:defRPr/>
            </a:pPr>
            <a:r>
              <a:rPr lang="en-US" sz="3200" b="1" dirty="0">
                <a:solidFill>
                  <a:schemeClr val="bg1"/>
                </a:solidFill>
              </a:rPr>
              <a:t>Exercise 4: Diagram those Traits</a:t>
            </a:r>
          </a:p>
        </p:txBody>
      </p:sp>
      <p:sp>
        <p:nvSpPr>
          <p:cNvPr id="23556" name="Rectangle 4">
            <a:extLst>
              <a:ext uri="{FF2B5EF4-FFF2-40B4-BE49-F238E27FC236}">
                <a16:creationId xmlns:a16="http://schemas.microsoft.com/office/drawing/2014/main" id="{04493F5A-0CAA-4D8C-BB1A-F0FD4B3D0AE4}"/>
              </a:ext>
            </a:extLst>
          </p:cNvPr>
          <p:cNvSpPr>
            <a:spLocks noGrp="1" noChangeArrowheads="1"/>
          </p:cNvSpPr>
          <p:nvPr>
            <p:ph type="body" sz="half" idx="1"/>
          </p:nvPr>
        </p:nvSpPr>
        <p:spPr>
          <a:xfrm>
            <a:off x="0" y="609600"/>
            <a:ext cx="4953000" cy="6705600"/>
          </a:xfrm>
        </p:spPr>
        <p:txBody>
          <a:bodyPr/>
          <a:lstStyle/>
          <a:p>
            <a:pPr>
              <a:buFont typeface="Arial" panose="020B0604020202020204" pitchFamily="34" charset="0"/>
              <a:buNone/>
            </a:pPr>
            <a:r>
              <a:rPr lang="en-US" altLang="en-US" sz="2400" b="1"/>
              <a:t>Q1. Which of the following animals belongs in the region of overlap?</a:t>
            </a:r>
          </a:p>
          <a:p>
            <a:pPr lvl="2">
              <a:buFont typeface="Calibri" panose="020F0502020204030204" pitchFamily="34" charset="0"/>
              <a:buAutoNum type="alphaLcParenR"/>
            </a:pPr>
            <a:r>
              <a:rPr lang="en-US" altLang="en-US" b="1"/>
              <a:t>Hydra</a:t>
            </a:r>
          </a:p>
          <a:p>
            <a:pPr lvl="2">
              <a:buFont typeface="Calibri" panose="020F0502020204030204" pitchFamily="34" charset="0"/>
              <a:buAutoNum type="alphaLcParenR"/>
            </a:pPr>
            <a:r>
              <a:rPr lang="en-US" altLang="en-US" b="1"/>
              <a:t>Roundworm</a:t>
            </a:r>
          </a:p>
          <a:p>
            <a:pPr lvl="2">
              <a:buFont typeface="Calibri" panose="020F0502020204030204" pitchFamily="34" charset="0"/>
              <a:buAutoNum type="alphaLcParenR"/>
            </a:pPr>
            <a:r>
              <a:rPr lang="en-US" altLang="en-US" b="1"/>
              <a:t>Insect</a:t>
            </a:r>
          </a:p>
          <a:p>
            <a:pPr>
              <a:buFont typeface="Arial" panose="020B0604020202020204" pitchFamily="34" charset="0"/>
              <a:buNone/>
            </a:pPr>
            <a:r>
              <a:rPr lang="en-US" altLang="en-US" sz="2400"/>
              <a:t> </a:t>
            </a:r>
            <a:endParaRPr lang="en-US" altLang="en-US" sz="2400" b="1"/>
          </a:p>
          <a:p>
            <a:pPr>
              <a:buFont typeface="Arial" panose="020B0604020202020204" pitchFamily="34" charset="0"/>
              <a:buNone/>
            </a:pPr>
            <a:r>
              <a:rPr lang="en-US" altLang="en-US" sz="2400" b="1"/>
              <a:t>Q2.  Which of the following animals belongs in the solid blue region?</a:t>
            </a:r>
          </a:p>
          <a:p>
            <a:pPr lvl="2">
              <a:buFont typeface="Calibri" panose="020F0502020204030204" pitchFamily="34" charset="0"/>
              <a:buAutoNum type="alphaLcParenR"/>
            </a:pPr>
            <a:r>
              <a:rPr lang="en-US" altLang="en-US" b="1"/>
              <a:t>Hydra</a:t>
            </a:r>
          </a:p>
          <a:p>
            <a:pPr lvl="2">
              <a:buFont typeface="Calibri" panose="020F0502020204030204" pitchFamily="34" charset="0"/>
              <a:buAutoNum type="alphaLcParenR"/>
            </a:pPr>
            <a:r>
              <a:rPr lang="en-US" altLang="en-US" b="1"/>
              <a:t>Roundworm</a:t>
            </a:r>
          </a:p>
          <a:p>
            <a:pPr lvl="2">
              <a:buFont typeface="Calibri" panose="020F0502020204030204" pitchFamily="34" charset="0"/>
              <a:buAutoNum type="alphaLcParenR"/>
            </a:pPr>
            <a:r>
              <a:rPr lang="en-US" altLang="en-US" b="1"/>
              <a:t>Insect</a:t>
            </a:r>
          </a:p>
          <a:p>
            <a:pPr>
              <a:buFont typeface="Arial" panose="020B0604020202020204" pitchFamily="34" charset="0"/>
              <a:buNone/>
            </a:pPr>
            <a:endParaRPr lang="en-US" altLang="en-US" sz="1200" b="1"/>
          </a:p>
          <a:p>
            <a:pPr>
              <a:buFont typeface="Wingdings" panose="05000000000000000000" pitchFamily="2" charset="2"/>
              <a:buChar char="q"/>
            </a:pPr>
            <a:endParaRPr lang="en-US" altLang="en-US" sz="1200" b="1"/>
          </a:p>
        </p:txBody>
      </p:sp>
      <p:sp>
        <p:nvSpPr>
          <p:cNvPr id="5" name="Rectangle 6">
            <a:extLst>
              <a:ext uri="{FF2B5EF4-FFF2-40B4-BE49-F238E27FC236}">
                <a16:creationId xmlns:a16="http://schemas.microsoft.com/office/drawing/2014/main" id="{303A6711-0160-4272-9B0F-0A3D7ECAF45F}"/>
              </a:ext>
            </a:extLst>
          </p:cNvPr>
          <p:cNvSpPr>
            <a:spLocks noGrp="1" noChangeArrowheads="1"/>
          </p:cNvSpPr>
          <p:nvPr>
            <p:ph type="sldNum" sz="quarter" idx="12"/>
          </p:nvPr>
        </p:nvSpPr>
        <p:spPr>
          <a:xfrm>
            <a:off x="6858000" y="6324600"/>
            <a:ext cx="2133600" cy="365125"/>
          </a:xfr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CE651C3-7F81-41E2-BACF-3A160D2947A6}" type="slidenum">
              <a:rPr lang="en-US" altLang="en-US">
                <a:solidFill>
                  <a:srgbClr val="898989"/>
                </a:solidFill>
              </a:rPr>
              <a:pPr eaLnBrk="1" hangingPunct="1"/>
              <a:t>111</a:t>
            </a:fld>
            <a:endParaRPr lang="en-US" altLang="en-US">
              <a:solidFill>
                <a:srgbClr val="898989"/>
              </a:solidFill>
            </a:endParaRPr>
          </a:p>
        </p:txBody>
      </p:sp>
      <p:sp>
        <p:nvSpPr>
          <p:cNvPr id="6" name="Oval 5">
            <a:extLst>
              <a:ext uri="{FF2B5EF4-FFF2-40B4-BE49-F238E27FC236}">
                <a16:creationId xmlns:a16="http://schemas.microsoft.com/office/drawing/2014/main" id="{A5F251D4-EAAE-474A-AAA8-7A60BBAD3D21}"/>
              </a:ext>
            </a:extLst>
          </p:cNvPr>
          <p:cNvSpPr/>
          <p:nvPr/>
        </p:nvSpPr>
        <p:spPr>
          <a:xfrm>
            <a:off x="762000" y="2209800"/>
            <a:ext cx="2438400" cy="533400"/>
          </a:xfrm>
          <a:prstGeom prst="ellipse">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a:extLst>
              <a:ext uri="{FF2B5EF4-FFF2-40B4-BE49-F238E27FC236}">
                <a16:creationId xmlns:a16="http://schemas.microsoft.com/office/drawing/2014/main" id="{348CFB00-EF15-446D-8C42-3AC8DB138804}"/>
              </a:ext>
            </a:extLst>
          </p:cNvPr>
          <p:cNvSpPr/>
          <p:nvPr/>
        </p:nvSpPr>
        <p:spPr>
          <a:xfrm>
            <a:off x="533400" y="5562600"/>
            <a:ext cx="2438400" cy="533400"/>
          </a:xfrm>
          <a:prstGeom prst="ellipse">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8" name="Diagram 7">
            <a:extLst>
              <a:ext uri="{FF2B5EF4-FFF2-40B4-BE49-F238E27FC236}">
                <a16:creationId xmlns:a16="http://schemas.microsoft.com/office/drawing/2014/main" id="{5E498F8E-2791-409E-B0AB-996DAE534A94}"/>
              </a:ext>
            </a:extLst>
          </p:cNvPr>
          <p:cNvGraphicFramePr/>
          <p:nvPr/>
        </p:nvGraphicFramePr>
        <p:xfrm>
          <a:off x="5486400" y="1676400"/>
          <a:ext cx="3514725" cy="2343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55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55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355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55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556">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556">
                                            <p:txEl>
                                              <p:pRg st="8" end="8"/>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4C5091FF-A477-4F66-B536-337B22A85DA6}"/>
              </a:ext>
            </a:extLst>
          </p:cNvPr>
          <p:cNvSpPr>
            <a:spLocks noGrp="1" noChangeArrowheads="1"/>
          </p:cNvSpPr>
          <p:nvPr>
            <p:ph type="title"/>
          </p:nvPr>
        </p:nvSpPr>
        <p:spPr>
          <a:xfrm>
            <a:off x="457200" y="0"/>
            <a:ext cx="8229600" cy="533400"/>
          </a:xfrm>
          <a:solidFill>
            <a:srgbClr val="7030A0"/>
          </a:solidFill>
          <a:ln w="38100">
            <a:solidFill>
              <a:schemeClr val="tx1"/>
            </a:solidFill>
          </a:ln>
        </p:spPr>
        <p:txBody>
          <a:bodyPr rtlCol="0">
            <a:normAutofit fontScale="90000"/>
          </a:bodyPr>
          <a:lstStyle/>
          <a:p>
            <a:pPr fontAlgn="auto">
              <a:spcAft>
                <a:spcPts val="0"/>
              </a:spcAft>
              <a:defRPr/>
            </a:pPr>
            <a:r>
              <a:rPr lang="en-US" sz="3200" b="1" dirty="0">
                <a:solidFill>
                  <a:schemeClr val="bg1"/>
                </a:solidFill>
              </a:rPr>
              <a:t>Exercise 4: Diagram those Traits</a:t>
            </a:r>
          </a:p>
        </p:txBody>
      </p:sp>
      <p:sp>
        <p:nvSpPr>
          <p:cNvPr id="23556" name="Rectangle 4">
            <a:extLst>
              <a:ext uri="{FF2B5EF4-FFF2-40B4-BE49-F238E27FC236}">
                <a16:creationId xmlns:a16="http://schemas.microsoft.com/office/drawing/2014/main" id="{132407DB-EAEC-4A2E-AC86-6513FA3DC9F8}"/>
              </a:ext>
            </a:extLst>
          </p:cNvPr>
          <p:cNvSpPr>
            <a:spLocks noGrp="1" noChangeArrowheads="1"/>
          </p:cNvSpPr>
          <p:nvPr>
            <p:ph type="body" sz="half" idx="1"/>
          </p:nvPr>
        </p:nvSpPr>
        <p:spPr>
          <a:xfrm>
            <a:off x="152400" y="685800"/>
            <a:ext cx="8534400" cy="5486400"/>
          </a:xfrm>
        </p:spPr>
        <p:txBody>
          <a:bodyPr/>
          <a:lstStyle/>
          <a:p>
            <a:pPr>
              <a:buFont typeface="Arial" panose="020B0604020202020204" pitchFamily="34" charset="0"/>
              <a:buNone/>
            </a:pPr>
            <a:r>
              <a:rPr lang="en-US" altLang="en-US" sz="2400" b="1"/>
              <a:t> Q3. Draw a Venn diagram with the following regions: jointed legs, tissues, nervous system, radial symmetry.  Which of these regions contains the most animals?  </a:t>
            </a:r>
          </a:p>
          <a:p>
            <a:pPr>
              <a:buFont typeface="Arial" panose="020B0604020202020204" pitchFamily="34" charset="0"/>
              <a:buNone/>
            </a:pPr>
            <a:endParaRPr lang="en-US" altLang="en-US" sz="1200" b="1"/>
          </a:p>
          <a:p>
            <a:pPr>
              <a:buFont typeface="Arial" panose="020B0604020202020204" pitchFamily="34" charset="0"/>
              <a:buNone/>
            </a:pPr>
            <a:endParaRPr lang="en-US" altLang="en-US" sz="1200" b="1"/>
          </a:p>
          <a:p>
            <a:pPr>
              <a:buFont typeface="Arial" panose="020B0604020202020204" pitchFamily="34" charset="0"/>
              <a:buNone/>
            </a:pPr>
            <a:endParaRPr lang="en-US" altLang="en-US" sz="1200" b="1"/>
          </a:p>
          <a:p>
            <a:pPr>
              <a:buFont typeface="Arial" panose="020B0604020202020204" pitchFamily="34" charset="0"/>
              <a:buNone/>
            </a:pPr>
            <a:endParaRPr lang="en-US" altLang="en-US" sz="1200" b="1"/>
          </a:p>
          <a:p>
            <a:pPr>
              <a:buFont typeface="Arial" panose="020B0604020202020204" pitchFamily="34" charset="0"/>
              <a:buNone/>
            </a:pPr>
            <a:endParaRPr lang="en-US" altLang="en-US" sz="1200" b="1"/>
          </a:p>
          <a:p>
            <a:pPr>
              <a:buFont typeface="Arial" panose="020B0604020202020204" pitchFamily="34" charset="0"/>
              <a:buNone/>
            </a:pPr>
            <a:endParaRPr lang="en-US" altLang="en-US" sz="1200" b="1"/>
          </a:p>
          <a:p>
            <a:pPr>
              <a:buFont typeface="Arial" panose="020B0604020202020204" pitchFamily="34" charset="0"/>
              <a:buNone/>
            </a:pPr>
            <a:endParaRPr lang="en-US" altLang="en-US" sz="1200" b="1"/>
          </a:p>
          <a:p>
            <a:pPr>
              <a:buFont typeface="Arial" panose="020B0604020202020204" pitchFamily="34" charset="0"/>
              <a:buNone/>
            </a:pPr>
            <a:endParaRPr lang="en-US" altLang="en-US" sz="1200" b="1"/>
          </a:p>
          <a:p>
            <a:pPr>
              <a:buFont typeface="Arial" panose="020B0604020202020204" pitchFamily="34" charset="0"/>
              <a:buNone/>
            </a:pPr>
            <a:endParaRPr lang="en-US" altLang="en-US" sz="1200" b="1"/>
          </a:p>
          <a:p>
            <a:pPr>
              <a:buFont typeface="Arial" panose="020B0604020202020204" pitchFamily="34" charset="0"/>
              <a:buNone/>
            </a:pPr>
            <a:endParaRPr lang="en-US" altLang="en-US" sz="1200" b="1"/>
          </a:p>
          <a:p>
            <a:pPr>
              <a:buFont typeface="Arial" panose="020B0604020202020204" pitchFamily="34" charset="0"/>
              <a:buNone/>
            </a:pPr>
            <a:endParaRPr lang="en-US" altLang="en-US" sz="1200" b="1"/>
          </a:p>
          <a:p>
            <a:pPr>
              <a:buFont typeface="Arial" panose="020B0604020202020204" pitchFamily="34" charset="0"/>
              <a:buNone/>
            </a:pPr>
            <a:endParaRPr lang="en-US" altLang="en-US" sz="1200" b="1"/>
          </a:p>
          <a:p>
            <a:pPr>
              <a:buFont typeface="Arial" panose="020B0604020202020204" pitchFamily="34" charset="0"/>
              <a:buNone/>
            </a:pPr>
            <a:endParaRPr lang="en-US" altLang="en-US" sz="1200" b="1"/>
          </a:p>
          <a:p>
            <a:pPr>
              <a:buFont typeface="Arial" panose="020B0604020202020204" pitchFamily="34" charset="0"/>
              <a:buNone/>
            </a:pPr>
            <a:endParaRPr lang="en-US" altLang="en-US" sz="1200" b="1"/>
          </a:p>
          <a:p>
            <a:pPr>
              <a:buFont typeface="Arial" panose="020B0604020202020204" pitchFamily="34" charset="0"/>
              <a:buNone/>
            </a:pPr>
            <a:endParaRPr lang="en-US" altLang="en-US" sz="1200" b="1"/>
          </a:p>
          <a:p>
            <a:pPr>
              <a:buFont typeface="Arial" panose="020B0604020202020204" pitchFamily="34" charset="0"/>
              <a:buNone/>
            </a:pPr>
            <a:endParaRPr lang="en-US" altLang="en-US" sz="1200" b="1"/>
          </a:p>
          <a:p>
            <a:pPr>
              <a:buFont typeface="Arial" panose="020B0604020202020204" pitchFamily="34" charset="0"/>
              <a:buNone/>
            </a:pPr>
            <a:r>
              <a:rPr lang="en-US" altLang="en-US" sz="2400" b="1">
                <a:solidFill>
                  <a:srgbClr val="7030A0"/>
                </a:solidFill>
              </a:rPr>
              <a:t>The region labeled tissues contains the most animals because all of the other regions are contained in this region.  </a:t>
            </a:r>
          </a:p>
          <a:p>
            <a:pPr>
              <a:buFont typeface="Arial" panose="020B0604020202020204" pitchFamily="34" charset="0"/>
              <a:buNone/>
            </a:pPr>
            <a:endParaRPr lang="en-US" altLang="en-US" sz="1200" b="1"/>
          </a:p>
          <a:p>
            <a:pPr>
              <a:buFont typeface="Wingdings" panose="05000000000000000000" pitchFamily="2" charset="2"/>
              <a:buChar char="q"/>
            </a:pPr>
            <a:endParaRPr lang="en-US" altLang="en-US" sz="1200" b="1"/>
          </a:p>
        </p:txBody>
      </p:sp>
      <p:sp>
        <p:nvSpPr>
          <p:cNvPr id="5" name="Rectangle 6">
            <a:extLst>
              <a:ext uri="{FF2B5EF4-FFF2-40B4-BE49-F238E27FC236}">
                <a16:creationId xmlns:a16="http://schemas.microsoft.com/office/drawing/2014/main" id="{CDED1339-7FB3-4FEC-9E3F-ED86612D7184}"/>
              </a:ext>
            </a:extLst>
          </p:cNvPr>
          <p:cNvSpPr>
            <a:spLocks noGrp="1" noChangeArrowheads="1"/>
          </p:cNvSpPr>
          <p:nvPr>
            <p:ph type="sldNum" sz="quarter" idx="12"/>
          </p:nvPr>
        </p:nvSpPr>
        <p:spPr>
          <a:xfrm>
            <a:off x="6858000" y="6324600"/>
            <a:ext cx="2133600" cy="365125"/>
          </a:xfr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F79F8F5-2AE9-4817-BD49-7A7CB2269F76}" type="slidenum">
              <a:rPr lang="en-US" altLang="en-US">
                <a:solidFill>
                  <a:srgbClr val="898989"/>
                </a:solidFill>
              </a:rPr>
              <a:pPr eaLnBrk="1" hangingPunct="1"/>
              <a:t>112</a:t>
            </a:fld>
            <a:endParaRPr lang="en-US" altLang="en-US">
              <a:solidFill>
                <a:srgbClr val="898989"/>
              </a:solidFill>
            </a:endParaRPr>
          </a:p>
        </p:txBody>
      </p:sp>
      <p:graphicFrame>
        <p:nvGraphicFramePr>
          <p:cNvPr id="8" name="Diagram 7">
            <a:extLst>
              <a:ext uri="{FF2B5EF4-FFF2-40B4-BE49-F238E27FC236}">
                <a16:creationId xmlns:a16="http://schemas.microsoft.com/office/drawing/2014/main" id="{C16AC62E-92E5-43E2-9B18-A1105D7D5677}"/>
              </a:ext>
            </a:extLst>
          </p:cNvPr>
          <p:cNvGraphicFramePr/>
          <p:nvPr/>
        </p:nvGraphicFramePr>
        <p:xfrm>
          <a:off x="1219200" y="1981200"/>
          <a:ext cx="5486400" cy="32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5"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style.rotation</p:attrName>
                                        </p:attrNameLst>
                                      </p:cBhvr>
                                      <p:tavLst>
                                        <p:tav tm="0">
                                          <p:val>
                                            <p:fltVal val="720"/>
                                          </p:val>
                                        </p:tav>
                                        <p:tav tm="100000">
                                          <p:val>
                                            <p:fltVal val="0"/>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3556">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86F325EA-6405-43C3-9236-0B42BB450D82}"/>
              </a:ext>
            </a:extLst>
          </p:cNvPr>
          <p:cNvSpPr>
            <a:spLocks noGrp="1" noChangeArrowheads="1"/>
          </p:cNvSpPr>
          <p:nvPr>
            <p:ph type="title"/>
          </p:nvPr>
        </p:nvSpPr>
        <p:spPr>
          <a:xfrm>
            <a:off x="381000" y="0"/>
            <a:ext cx="8229600" cy="533400"/>
          </a:xfrm>
          <a:solidFill>
            <a:srgbClr val="7030A0"/>
          </a:solidFill>
          <a:ln w="38100">
            <a:solidFill>
              <a:schemeClr val="tx1"/>
            </a:solidFill>
          </a:ln>
        </p:spPr>
        <p:txBody>
          <a:bodyPr rtlCol="0">
            <a:normAutofit fontScale="90000"/>
          </a:bodyPr>
          <a:lstStyle/>
          <a:p>
            <a:pPr fontAlgn="auto">
              <a:spcAft>
                <a:spcPts val="0"/>
              </a:spcAft>
              <a:defRPr/>
            </a:pPr>
            <a:r>
              <a:rPr lang="en-US" sz="3200" b="1" dirty="0">
                <a:solidFill>
                  <a:schemeClr val="bg1"/>
                </a:solidFill>
              </a:rPr>
              <a:t>Exercise 4: Diagram those Traits</a:t>
            </a:r>
          </a:p>
        </p:txBody>
      </p:sp>
      <p:sp>
        <p:nvSpPr>
          <p:cNvPr id="23556" name="Rectangle 4">
            <a:extLst>
              <a:ext uri="{FF2B5EF4-FFF2-40B4-BE49-F238E27FC236}">
                <a16:creationId xmlns:a16="http://schemas.microsoft.com/office/drawing/2014/main" id="{5D48B6A0-E7CE-4E86-A42C-43471F536ABF}"/>
              </a:ext>
            </a:extLst>
          </p:cNvPr>
          <p:cNvSpPr>
            <a:spLocks noGrp="1" noChangeArrowheads="1"/>
          </p:cNvSpPr>
          <p:nvPr>
            <p:ph type="body" sz="half" idx="1"/>
          </p:nvPr>
        </p:nvSpPr>
        <p:spPr>
          <a:xfrm>
            <a:off x="0" y="3810000"/>
            <a:ext cx="8991600" cy="1752600"/>
          </a:xfrm>
        </p:spPr>
        <p:txBody>
          <a:bodyPr/>
          <a:lstStyle/>
          <a:p>
            <a:pPr>
              <a:buFont typeface="Arial" panose="020B0604020202020204" pitchFamily="34" charset="0"/>
              <a:buNone/>
            </a:pPr>
            <a:r>
              <a:rPr lang="en-US" altLang="en-US" sz="2800" b="1"/>
              <a:t> radial symmetry or nervous system: </a:t>
            </a:r>
          </a:p>
          <a:p>
            <a:pPr algn="ctr">
              <a:buFont typeface="Arial" panose="020B0604020202020204" pitchFamily="34" charset="0"/>
              <a:buNone/>
            </a:pPr>
            <a:r>
              <a:rPr lang="en-US" altLang="en-US" sz="2800" b="1">
                <a:solidFill>
                  <a:srgbClr val="7030A0"/>
                </a:solidFill>
              </a:rPr>
              <a:t>cannot be determined from the diagram</a:t>
            </a:r>
          </a:p>
          <a:p>
            <a:pPr>
              <a:buFont typeface="Arial" panose="020B0604020202020204" pitchFamily="34" charset="0"/>
              <a:buNone/>
            </a:pPr>
            <a:r>
              <a:rPr lang="en-US" altLang="en-US" sz="2800"/>
              <a:t> </a:t>
            </a:r>
            <a:r>
              <a:rPr lang="en-US" altLang="en-US" sz="2800" b="1"/>
              <a:t>jointed legs or radial symmetry: </a:t>
            </a:r>
          </a:p>
          <a:p>
            <a:pPr algn="ctr">
              <a:buFont typeface="Arial" panose="020B0604020202020204" pitchFamily="34" charset="0"/>
              <a:buNone/>
            </a:pPr>
            <a:r>
              <a:rPr lang="en-US" altLang="en-US" sz="2800" b="1">
                <a:solidFill>
                  <a:srgbClr val="7030A0"/>
                </a:solidFill>
              </a:rPr>
              <a:t>cannot be determined from the diagram</a:t>
            </a:r>
          </a:p>
          <a:p>
            <a:pPr>
              <a:buFont typeface="Arial" panose="020B0604020202020204" pitchFamily="34" charset="0"/>
              <a:buNone/>
            </a:pPr>
            <a:r>
              <a:rPr lang="en-US" altLang="en-US" sz="2800"/>
              <a:t> </a:t>
            </a:r>
            <a:r>
              <a:rPr lang="en-US" altLang="en-US" sz="2800" b="1"/>
              <a:t>nervous system or jointed legs: </a:t>
            </a:r>
          </a:p>
          <a:p>
            <a:pPr algn="ctr">
              <a:buFont typeface="Arial" panose="020B0604020202020204" pitchFamily="34" charset="0"/>
              <a:buNone/>
            </a:pPr>
            <a:r>
              <a:rPr lang="en-US" altLang="en-US" sz="2800" b="1">
                <a:solidFill>
                  <a:srgbClr val="7030A0"/>
                </a:solidFill>
              </a:rPr>
              <a:t>nervous system</a:t>
            </a:r>
          </a:p>
        </p:txBody>
      </p:sp>
      <p:sp>
        <p:nvSpPr>
          <p:cNvPr id="5" name="Rectangle 6">
            <a:extLst>
              <a:ext uri="{FF2B5EF4-FFF2-40B4-BE49-F238E27FC236}">
                <a16:creationId xmlns:a16="http://schemas.microsoft.com/office/drawing/2014/main" id="{C064E1B8-B165-4E14-8F9E-EEA4DE112915}"/>
              </a:ext>
            </a:extLst>
          </p:cNvPr>
          <p:cNvSpPr>
            <a:spLocks noGrp="1" noChangeArrowheads="1"/>
          </p:cNvSpPr>
          <p:nvPr>
            <p:ph type="sldNum" sz="quarter" idx="12"/>
          </p:nvPr>
        </p:nvSpPr>
        <p:spPr>
          <a:xfrm>
            <a:off x="6858000" y="6324600"/>
            <a:ext cx="2133600" cy="365125"/>
          </a:xfr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19A28BB-7B26-413A-BA6E-907F7FCF394F}" type="slidenum">
              <a:rPr lang="en-US" altLang="en-US">
                <a:solidFill>
                  <a:srgbClr val="898989"/>
                </a:solidFill>
              </a:rPr>
              <a:pPr eaLnBrk="1" hangingPunct="1"/>
              <a:t>113</a:t>
            </a:fld>
            <a:endParaRPr lang="en-US" altLang="en-US">
              <a:solidFill>
                <a:srgbClr val="898989"/>
              </a:solidFill>
            </a:endParaRPr>
          </a:p>
        </p:txBody>
      </p:sp>
      <p:graphicFrame>
        <p:nvGraphicFramePr>
          <p:cNvPr id="6" name="Diagram 5">
            <a:extLst>
              <a:ext uri="{FF2B5EF4-FFF2-40B4-BE49-F238E27FC236}">
                <a16:creationId xmlns:a16="http://schemas.microsoft.com/office/drawing/2014/main" id="{B1F9CD74-38EA-4506-9519-9B73734C3C08}"/>
              </a:ext>
            </a:extLst>
          </p:cNvPr>
          <p:cNvGraphicFramePr/>
          <p:nvPr/>
        </p:nvGraphicFramePr>
        <p:xfrm>
          <a:off x="3505200" y="609600"/>
          <a:ext cx="5486400" cy="32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174" name="TextBox 6">
            <a:extLst>
              <a:ext uri="{FF2B5EF4-FFF2-40B4-BE49-F238E27FC236}">
                <a16:creationId xmlns:a16="http://schemas.microsoft.com/office/drawing/2014/main" id="{88C6A9AB-E8BC-42DC-910C-B7F8FEA6ABC6}"/>
              </a:ext>
            </a:extLst>
          </p:cNvPr>
          <p:cNvSpPr txBox="1">
            <a:spLocks noChangeArrowheads="1"/>
          </p:cNvSpPr>
          <p:nvPr/>
        </p:nvSpPr>
        <p:spPr bwMode="auto">
          <a:xfrm>
            <a:off x="152400" y="685800"/>
            <a:ext cx="32004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Q4. Use the diagram to decide which member of the pair contains the most animals, or if this cannot be determined from the diagram.</a:t>
            </a:r>
          </a:p>
          <a:p>
            <a:pPr eaLnBrk="1" hangingPunct="1"/>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55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55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355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355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355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437E0FA3-4AF1-423C-B7EB-2C23AB754A6E}"/>
              </a:ext>
            </a:extLst>
          </p:cNvPr>
          <p:cNvSpPr>
            <a:spLocks noGrp="1" noChangeArrowheads="1"/>
          </p:cNvSpPr>
          <p:nvPr>
            <p:ph type="title"/>
          </p:nvPr>
        </p:nvSpPr>
        <p:spPr>
          <a:xfrm>
            <a:off x="381000" y="0"/>
            <a:ext cx="8229600" cy="731838"/>
          </a:xfrm>
          <a:solidFill>
            <a:srgbClr val="92D050"/>
          </a:solidFill>
          <a:ln w="38100">
            <a:solidFill>
              <a:schemeClr val="tx1"/>
            </a:solidFill>
            <a:miter lim="800000"/>
            <a:headEnd/>
            <a:tailEnd/>
          </a:ln>
        </p:spPr>
        <p:txBody>
          <a:bodyPr/>
          <a:lstStyle/>
          <a:p>
            <a:r>
              <a:rPr lang="en-US" altLang="en-US" sz="3200" b="1"/>
              <a:t>Exercise 5: Sort these Animals</a:t>
            </a:r>
          </a:p>
        </p:txBody>
      </p:sp>
      <p:sp>
        <p:nvSpPr>
          <p:cNvPr id="23556" name="Rectangle 4">
            <a:extLst>
              <a:ext uri="{FF2B5EF4-FFF2-40B4-BE49-F238E27FC236}">
                <a16:creationId xmlns:a16="http://schemas.microsoft.com/office/drawing/2014/main" id="{D29393DB-5ED8-49C4-80BB-BD701C813D6B}"/>
              </a:ext>
            </a:extLst>
          </p:cNvPr>
          <p:cNvSpPr>
            <a:spLocks noGrp="1" noChangeArrowheads="1"/>
          </p:cNvSpPr>
          <p:nvPr>
            <p:ph type="body" sz="half" idx="1"/>
          </p:nvPr>
        </p:nvSpPr>
        <p:spPr>
          <a:xfrm>
            <a:off x="228600" y="838200"/>
            <a:ext cx="8534400" cy="1752600"/>
          </a:xfrm>
        </p:spPr>
        <p:txBody>
          <a:bodyPr rtlCol="0">
            <a:noAutofit/>
          </a:bodyPr>
          <a:lstStyle/>
          <a:p>
            <a:pPr fontAlgn="auto">
              <a:spcAft>
                <a:spcPts val="0"/>
              </a:spcAft>
              <a:buFont typeface="Wingdings" pitchFamily="2" charset="2"/>
              <a:buChar char="q"/>
              <a:defRPr/>
            </a:pPr>
            <a:r>
              <a:rPr lang="en-US" sz="2400" dirty="0"/>
              <a:t>This exercise provides a framework in which younger students (grades K-2) can explore the similarities and differences among the major animal phyla.  </a:t>
            </a:r>
          </a:p>
          <a:p>
            <a:pPr fontAlgn="auto">
              <a:spcAft>
                <a:spcPts val="0"/>
              </a:spcAft>
              <a:buFont typeface="Wingdings" pitchFamily="2" charset="2"/>
              <a:buChar char="q"/>
              <a:defRPr/>
            </a:pPr>
            <a:r>
              <a:rPr lang="en-US" sz="2400" dirty="0"/>
              <a:t>This exercise incorporates elements from both the “Diagram Those Traits” and “Relatives of Relatives” exercises for older students. </a:t>
            </a:r>
          </a:p>
          <a:p>
            <a:pPr fontAlgn="auto">
              <a:spcAft>
                <a:spcPts val="0"/>
              </a:spcAft>
              <a:buFont typeface="Wingdings" pitchFamily="2" charset="2"/>
              <a:buChar char="q"/>
              <a:defRPr/>
            </a:pPr>
            <a:r>
              <a:rPr lang="en-US" sz="2400" dirty="0"/>
              <a:t>Teachers may use one of two approaches (identity-based or trait-based) to introduce the concepts of classification, as well as relationships among groups of animals, both involving interactive, teacher-mediated discussion. </a:t>
            </a:r>
          </a:p>
          <a:p>
            <a:pPr fontAlgn="auto">
              <a:spcAft>
                <a:spcPts val="0"/>
              </a:spcAft>
              <a:buFont typeface="Wingdings" pitchFamily="2" charset="2"/>
              <a:buChar char="q"/>
              <a:defRPr/>
            </a:pPr>
            <a:r>
              <a:rPr lang="en-US" sz="2400" dirty="0"/>
              <a:t>The class might complete the exercise based on identities first and then try it using traits as a mechanism of formative assessment of what they have learned. An open-ended exploration of the topics is also presented.</a:t>
            </a:r>
          </a:p>
          <a:p>
            <a:pPr fontAlgn="auto">
              <a:spcAft>
                <a:spcPts val="0"/>
              </a:spcAft>
              <a:buFont typeface="Arial" panose="020B0604020202020204" pitchFamily="34" charset="0"/>
              <a:buNone/>
              <a:defRPr/>
            </a:pPr>
            <a:r>
              <a:rPr lang="en-US" sz="2400" dirty="0"/>
              <a:t> </a:t>
            </a:r>
            <a:r>
              <a:rPr lang="en-US" sz="2400" u="sng" dirty="0"/>
              <a:t>Materials Needed:</a:t>
            </a:r>
            <a:r>
              <a:rPr lang="en-US" sz="2400" dirty="0"/>
              <a:t>  Animal specimens from this box, tape</a:t>
            </a:r>
          </a:p>
          <a:p>
            <a:pPr fontAlgn="auto">
              <a:spcAft>
                <a:spcPts val="0"/>
              </a:spcAft>
              <a:buFont typeface="Arial" panose="020B0604020202020204" pitchFamily="34" charset="0"/>
              <a:buNone/>
              <a:defRPr/>
            </a:pPr>
            <a:endParaRPr lang="en-US" sz="1600" b="1" dirty="0">
              <a:solidFill>
                <a:schemeClr val="accent4">
                  <a:lumMod val="75000"/>
                </a:schemeClr>
              </a:solidFill>
            </a:endParaRPr>
          </a:p>
        </p:txBody>
      </p:sp>
      <p:sp>
        <p:nvSpPr>
          <p:cNvPr id="5" name="Rectangle 6">
            <a:extLst>
              <a:ext uri="{FF2B5EF4-FFF2-40B4-BE49-F238E27FC236}">
                <a16:creationId xmlns:a16="http://schemas.microsoft.com/office/drawing/2014/main" id="{B6091148-5EFA-4D9F-B7D4-C6CC7BEF41F0}"/>
              </a:ext>
            </a:extLst>
          </p:cNvPr>
          <p:cNvSpPr>
            <a:spLocks noGrp="1" noChangeArrowheads="1"/>
          </p:cNvSpPr>
          <p:nvPr>
            <p:ph type="sldNum" sz="quarter" idx="12"/>
          </p:nvPr>
        </p:nvSpPr>
        <p:spPr>
          <a:xfrm>
            <a:off x="6858000" y="6324600"/>
            <a:ext cx="2133600" cy="365125"/>
          </a:xfr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014C327-6579-451B-A959-43C82458A5B8}" type="slidenum">
              <a:rPr lang="en-US" altLang="en-US">
                <a:solidFill>
                  <a:srgbClr val="898989"/>
                </a:solidFill>
              </a:rPr>
              <a:pPr eaLnBrk="1" hangingPunct="1"/>
              <a:t>114</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55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55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355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355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8AC9FB73-3BA2-47D4-A01A-0732D6C8FF22}"/>
              </a:ext>
            </a:extLst>
          </p:cNvPr>
          <p:cNvSpPr>
            <a:spLocks noGrp="1" noChangeArrowheads="1"/>
          </p:cNvSpPr>
          <p:nvPr>
            <p:ph type="title"/>
          </p:nvPr>
        </p:nvSpPr>
        <p:spPr>
          <a:xfrm>
            <a:off x="381000" y="0"/>
            <a:ext cx="8229600" cy="533400"/>
          </a:xfrm>
          <a:solidFill>
            <a:srgbClr val="92D050"/>
          </a:solidFill>
          <a:ln w="38100">
            <a:solidFill>
              <a:schemeClr val="tx1"/>
            </a:solidFill>
          </a:ln>
        </p:spPr>
        <p:txBody>
          <a:bodyPr rtlCol="0">
            <a:normAutofit fontScale="90000"/>
          </a:bodyPr>
          <a:lstStyle/>
          <a:p>
            <a:pPr fontAlgn="auto">
              <a:spcAft>
                <a:spcPts val="0"/>
              </a:spcAft>
              <a:defRPr/>
            </a:pPr>
            <a:r>
              <a:rPr lang="en-US" sz="3200" b="1" dirty="0"/>
              <a:t>Exercise 5: General Instructions</a:t>
            </a:r>
          </a:p>
        </p:txBody>
      </p:sp>
      <p:sp>
        <p:nvSpPr>
          <p:cNvPr id="23556" name="Rectangle 4">
            <a:extLst>
              <a:ext uri="{FF2B5EF4-FFF2-40B4-BE49-F238E27FC236}">
                <a16:creationId xmlns:a16="http://schemas.microsoft.com/office/drawing/2014/main" id="{11068E12-F760-45FB-8E4E-EE99BE83F16F}"/>
              </a:ext>
            </a:extLst>
          </p:cNvPr>
          <p:cNvSpPr>
            <a:spLocks noGrp="1" noChangeArrowheads="1"/>
          </p:cNvSpPr>
          <p:nvPr>
            <p:ph type="body" sz="half" idx="1"/>
          </p:nvPr>
        </p:nvSpPr>
        <p:spPr>
          <a:xfrm>
            <a:off x="228600" y="685800"/>
            <a:ext cx="8534400" cy="1752600"/>
          </a:xfrm>
        </p:spPr>
        <p:txBody>
          <a:bodyPr rtlCol="0">
            <a:noAutofit/>
          </a:bodyPr>
          <a:lstStyle/>
          <a:p>
            <a:pPr fontAlgn="auto">
              <a:spcAft>
                <a:spcPts val="0"/>
              </a:spcAft>
              <a:buFont typeface="Wingdings" pitchFamily="2" charset="2"/>
              <a:buChar char="q"/>
              <a:defRPr/>
            </a:pPr>
            <a:r>
              <a:rPr lang="en-US" sz="2400" dirty="0"/>
              <a:t>Use tape to mark out the rectangles diagrammed below either on a table or on the floor. Approximate suggested sizes for each rectangle are provided.  Label each of the rectangular areas with a letter, as shown.</a:t>
            </a:r>
          </a:p>
          <a:p>
            <a:pPr fontAlgn="auto">
              <a:spcAft>
                <a:spcPts val="0"/>
              </a:spcAft>
              <a:buFont typeface="Arial" panose="020B0604020202020204" pitchFamily="34" charset="0"/>
              <a:buNone/>
              <a:defRPr/>
            </a:pPr>
            <a:r>
              <a:rPr lang="en-US" sz="1800" dirty="0"/>
              <a:t> </a:t>
            </a:r>
          </a:p>
          <a:p>
            <a:pPr fontAlgn="auto">
              <a:spcAft>
                <a:spcPts val="0"/>
              </a:spcAft>
              <a:buFont typeface="Arial" panose="020B0604020202020204" pitchFamily="34" charset="0"/>
              <a:buNone/>
              <a:defRPr/>
            </a:pPr>
            <a:endParaRPr lang="en-US" sz="1800" dirty="0"/>
          </a:p>
          <a:p>
            <a:pPr fontAlgn="auto">
              <a:spcAft>
                <a:spcPts val="0"/>
              </a:spcAft>
              <a:buFont typeface="Arial" panose="020B0604020202020204" pitchFamily="34" charset="0"/>
              <a:buNone/>
              <a:defRPr/>
            </a:pPr>
            <a:endParaRPr lang="en-US" sz="1800" dirty="0"/>
          </a:p>
          <a:p>
            <a:pPr fontAlgn="auto">
              <a:spcAft>
                <a:spcPts val="0"/>
              </a:spcAft>
              <a:buFont typeface="Arial" panose="020B0604020202020204" pitchFamily="34" charset="0"/>
              <a:buNone/>
              <a:defRPr/>
            </a:pPr>
            <a:endParaRPr lang="en-US" sz="1800" dirty="0"/>
          </a:p>
          <a:p>
            <a:pPr fontAlgn="auto">
              <a:spcAft>
                <a:spcPts val="0"/>
              </a:spcAft>
              <a:buFont typeface="Arial" panose="020B0604020202020204" pitchFamily="34" charset="0"/>
              <a:buNone/>
              <a:defRPr/>
            </a:pPr>
            <a:endParaRPr lang="en-US" sz="1800" dirty="0"/>
          </a:p>
          <a:p>
            <a:pPr fontAlgn="auto">
              <a:spcAft>
                <a:spcPts val="0"/>
              </a:spcAft>
              <a:buFont typeface="Arial" panose="020B0604020202020204" pitchFamily="34" charset="0"/>
              <a:buNone/>
              <a:defRPr/>
            </a:pPr>
            <a:endParaRPr lang="en-US" sz="1800" dirty="0"/>
          </a:p>
          <a:p>
            <a:pPr fontAlgn="auto">
              <a:spcAft>
                <a:spcPts val="0"/>
              </a:spcAft>
              <a:buFont typeface="Arial" panose="020B0604020202020204" pitchFamily="34" charset="0"/>
              <a:buNone/>
              <a:defRPr/>
            </a:pPr>
            <a:endParaRPr lang="en-US" sz="1800" dirty="0"/>
          </a:p>
          <a:p>
            <a:pPr fontAlgn="auto">
              <a:spcAft>
                <a:spcPts val="0"/>
              </a:spcAft>
              <a:buFont typeface="Arial" panose="020B0604020202020204" pitchFamily="34" charset="0"/>
              <a:buNone/>
              <a:defRPr/>
            </a:pPr>
            <a:endParaRPr lang="en-US" sz="1800" dirty="0"/>
          </a:p>
          <a:p>
            <a:pPr fontAlgn="auto">
              <a:spcAft>
                <a:spcPts val="0"/>
              </a:spcAft>
              <a:buFont typeface="Wingdings" pitchFamily="2" charset="2"/>
              <a:buChar char="q"/>
              <a:defRPr/>
            </a:pPr>
            <a:r>
              <a:rPr lang="en-US" sz="1800" dirty="0"/>
              <a:t> </a:t>
            </a:r>
            <a:r>
              <a:rPr lang="en-US" sz="2400" dirty="0"/>
              <a:t>Either randomly assign a specimen from the box to each student in your class, or allow each student to come up and select an organism from the box.  If you have more students than specimens, you may wish to have students pair up to share an organism.</a:t>
            </a:r>
          </a:p>
          <a:p>
            <a:pPr fontAlgn="auto">
              <a:spcAft>
                <a:spcPts val="0"/>
              </a:spcAft>
              <a:buFont typeface="Arial" panose="020B0604020202020204" pitchFamily="34" charset="0"/>
              <a:buNone/>
              <a:defRPr/>
            </a:pPr>
            <a:endParaRPr lang="en-US" sz="1200" b="1" dirty="0">
              <a:solidFill>
                <a:schemeClr val="accent4">
                  <a:lumMod val="75000"/>
                </a:schemeClr>
              </a:solidFill>
            </a:endParaRPr>
          </a:p>
        </p:txBody>
      </p:sp>
      <p:sp>
        <p:nvSpPr>
          <p:cNvPr id="5" name="Rectangle 6">
            <a:extLst>
              <a:ext uri="{FF2B5EF4-FFF2-40B4-BE49-F238E27FC236}">
                <a16:creationId xmlns:a16="http://schemas.microsoft.com/office/drawing/2014/main" id="{E8B5E2BE-C0CA-4E71-A825-7EE085339A72}"/>
              </a:ext>
            </a:extLst>
          </p:cNvPr>
          <p:cNvSpPr>
            <a:spLocks noGrp="1" noChangeArrowheads="1"/>
          </p:cNvSpPr>
          <p:nvPr>
            <p:ph type="sldNum" sz="quarter" idx="12"/>
          </p:nvPr>
        </p:nvSpPr>
        <p:spPr>
          <a:xfrm>
            <a:off x="6858000" y="6324600"/>
            <a:ext cx="2133600" cy="365125"/>
          </a:xfr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7DF2C0D-D8E9-41A7-899A-5C8A41D6EE7E}" type="slidenum">
              <a:rPr lang="en-US" altLang="en-US">
                <a:solidFill>
                  <a:srgbClr val="898989"/>
                </a:solidFill>
              </a:rPr>
              <a:pPr eaLnBrk="1" hangingPunct="1"/>
              <a:t>115</a:t>
            </a:fld>
            <a:endParaRPr lang="en-US" altLang="en-US">
              <a:solidFill>
                <a:srgbClr val="898989"/>
              </a:solidFill>
            </a:endParaRPr>
          </a:p>
        </p:txBody>
      </p:sp>
      <p:pic>
        <p:nvPicPr>
          <p:cNvPr id="6" name="Picture 5">
            <a:extLst>
              <a:ext uri="{FF2B5EF4-FFF2-40B4-BE49-F238E27FC236}">
                <a16:creationId xmlns:a16="http://schemas.microsoft.com/office/drawing/2014/main" id="{62899AEE-9FE6-4262-9687-AF52300A45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209800"/>
            <a:ext cx="418465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5"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style.rotation</p:attrName>
                                        </p:attrNameLst>
                                      </p:cBhvr>
                                      <p:tavLst>
                                        <p:tav tm="0">
                                          <p:val>
                                            <p:fltVal val="720"/>
                                          </p:val>
                                        </p:tav>
                                        <p:tav tm="100000">
                                          <p:val>
                                            <p:fltVal val="0"/>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355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0DCBEF39-31A3-4CA2-BAED-58787B51BF65}"/>
              </a:ext>
            </a:extLst>
          </p:cNvPr>
          <p:cNvSpPr>
            <a:spLocks noGrp="1" noChangeArrowheads="1"/>
          </p:cNvSpPr>
          <p:nvPr>
            <p:ph type="title"/>
          </p:nvPr>
        </p:nvSpPr>
        <p:spPr>
          <a:xfrm>
            <a:off x="381000" y="0"/>
            <a:ext cx="8229600" cy="457200"/>
          </a:xfrm>
          <a:solidFill>
            <a:srgbClr val="92D050"/>
          </a:solidFill>
          <a:ln w="38100">
            <a:solidFill>
              <a:schemeClr val="tx1"/>
            </a:solidFill>
            <a:miter lim="800000"/>
            <a:headEnd/>
            <a:tailEnd/>
          </a:ln>
        </p:spPr>
        <p:txBody>
          <a:bodyPr/>
          <a:lstStyle/>
          <a:p>
            <a:r>
              <a:rPr lang="en-US" altLang="en-US" sz="2400" b="1"/>
              <a:t>Exercise 5: General Instructions</a:t>
            </a:r>
          </a:p>
        </p:txBody>
      </p:sp>
      <p:sp>
        <p:nvSpPr>
          <p:cNvPr id="23556" name="Rectangle 4">
            <a:extLst>
              <a:ext uri="{FF2B5EF4-FFF2-40B4-BE49-F238E27FC236}">
                <a16:creationId xmlns:a16="http://schemas.microsoft.com/office/drawing/2014/main" id="{246674A4-C8CB-4CCA-B571-630C082A1378}"/>
              </a:ext>
            </a:extLst>
          </p:cNvPr>
          <p:cNvSpPr>
            <a:spLocks noGrp="1" noChangeArrowheads="1"/>
          </p:cNvSpPr>
          <p:nvPr>
            <p:ph type="body" sz="half" idx="1"/>
          </p:nvPr>
        </p:nvSpPr>
        <p:spPr>
          <a:xfrm>
            <a:off x="152400" y="533400"/>
            <a:ext cx="8839200" cy="1752600"/>
          </a:xfrm>
        </p:spPr>
        <p:txBody>
          <a:bodyPr rtlCol="0">
            <a:noAutofit/>
          </a:bodyPr>
          <a:lstStyle/>
          <a:p>
            <a:pPr fontAlgn="auto">
              <a:spcAft>
                <a:spcPts val="0"/>
              </a:spcAft>
              <a:buFont typeface="Wingdings" pitchFamily="2" charset="2"/>
              <a:buChar char="q"/>
              <a:defRPr/>
            </a:pPr>
            <a:r>
              <a:rPr lang="en-US" sz="2400" dirty="0"/>
              <a:t>After all the specimens have been assigned, let students know that biologists like to group similar living things together and think about how different organisms might be related to one another.  </a:t>
            </a:r>
          </a:p>
          <a:p>
            <a:pPr fontAlgn="auto">
              <a:spcAft>
                <a:spcPts val="0"/>
              </a:spcAft>
              <a:buFont typeface="Wingdings" pitchFamily="2" charset="2"/>
              <a:buChar char="q"/>
              <a:defRPr/>
            </a:pPr>
            <a:r>
              <a:rPr lang="en-US" sz="2400" dirty="0"/>
              <a:t>You may also wish to mention that very often, things that are closely related look similar to one another, BUT things that look similar may not always be very closely related.  </a:t>
            </a:r>
          </a:p>
          <a:p>
            <a:pPr fontAlgn="auto">
              <a:spcAft>
                <a:spcPts val="0"/>
              </a:spcAft>
              <a:buFont typeface="Wingdings" pitchFamily="2" charset="2"/>
              <a:buChar char="q"/>
              <a:defRPr/>
            </a:pPr>
            <a:r>
              <a:rPr lang="en-US" sz="2400" dirty="0"/>
              <a:t>Point out the taped-out diagram (illustrated on the previous slide), and explain that these boxes represent a way of grouping animals based on similarities, and each box represents a trait or characteristic of an animal.  </a:t>
            </a:r>
          </a:p>
          <a:p>
            <a:pPr fontAlgn="auto">
              <a:spcAft>
                <a:spcPts val="0"/>
              </a:spcAft>
              <a:buFont typeface="Wingdings" pitchFamily="2" charset="2"/>
              <a:buChar char="q"/>
              <a:defRPr/>
            </a:pPr>
            <a:r>
              <a:rPr lang="en-US" sz="2400" dirty="0"/>
              <a:t>If an animal is inside a box that is inside another box, that animal has the trait(s) represented by each box containing it.</a:t>
            </a:r>
          </a:p>
          <a:p>
            <a:pPr fontAlgn="auto">
              <a:spcAft>
                <a:spcPts val="0"/>
              </a:spcAft>
              <a:buFont typeface="Wingdings" pitchFamily="2" charset="2"/>
              <a:buChar char="q"/>
              <a:defRPr/>
            </a:pPr>
            <a:r>
              <a:rPr lang="en-US" sz="2400" dirty="0"/>
              <a:t>Instructions for both the identity-based &amp; trait-based versions of this exercise, &amp; an open-ended expansion, are on the following slides.</a:t>
            </a:r>
          </a:p>
          <a:p>
            <a:pPr fontAlgn="auto">
              <a:spcAft>
                <a:spcPts val="0"/>
              </a:spcAft>
              <a:buFont typeface="Arial" panose="020B0604020202020204" pitchFamily="34" charset="0"/>
              <a:buNone/>
              <a:defRPr/>
            </a:pPr>
            <a:endParaRPr lang="en-US" sz="1100" b="1" dirty="0">
              <a:solidFill>
                <a:schemeClr val="accent4">
                  <a:lumMod val="75000"/>
                </a:schemeClr>
              </a:solidFill>
            </a:endParaRPr>
          </a:p>
        </p:txBody>
      </p:sp>
      <p:sp>
        <p:nvSpPr>
          <p:cNvPr id="5" name="Rectangle 6">
            <a:extLst>
              <a:ext uri="{FF2B5EF4-FFF2-40B4-BE49-F238E27FC236}">
                <a16:creationId xmlns:a16="http://schemas.microsoft.com/office/drawing/2014/main" id="{FC85B5F8-2217-4CAA-97CF-8A1F2E8F9D36}"/>
              </a:ext>
            </a:extLst>
          </p:cNvPr>
          <p:cNvSpPr>
            <a:spLocks noGrp="1" noChangeArrowheads="1"/>
          </p:cNvSpPr>
          <p:nvPr>
            <p:ph type="sldNum" sz="quarter" idx="12"/>
          </p:nvPr>
        </p:nvSpPr>
        <p:spPr>
          <a:xfrm>
            <a:off x="6858000" y="6324600"/>
            <a:ext cx="2133600" cy="365125"/>
          </a:xfr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935360C-58D3-48C3-9779-31CA09FF6831}" type="slidenum">
              <a:rPr lang="en-US" altLang="en-US">
                <a:solidFill>
                  <a:srgbClr val="898989"/>
                </a:solidFill>
              </a:rPr>
              <a:pPr eaLnBrk="1" hangingPunct="1"/>
              <a:t>116</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55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55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355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355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968021B6-B616-4D53-9E00-0012CA30A7DC}"/>
              </a:ext>
            </a:extLst>
          </p:cNvPr>
          <p:cNvSpPr>
            <a:spLocks noGrp="1" noChangeArrowheads="1"/>
          </p:cNvSpPr>
          <p:nvPr>
            <p:ph type="title"/>
          </p:nvPr>
        </p:nvSpPr>
        <p:spPr>
          <a:xfrm>
            <a:off x="381000" y="0"/>
            <a:ext cx="8229600" cy="533400"/>
          </a:xfrm>
          <a:solidFill>
            <a:srgbClr val="92D050"/>
          </a:solidFill>
          <a:ln w="38100">
            <a:solidFill>
              <a:schemeClr val="tx1"/>
            </a:solidFill>
          </a:ln>
        </p:spPr>
        <p:txBody>
          <a:bodyPr rtlCol="0">
            <a:normAutofit fontScale="90000"/>
          </a:bodyPr>
          <a:lstStyle/>
          <a:p>
            <a:pPr fontAlgn="auto">
              <a:spcAft>
                <a:spcPts val="0"/>
              </a:spcAft>
              <a:defRPr/>
            </a:pPr>
            <a:r>
              <a:rPr lang="en-US" sz="2800" b="1" dirty="0"/>
              <a:t>Exercise 5a: Sort these Animals (Identity-based)</a:t>
            </a:r>
          </a:p>
        </p:txBody>
      </p:sp>
      <p:sp>
        <p:nvSpPr>
          <p:cNvPr id="23556" name="Rectangle 4">
            <a:extLst>
              <a:ext uri="{FF2B5EF4-FFF2-40B4-BE49-F238E27FC236}">
                <a16:creationId xmlns:a16="http://schemas.microsoft.com/office/drawing/2014/main" id="{79D62185-8860-4F14-A4FC-371C8747740B}"/>
              </a:ext>
            </a:extLst>
          </p:cNvPr>
          <p:cNvSpPr>
            <a:spLocks noGrp="1" noChangeArrowheads="1"/>
          </p:cNvSpPr>
          <p:nvPr>
            <p:ph type="body" sz="half" idx="1"/>
          </p:nvPr>
        </p:nvSpPr>
        <p:spPr>
          <a:xfrm>
            <a:off x="152400" y="609600"/>
            <a:ext cx="8839200" cy="1752600"/>
          </a:xfrm>
        </p:spPr>
        <p:txBody>
          <a:bodyPr rtlCol="0">
            <a:noAutofit/>
          </a:bodyPr>
          <a:lstStyle/>
          <a:p>
            <a:pPr fontAlgn="auto">
              <a:spcAft>
                <a:spcPts val="0"/>
              </a:spcAft>
              <a:buFont typeface="Wingdings" pitchFamily="2" charset="2"/>
              <a:buChar char="q"/>
              <a:defRPr/>
            </a:pPr>
            <a:r>
              <a:rPr lang="en-US" sz="2400" dirty="0"/>
              <a:t>Instruct students to look at their specimens and note the number on their specimen.  Then, instruct students to place their specimens inside the boxes as follows:</a:t>
            </a:r>
          </a:p>
          <a:p>
            <a:pPr lvl="1" fontAlgn="auto">
              <a:spcAft>
                <a:spcPts val="0"/>
              </a:spcAft>
              <a:buFont typeface="Wingdings" pitchFamily="2" charset="2"/>
              <a:buChar char="q"/>
              <a:defRPr/>
            </a:pPr>
            <a:r>
              <a:rPr lang="en-US" sz="2400" b="1" u="sng" dirty="0"/>
              <a:t>Box A</a:t>
            </a:r>
            <a:r>
              <a:rPr lang="en-US" sz="2400" dirty="0"/>
              <a:t>: specimens </a:t>
            </a:r>
            <a:r>
              <a:rPr lang="en-US" sz="2400" b="1" dirty="0"/>
              <a:t>7</a:t>
            </a:r>
            <a:r>
              <a:rPr lang="en-US" sz="2400" dirty="0"/>
              <a:t>, </a:t>
            </a:r>
            <a:r>
              <a:rPr lang="en-US" sz="2400" b="1" dirty="0"/>
              <a:t>10</a:t>
            </a:r>
            <a:r>
              <a:rPr lang="en-US" sz="2400" dirty="0"/>
              <a:t>, </a:t>
            </a:r>
            <a:r>
              <a:rPr lang="en-US" sz="2400" b="1" dirty="0"/>
              <a:t>16</a:t>
            </a:r>
            <a:r>
              <a:rPr lang="en-US" sz="2400" dirty="0"/>
              <a:t>, &amp; </a:t>
            </a:r>
            <a:r>
              <a:rPr lang="en-US" sz="2400" b="1" dirty="0"/>
              <a:t>22</a:t>
            </a:r>
          </a:p>
          <a:p>
            <a:pPr lvl="1" fontAlgn="auto">
              <a:spcAft>
                <a:spcPts val="0"/>
              </a:spcAft>
              <a:buFont typeface="Wingdings" pitchFamily="2" charset="2"/>
              <a:buChar char="q"/>
              <a:defRPr/>
            </a:pPr>
            <a:r>
              <a:rPr lang="en-US" sz="2400" b="1" u="sng" dirty="0"/>
              <a:t>Box B</a:t>
            </a:r>
            <a:r>
              <a:rPr lang="en-US" sz="2400" dirty="0"/>
              <a:t>: specimens </a:t>
            </a:r>
            <a:r>
              <a:rPr lang="en-US" sz="2400" b="1" dirty="0"/>
              <a:t>6</a:t>
            </a:r>
            <a:r>
              <a:rPr lang="en-US" sz="2400" dirty="0"/>
              <a:t>, </a:t>
            </a:r>
            <a:r>
              <a:rPr lang="en-US" sz="2400" b="1" dirty="0"/>
              <a:t>13</a:t>
            </a:r>
            <a:r>
              <a:rPr lang="en-US" sz="2400" dirty="0"/>
              <a:t>, &amp; </a:t>
            </a:r>
            <a:r>
              <a:rPr lang="en-US" sz="2400" b="1" dirty="0"/>
              <a:t>17</a:t>
            </a:r>
          </a:p>
          <a:p>
            <a:pPr lvl="1" fontAlgn="auto">
              <a:spcAft>
                <a:spcPts val="0"/>
              </a:spcAft>
              <a:buFont typeface="Wingdings" pitchFamily="2" charset="2"/>
              <a:buChar char="q"/>
              <a:defRPr/>
            </a:pPr>
            <a:r>
              <a:rPr lang="en-US" sz="2400" b="1" u="sng" dirty="0"/>
              <a:t>Box C</a:t>
            </a:r>
            <a:r>
              <a:rPr lang="en-US" sz="2400" dirty="0"/>
              <a:t>: specimens </a:t>
            </a:r>
            <a:r>
              <a:rPr lang="en-US" sz="2400" b="1" dirty="0"/>
              <a:t>3</a:t>
            </a:r>
            <a:r>
              <a:rPr lang="en-US" sz="2400" dirty="0"/>
              <a:t>, </a:t>
            </a:r>
            <a:r>
              <a:rPr lang="en-US" sz="2400" b="1" dirty="0"/>
              <a:t>4</a:t>
            </a:r>
            <a:r>
              <a:rPr lang="en-US" sz="2400" dirty="0"/>
              <a:t>, </a:t>
            </a:r>
            <a:r>
              <a:rPr lang="en-US" sz="2400" b="1" dirty="0"/>
              <a:t>5</a:t>
            </a:r>
            <a:r>
              <a:rPr lang="en-US" sz="2400" dirty="0"/>
              <a:t>, </a:t>
            </a:r>
            <a:r>
              <a:rPr lang="en-US" sz="2400" b="1" dirty="0"/>
              <a:t>9</a:t>
            </a:r>
            <a:r>
              <a:rPr lang="en-US" sz="2400" dirty="0"/>
              <a:t>, </a:t>
            </a:r>
            <a:r>
              <a:rPr lang="en-US" sz="2400" b="1" dirty="0"/>
              <a:t>11</a:t>
            </a:r>
            <a:r>
              <a:rPr lang="en-US" sz="2400" dirty="0"/>
              <a:t>, </a:t>
            </a:r>
            <a:r>
              <a:rPr lang="en-US" sz="2400" b="1" dirty="0"/>
              <a:t>14</a:t>
            </a:r>
            <a:r>
              <a:rPr lang="en-US" sz="2400" dirty="0"/>
              <a:t>, </a:t>
            </a:r>
            <a:r>
              <a:rPr lang="en-US" sz="2400" b="1" dirty="0"/>
              <a:t>18</a:t>
            </a:r>
            <a:r>
              <a:rPr lang="en-US" sz="2400" dirty="0"/>
              <a:t>, </a:t>
            </a:r>
            <a:r>
              <a:rPr lang="en-US" sz="2400" b="1" dirty="0"/>
              <a:t>19</a:t>
            </a:r>
            <a:r>
              <a:rPr lang="en-US" sz="2400" dirty="0"/>
              <a:t>, </a:t>
            </a:r>
            <a:r>
              <a:rPr lang="en-US" sz="2400" b="1" dirty="0"/>
              <a:t>21</a:t>
            </a:r>
            <a:r>
              <a:rPr lang="en-US" sz="2400" dirty="0"/>
              <a:t>, &amp; </a:t>
            </a:r>
            <a:r>
              <a:rPr lang="en-US" sz="2400" b="1" dirty="0"/>
              <a:t>23</a:t>
            </a:r>
          </a:p>
          <a:p>
            <a:pPr lvl="1" fontAlgn="auto">
              <a:spcAft>
                <a:spcPts val="0"/>
              </a:spcAft>
              <a:buFont typeface="Wingdings" pitchFamily="2" charset="2"/>
              <a:buChar char="q"/>
              <a:defRPr/>
            </a:pPr>
            <a:r>
              <a:rPr lang="en-US" sz="2400" b="1" u="sng" dirty="0"/>
              <a:t>Box D</a:t>
            </a:r>
            <a:r>
              <a:rPr lang="en-US" sz="2400" dirty="0"/>
              <a:t>: specimens </a:t>
            </a:r>
            <a:r>
              <a:rPr lang="en-US" sz="2400" b="1" dirty="0"/>
              <a:t>2</a:t>
            </a:r>
            <a:r>
              <a:rPr lang="en-US" sz="2400" dirty="0"/>
              <a:t>, </a:t>
            </a:r>
            <a:r>
              <a:rPr lang="en-US" sz="2400" b="1" dirty="0"/>
              <a:t>8</a:t>
            </a:r>
            <a:r>
              <a:rPr lang="en-US" sz="2400" dirty="0"/>
              <a:t>, </a:t>
            </a:r>
            <a:r>
              <a:rPr lang="en-US" sz="2400" b="1" dirty="0"/>
              <a:t>12</a:t>
            </a:r>
            <a:r>
              <a:rPr lang="en-US" sz="2400" dirty="0"/>
              <a:t>, </a:t>
            </a:r>
            <a:r>
              <a:rPr lang="en-US" sz="2400" b="1" dirty="0"/>
              <a:t>15</a:t>
            </a:r>
            <a:r>
              <a:rPr lang="en-US" sz="2400" dirty="0"/>
              <a:t>, &amp; </a:t>
            </a:r>
            <a:r>
              <a:rPr lang="en-US" sz="2400" b="1" dirty="0"/>
              <a:t>20</a:t>
            </a:r>
          </a:p>
          <a:p>
            <a:pPr lvl="1" fontAlgn="auto">
              <a:spcAft>
                <a:spcPts val="0"/>
              </a:spcAft>
              <a:buFont typeface="Wingdings" pitchFamily="2" charset="2"/>
              <a:buChar char="q"/>
              <a:defRPr/>
            </a:pPr>
            <a:r>
              <a:rPr lang="en-US" sz="2400" b="1" u="sng" dirty="0"/>
              <a:t>Box E</a:t>
            </a:r>
            <a:r>
              <a:rPr lang="en-US" sz="2400" dirty="0"/>
              <a:t>: specimen </a:t>
            </a:r>
            <a:r>
              <a:rPr lang="en-US" sz="2400" b="1" dirty="0"/>
              <a:t>1</a:t>
            </a:r>
            <a:r>
              <a:rPr lang="en-US" sz="2400" dirty="0"/>
              <a:t> </a:t>
            </a:r>
          </a:p>
          <a:p>
            <a:pPr lvl="1" fontAlgn="auto">
              <a:spcAft>
                <a:spcPts val="0"/>
              </a:spcAft>
              <a:buFont typeface="Wingdings" pitchFamily="2" charset="2"/>
              <a:buChar char="q"/>
              <a:defRPr/>
            </a:pPr>
            <a:endParaRPr lang="en-US" sz="2400" dirty="0"/>
          </a:p>
          <a:p>
            <a:pPr fontAlgn="auto">
              <a:spcAft>
                <a:spcPts val="0"/>
              </a:spcAft>
              <a:buFont typeface="Wingdings" pitchFamily="2" charset="2"/>
              <a:buChar char="q"/>
              <a:defRPr/>
            </a:pPr>
            <a:r>
              <a:rPr lang="en-US" sz="2400" dirty="0"/>
              <a:t>After all students have placed their specimens in the appropriate boxes, have them examine the organisms in each box, and try to see if they can figure out the traits that those organisms have in common.  Don’t forget, box B also contains box A, and box C contains both boxes A and B!  Correct answers are on the next slide.</a:t>
            </a:r>
          </a:p>
          <a:p>
            <a:pPr fontAlgn="auto">
              <a:spcAft>
                <a:spcPts val="0"/>
              </a:spcAft>
              <a:buFont typeface="Arial" panose="020B0604020202020204" pitchFamily="34" charset="0"/>
              <a:buNone/>
              <a:defRPr/>
            </a:pPr>
            <a:endParaRPr lang="en-US" sz="1200" b="1" dirty="0">
              <a:solidFill>
                <a:schemeClr val="accent4">
                  <a:lumMod val="75000"/>
                </a:schemeClr>
              </a:solidFill>
            </a:endParaRPr>
          </a:p>
        </p:txBody>
      </p:sp>
      <p:sp>
        <p:nvSpPr>
          <p:cNvPr id="5" name="Rectangle 6">
            <a:extLst>
              <a:ext uri="{FF2B5EF4-FFF2-40B4-BE49-F238E27FC236}">
                <a16:creationId xmlns:a16="http://schemas.microsoft.com/office/drawing/2014/main" id="{9EE4862A-6D15-434B-94D6-AF15A6CABA36}"/>
              </a:ext>
            </a:extLst>
          </p:cNvPr>
          <p:cNvSpPr>
            <a:spLocks noGrp="1" noChangeArrowheads="1"/>
          </p:cNvSpPr>
          <p:nvPr>
            <p:ph type="sldNum" sz="quarter" idx="12"/>
          </p:nvPr>
        </p:nvSpPr>
        <p:spPr>
          <a:xfrm>
            <a:off x="6858000" y="6324600"/>
            <a:ext cx="2133600" cy="365125"/>
          </a:xfr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252954B-063C-4904-B8AB-3EFFEE6C1D45}" type="slidenum">
              <a:rPr lang="en-US" altLang="en-US">
                <a:solidFill>
                  <a:srgbClr val="898989"/>
                </a:solidFill>
              </a:rPr>
              <a:pPr eaLnBrk="1" hangingPunct="1"/>
              <a:t>117</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55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55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355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355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3556">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355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CFD21DDD-B7B0-45DF-9364-687153D3D6F9}"/>
              </a:ext>
            </a:extLst>
          </p:cNvPr>
          <p:cNvSpPr>
            <a:spLocks noGrp="1" noChangeArrowheads="1"/>
          </p:cNvSpPr>
          <p:nvPr>
            <p:ph type="title"/>
          </p:nvPr>
        </p:nvSpPr>
        <p:spPr>
          <a:xfrm>
            <a:off x="152400" y="0"/>
            <a:ext cx="8763000" cy="457200"/>
          </a:xfrm>
          <a:solidFill>
            <a:srgbClr val="92D050"/>
          </a:solidFill>
          <a:ln w="38100">
            <a:solidFill>
              <a:schemeClr val="tx1"/>
            </a:solidFill>
            <a:miter lim="800000"/>
            <a:headEnd/>
            <a:tailEnd/>
          </a:ln>
        </p:spPr>
        <p:txBody>
          <a:bodyPr/>
          <a:lstStyle/>
          <a:p>
            <a:r>
              <a:rPr lang="en-US" altLang="en-US" sz="2400" b="1"/>
              <a:t>Exercise 5a: Sort these Animals (Identity-based) Answers</a:t>
            </a:r>
          </a:p>
        </p:txBody>
      </p:sp>
      <p:sp>
        <p:nvSpPr>
          <p:cNvPr id="23556" name="Rectangle 4">
            <a:extLst>
              <a:ext uri="{FF2B5EF4-FFF2-40B4-BE49-F238E27FC236}">
                <a16:creationId xmlns:a16="http://schemas.microsoft.com/office/drawing/2014/main" id="{D70AE66B-475C-4129-8BAC-2F92436E7939}"/>
              </a:ext>
            </a:extLst>
          </p:cNvPr>
          <p:cNvSpPr>
            <a:spLocks noGrp="1" noChangeArrowheads="1"/>
          </p:cNvSpPr>
          <p:nvPr>
            <p:ph type="body" sz="half" idx="1"/>
          </p:nvPr>
        </p:nvSpPr>
        <p:spPr>
          <a:xfrm>
            <a:off x="152400" y="533400"/>
            <a:ext cx="8839200" cy="1752600"/>
          </a:xfrm>
        </p:spPr>
        <p:txBody>
          <a:bodyPr rtlCol="0">
            <a:noAutofit/>
          </a:bodyPr>
          <a:lstStyle/>
          <a:p>
            <a:pPr fontAlgn="auto">
              <a:spcAft>
                <a:spcPts val="0"/>
              </a:spcAft>
              <a:buFont typeface="Wingdings" pitchFamily="2" charset="2"/>
              <a:buChar char="q"/>
              <a:defRPr/>
            </a:pPr>
            <a:r>
              <a:rPr lang="en-US" sz="2400" b="1" dirty="0"/>
              <a:t>Box A:</a:t>
            </a:r>
            <a:r>
              <a:rPr lang="en-US" sz="2400" dirty="0"/>
              <a:t> All have paired jointed legs and a tough exoskeleton.</a:t>
            </a:r>
          </a:p>
          <a:p>
            <a:pPr fontAlgn="auto">
              <a:spcAft>
                <a:spcPts val="0"/>
              </a:spcAft>
              <a:buFont typeface="Wingdings" pitchFamily="2" charset="2"/>
              <a:buChar char="q"/>
              <a:defRPr/>
            </a:pPr>
            <a:r>
              <a:rPr lang="en-US" sz="2400" b="1" dirty="0"/>
              <a:t>Box B:</a:t>
            </a:r>
            <a:r>
              <a:rPr lang="en-US" sz="2400" dirty="0"/>
              <a:t> The bodies of all of these organisms are comprised of distinguishable segments.</a:t>
            </a:r>
          </a:p>
          <a:p>
            <a:pPr fontAlgn="auto">
              <a:spcAft>
                <a:spcPts val="0"/>
              </a:spcAft>
              <a:buFont typeface="Wingdings" pitchFamily="2" charset="2"/>
              <a:buChar char="q"/>
              <a:defRPr/>
            </a:pPr>
            <a:r>
              <a:rPr lang="en-US" sz="2400" b="1" dirty="0"/>
              <a:t>Box C:</a:t>
            </a:r>
            <a:r>
              <a:rPr lang="en-US" sz="2400" dirty="0"/>
              <a:t> All of these organisms have bilateral (reflection) symmetry.  In other words, a single line could be drawn down the middle of each of these organisms, which would divide them into identical, mirror image left and right halves.</a:t>
            </a:r>
          </a:p>
          <a:p>
            <a:pPr fontAlgn="auto">
              <a:spcAft>
                <a:spcPts val="0"/>
              </a:spcAft>
              <a:buFont typeface="Wingdings" pitchFamily="2" charset="2"/>
              <a:buChar char="q"/>
              <a:defRPr/>
            </a:pPr>
            <a:r>
              <a:rPr lang="en-US" sz="2400" b="1" dirty="0"/>
              <a:t>Box D:</a:t>
            </a:r>
            <a:r>
              <a:rPr lang="en-US" sz="2400" dirty="0"/>
              <a:t> These organisms all have radial (rotational) symmetry.  Another way of explaining this to students is to imagine placing a dot right in the middle of the organism.  There are several ways to cut outwards from this center point that would divide the animal into multiple parts that all look the same, much like cutting pieces of a pie.</a:t>
            </a:r>
          </a:p>
          <a:p>
            <a:pPr fontAlgn="auto">
              <a:spcAft>
                <a:spcPts val="0"/>
              </a:spcAft>
              <a:buFont typeface="Wingdings" pitchFamily="2" charset="2"/>
              <a:buChar char="q"/>
              <a:defRPr/>
            </a:pPr>
            <a:r>
              <a:rPr lang="en-US" sz="2400" b="1" dirty="0"/>
              <a:t>Box E:</a:t>
            </a:r>
            <a:r>
              <a:rPr lang="en-US" sz="2400" dirty="0"/>
              <a:t> This organism is the most different than all the others, as it is not symmetrical in any way, and does not have any of the specialized structures listed above.</a:t>
            </a:r>
          </a:p>
          <a:p>
            <a:pPr fontAlgn="auto">
              <a:spcAft>
                <a:spcPts val="0"/>
              </a:spcAft>
              <a:buFont typeface="Arial" panose="020B0604020202020204" pitchFamily="34" charset="0"/>
              <a:buNone/>
              <a:defRPr/>
            </a:pPr>
            <a:endParaRPr lang="en-US" sz="1600" b="1" dirty="0">
              <a:solidFill>
                <a:schemeClr val="accent4">
                  <a:lumMod val="75000"/>
                </a:schemeClr>
              </a:solidFill>
            </a:endParaRPr>
          </a:p>
        </p:txBody>
      </p:sp>
      <p:sp>
        <p:nvSpPr>
          <p:cNvPr id="5" name="Rectangle 6">
            <a:extLst>
              <a:ext uri="{FF2B5EF4-FFF2-40B4-BE49-F238E27FC236}">
                <a16:creationId xmlns:a16="http://schemas.microsoft.com/office/drawing/2014/main" id="{6A7C66A7-AFA6-41B3-8DC1-17D8EE1C83FA}"/>
              </a:ext>
            </a:extLst>
          </p:cNvPr>
          <p:cNvSpPr>
            <a:spLocks noGrp="1" noChangeArrowheads="1"/>
          </p:cNvSpPr>
          <p:nvPr>
            <p:ph type="sldNum" sz="quarter" idx="12"/>
          </p:nvPr>
        </p:nvSpPr>
        <p:spPr>
          <a:xfrm>
            <a:off x="6858000" y="6324600"/>
            <a:ext cx="2133600" cy="365125"/>
          </a:xfr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E65F35-113F-4358-809E-14D2683F8F62}" type="slidenum">
              <a:rPr lang="en-US" altLang="en-US">
                <a:solidFill>
                  <a:srgbClr val="898989"/>
                </a:solidFill>
              </a:rPr>
              <a:pPr eaLnBrk="1" hangingPunct="1"/>
              <a:t>118</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55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55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355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355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9E23BFE1-3930-4686-B367-8CFFC839623D}"/>
              </a:ext>
            </a:extLst>
          </p:cNvPr>
          <p:cNvSpPr>
            <a:spLocks noGrp="1" noChangeArrowheads="1"/>
          </p:cNvSpPr>
          <p:nvPr>
            <p:ph type="title"/>
          </p:nvPr>
        </p:nvSpPr>
        <p:spPr>
          <a:xfrm>
            <a:off x="381000" y="0"/>
            <a:ext cx="8229600" cy="731838"/>
          </a:xfrm>
          <a:solidFill>
            <a:srgbClr val="92D050"/>
          </a:solidFill>
          <a:ln w="38100">
            <a:solidFill>
              <a:schemeClr val="tx1"/>
            </a:solidFill>
            <a:miter lim="800000"/>
            <a:headEnd/>
            <a:tailEnd/>
          </a:ln>
        </p:spPr>
        <p:txBody>
          <a:bodyPr/>
          <a:lstStyle/>
          <a:p>
            <a:r>
              <a:rPr lang="en-US" altLang="en-US" sz="2800" b="1"/>
              <a:t>Exercise 5b: Sort these Animals (Trait-based)</a:t>
            </a:r>
          </a:p>
        </p:txBody>
      </p:sp>
      <p:sp>
        <p:nvSpPr>
          <p:cNvPr id="23556" name="Rectangle 4">
            <a:extLst>
              <a:ext uri="{FF2B5EF4-FFF2-40B4-BE49-F238E27FC236}">
                <a16:creationId xmlns:a16="http://schemas.microsoft.com/office/drawing/2014/main" id="{D5EC6BC5-A499-45C8-ABAF-C2AC7C9BE736}"/>
              </a:ext>
            </a:extLst>
          </p:cNvPr>
          <p:cNvSpPr>
            <a:spLocks noGrp="1" noChangeArrowheads="1"/>
          </p:cNvSpPr>
          <p:nvPr>
            <p:ph type="body" sz="half" idx="1"/>
          </p:nvPr>
        </p:nvSpPr>
        <p:spPr>
          <a:xfrm>
            <a:off x="228600" y="914400"/>
            <a:ext cx="8534400" cy="1905000"/>
          </a:xfrm>
        </p:spPr>
        <p:txBody>
          <a:bodyPr rtlCol="0">
            <a:noAutofit/>
          </a:bodyPr>
          <a:lstStyle/>
          <a:p>
            <a:pPr fontAlgn="auto">
              <a:spcAft>
                <a:spcPts val="0"/>
              </a:spcAft>
              <a:buFont typeface="Wingdings" pitchFamily="2" charset="2"/>
              <a:buChar char="q"/>
              <a:defRPr/>
            </a:pPr>
            <a:r>
              <a:rPr lang="en-US" sz="2400" dirty="0"/>
              <a:t>Mention each of the traits listed for a particular box from the previous slide.  </a:t>
            </a:r>
          </a:p>
          <a:p>
            <a:pPr fontAlgn="auto">
              <a:spcAft>
                <a:spcPts val="0"/>
              </a:spcAft>
              <a:buFont typeface="Wingdings" pitchFamily="2" charset="2"/>
              <a:buChar char="q"/>
              <a:defRPr/>
            </a:pPr>
            <a:r>
              <a:rPr lang="en-US" sz="2400" dirty="0"/>
              <a:t>Ask students to examine their specimens, and to place them in that box if they think their organism matches that description.  </a:t>
            </a:r>
          </a:p>
          <a:p>
            <a:pPr fontAlgn="auto">
              <a:spcAft>
                <a:spcPts val="0"/>
              </a:spcAft>
              <a:buFont typeface="Wingdings" pitchFamily="2" charset="2"/>
              <a:buChar char="q"/>
              <a:defRPr/>
            </a:pPr>
            <a:r>
              <a:rPr lang="en-US" sz="2400" dirty="0"/>
              <a:t>Go over the students’ choices for each box, and check to see that they are correct.  </a:t>
            </a:r>
          </a:p>
          <a:p>
            <a:pPr fontAlgn="auto">
              <a:spcAft>
                <a:spcPts val="0"/>
              </a:spcAft>
              <a:buFont typeface="Wingdings" pitchFamily="2" charset="2"/>
              <a:buChar char="q"/>
              <a:defRPr/>
            </a:pPr>
            <a:r>
              <a:rPr lang="en-US" sz="2400" dirty="0"/>
              <a:t>If there are any incorrect answers, or any organisms left out, let the students know the correct answer, but have them try to figure out why an organism does or does not fit into that box.</a:t>
            </a:r>
          </a:p>
          <a:p>
            <a:pPr fontAlgn="auto">
              <a:spcAft>
                <a:spcPts val="0"/>
              </a:spcAft>
              <a:buFont typeface="Arial" panose="020B0604020202020204" pitchFamily="34" charset="0"/>
              <a:buNone/>
              <a:defRPr/>
            </a:pPr>
            <a:endParaRPr lang="en-US" sz="1200" b="1" dirty="0">
              <a:solidFill>
                <a:schemeClr val="accent4">
                  <a:lumMod val="75000"/>
                </a:schemeClr>
              </a:solidFill>
            </a:endParaRPr>
          </a:p>
        </p:txBody>
      </p:sp>
      <p:sp>
        <p:nvSpPr>
          <p:cNvPr id="5" name="Rectangle 6">
            <a:extLst>
              <a:ext uri="{FF2B5EF4-FFF2-40B4-BE49-F238E27FC236}">
                <a16:creationId xmlns:a16="http://schemas.microsoft.com/office/drawing/2014/main" id="{7EC12E25-82B2-414E-8CEB-3ECD2D5C643F}"/>
              </a:ext>
            </a:extLst>
          </p:cNvPr>
          <p:cNvSpPr>
            <a:spLocks noGrp="1" noChangeArrowheads="1"/>
          </p:cNvSpPr>
          <p:nvPr>
            <p:ph type="sldNum" sz="quarter" idx="12"/>
          </p:nvPr>
        </p:nvSpPr>
        <p:spPr>
          <a:xfrm>
            <a:off x="6858000" y="6324600"/>
            <a:ext cx="2133600" cy="365125"/>
          </a:xfr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DB0FDD1-23EF-434A-988F-F83B525B20EA}" type="slidenum">
              <a:rPr lang="en-US" altLang="en-US">
                <a:solidFill>
                  <a:srgbClr val="898989"/>
                </a:solidFill>
              </a:rPr>
              <a:pPr eaLnBrk="1" hangingPunct="1"/>
              <a:t>119</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55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55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355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E9169E75-8D23-4B22-ADC8-87F487ECE452}"/>
              </a:ext>
            </a:extLst>
          </p:cNvPr>
          <p:cNvSpPr>
            <a:spLocks noGrp="1" noChangeArrowheads="1"/>
          </p:cNvSpPr>
          <p:nvPr>
            <p:ph type="title"/>
          </p:nvPr>
        </p:nvSpPr>
        <p:spPr>
          <a:xfrm>
            <a:off x="457200" y="0"/>
            <a:ext cx="8229600" cy="1143000"/>
          </a:xfrm>
        </p:spPr>
        <p:txBody>
          <a:bodyPr/>
          <a:lstStyle/>
          <a:p>
            <a:r>
              <a:rPr lang="en-US" altLang="en-US" sz="2400" b="1"/>
              <a:t> Examples of bar graphs comparing the number of students in different grades at a school.</a:t>
            </a:r>
            <a:r>
              <a:rPr lang="en-US" altLang="en-US" sz="2400"/>
              <a:t> </a:t>
            </a:r>
          </a:p>
        </p:txBody>
      </p:sp>
      <p:sp>
        <p:nvSpPr>
          <p:cNvPr id="5" name="Rectangle 6">
            <a:extLst>
              <a:ext uri="{FF2B5EF4-FFF2-40B4-BE49-F238E27FC236}">
                <a16:creationId xmlns:a16="http://schemas.microsoft.com/office/drawing/2014/main" id="{17DDD711-0B9A-4D10-B102-FD532ABD1E56}"/>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DF8AD11-43B2-42EC-87D8-E1B43BC03DC6}" type="slidenum">
              <a:rPr lang="en-US" altLang="en-US">
                <a:solidFill>
                  <a:srgbClr val="898989"/>
                </a:solidFill>
              </a:rPr>
              <a:pPr eaLnBrk="1" hangingPunct="1"/>
              <a:t>12</a:t>
            </a:fld>
            <a:endParaRPr lang="en-US" altLang="en-US">
              <a:solidFill>
                <a:srgbClr val="898989"/>
              </a:solidFill>
            </a:endParaRPr>
          </a:p>
        </p:txBody>
      </p:sp>
      <p:graphicFrame>
        <p:nvGraphicFramePr>
          <p:cNvPr id="7" name="Chart 6">
            <a:extLst>
              <a:ext uri="{FF2B5EF4-FFF2-40B4-BE49-F238E27FC236}">
                <a16:creationId xmlns:a16="http://schemas.microsoft.com/office/drawing/2014/main" id="{C8D5F86E-F7F5-4509-9578-93059B5B2677}"/>
              </a:ext>
            </a:extLst>
          </p:cNvPr>
          <p:cNvGraphicFramePr>
            <a:graphicFrameLocks/>
          </p:cNvGraphicFramePr>
          <p:nvPr/>
        </p:nvGraphicFramePr>
        <p:xfrm>
          <a:off x="3959225" y="1458913"/>
          <a:ext cx="5207000" cy="2692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7483EDC7-8C1A-4045-ADC4-908C1ACEE0D6}"/>
              </a:ext>
            </a:extLst>
          </p:cNvPr>
          <p:cNvGraphicFramePr>
            <a:graphicFrameLocks/>
          </p:cNvGraphicFramePr>
          <p:nvPr/>
        </p:nvGraphicFramePr>
        <p:xfrm>
          <a:off x="-79375" y="1447800"/>
          <a:ext cx="3987800" cy="3149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E87B7714-3812-479F-B7D5-0357396ADC3F}"/>
              </a:ext>
            </a:extLst>
          </p:cNvPr>
          <p:cNvSpPr txBox="1">
            <a:spLocks noChangeArrowheads="1"/>
          </p:cNvSpPr>
          <p:nvPr/>
        </p:nvSpPr>
        <p:spPr bwMode="auto">
          <a:xfrm>
            <a:off x="504825" y="1036638"/>
            <a:ext cx="3505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Vertical bar graph</a:t>
            </a:r>
          </a:p>
        </p:txBody>
      </p:sp>
      <p:sp>
        <p:nvSpPr>
          <p:cNvPr id="13" name="TextBox 12">
            <a:extLst>
              <a:ext uri="{FF2B5EF4-FFF2-40B4-BE49-F238E27FC236}">
                <a16:creationId xmlns:a16="http://schemas.microsoft.com/office/drawing/2014/main" id="{EAD2E5CA-4BC0-4B7C-BC92-B5E9B21D619F}"/>
              </a:ext>
            </a:extLst>
          </p:cNvPr>
          <p:cNvSpPr txBox="1">
            <a:spLocks noChangeArrowheads="1"/>
          </p:cNvSpPr>
          <p:nvPr/>
        </p:nvSpPr>
        <p:spPr bwMode="auto">
          <a:xfrm>
            <a:off x="4772025" y="1036638"/>
            <a:ext cx="3505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Horizontal bar graph</a:t>
            </a:r>
          </a:p>
        </p:txBody>
      </p:sp>
      <p:sp>
        <p:nvSpPr>
          <p:cNvPr id="14" name="TextBox 13">
            <a:extLst>
              <a:ext uri="{FF2B5EF4-FFF2-40B4-BE49-F238E27FC236}">
                <a16:creationId xmlns:a16="http://schemas.microsoft.com/office/drawing/2014/main" id="{BEE59C6A-D883-44C0-902C-9F2F403C2686}"/>
              </a:ext>
            </a:extLst>
          </p:cNvPr>
          <p:cNvSpPr txBox="1">
            <a:spLocks noChangeArrowheads="1"/>
          </p:cNvSpPr>
          <p:nvPr/>
        </p:nvSpPr>
        <p:spPr bwMode="auto">
          <a:xfrm>
            <a:off x="76200" y="4267200"/>
            <a:ext cx="89916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q"/>
            </a:pPr>
            <a:r>
              <a:rPr lang="en-US" altLang="en-US" sz="2400" b="1"/>
              <a:t>Now make your own bar graph (either vertical or horizontal, or both if your teacher requests) showing the diversity of named species in each of the six kingdoms of life.</a:t>
            </a:r>
          </a:p>
          <a:p>
            <a:pPr eaLnBrk="1" hangingPunct="1">
              <a:buFont typeface="Wingdings" panose="05000000000000000000" pitchFamily="2" charset="2"/>
              <a:buChar char="q"/>
            </a:pPr>
            <a:r>
              <a:rPr lang="en-US" altLang="en-US" sz="2400" b="1"/>
              <a:t>For additional instructions on making bar graphs, click </a:t>
            </a:r>
            <a:r>
              <a:rPr lang="en-US" altLang="en-US" sz="2400" b="1">
                <a:hlinkClick r:id="rId4" action="ppaction://hlinksldjump"/>
              </a:rPr>
              <a:t>HERE</a:t>
            </a:r>
            <a:r>
              <a:rPr lang="en-US" altLang="en-US" sz="2400" b="1"/>
              <a:t>.  Otherwise, click </a:t>
            </a:r>
            <a:r>
              <a:rPr lang="en-US" altLang="en-US" sz="2400" b="1">
                <a:hlinkClick r:id="rId5" action="ppaction://hlinksldjump"/>
              </a:rPr>
              <a:t>HERE</a:t>
            </a:r>
            <a:r>
              <a:rPr lang="en-US" altLang="en-US" sz="2400" b="1"/>
              <a:t> to go on to the next exercise.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9" grpId="0">
        <p:bldAsOne/>
      </p:bldGraphic>
      <p:bldP spid="12" grpId="0"/>
      <p:bldP spid="13"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74FC05B4-AAA0-47CB-9024-184BD6F4C54A}"/>
              </a:ext>
            </a:extLst>
          </p:cNvPr>
          <p:cNvSpPr>
            <a:spLocks noGrp="1" noChangeArrowheads="1"/>
          </p:cNvSpPr>
          <p:nvPr>
            <p:ph type="title"/>
          </p:nvPr>
        </p:nvSpPr>
        <p:spPr>
          <a:xfrm>
            <a:off x="228600" y="228600"/>
            <a:ext cx="8686800" cy="731838"/>
          </a:xfrm>
          <a:solidFill>
            <a:srgbClr val="92D050"/>
          </a:solidFill>
          <a:ln w="38100">
            <a:solidFill>
              <a:schemeClr val="tx1"/>
            </a:solidFill>
            <a:miter lim="800000"/>
            <a:headEnd/>
            <a:tailEnd/>
          </a:ln>
        </p:spPr>
        <p:txBody>
          <a:bodyPr/>
          <a:lstStyle/>
          <a:p>
            <a:r>
              <a:rPr lang="en-US" altLang="en-US" sz="2400" b="1"/>
              <a:t>Exercise 5c: Sort these Animals (Open-ended Expansion)</a:t>
            </a:r>
          </a:p>
        </p:txBody>
      </p:sp>
      <p:sp>
        <p:nvSpPr>
          <p:cNvPr id="23556" name="Rectangle 4">
            <a:extLst>
              <a:ext uri="{FF2B5EF4-FFF2-40B4-BE49-F238E27FC236}">
                <a16:creationId xmlns:a16="http://schemas.microsoft.com/office/drawing/2014/main" id="{F11B3434-83F3-477A-8E82-D09B384926EB}"/>
              </a:ext>
            </a:extLst>
          </p:cNvPr>
          <p:cNvSpPr>
            <a:spLocks noGrp="1" noChangeArrowheads="1"/>
          </p:cNvSpPr>
          <p:nvPr>
            <p:ph type="body" sz="half" idx="1"/>
          </p:nvPr>
        </p:nvSpPr>
        <p:spPr>
          <a:xfrm>
            <a:off x="228600" y="1066800"/>
            <a:ext cx="8534400" cy="1752600"/>
          </a:xfrm>
        </p:spPr>
        <p:txBody>
          <a:bodyPr rtlCol="0">
            <a:noAutofit/>
          </a:bodyPr>
          <a:lstStyle/>
          <a:p>
            <a:pPr fontAlgn="auto">
              <a:spcAft>
                <a:spcPts val="0"/>
              </a:spcAft>
              <a:buFont typeface="Wingdings" pitchFamily="2" charset="2"/>
              <a:buChar char="q"/>
              <a:defRPr/>
            </a:pPr>
            <a:r>
              <a:rPr lang="en-US" sz="2400" dirty="0"/>
              <a:t>Explain to students that different scientists often use different characteristics to categorize organisms into groups.  </a:t>
            </a:r>
          </a:p>
          <a:p>
            <a:pPr fontAlgn="auto">
              <a:spcAft>
                <a:spcPts val="0"/>
              </a:spcAft>
              <a:buFont typeface="Wingdings" pitchFamily="2" charset="2"/>
              <a:buChar char="q"/>
              <a:defRPr/>
            </a:pPr>
            <a:r>
              <a:rPr lang="en-US" sz="2400" dirty="0"/>
              <a:t>Allow students to work together in small groups to try to think of alternate ways of grouping together the provided specimens, based on characteristics that they observe (such as size, color, the way the animals would have moved when alive, habitat, etc.).</a:t>
            </a:r>
          </a:p>
          <a:p>
            <a:pPr fontAlgn="auto">
              <a:spcAft>
                <a:spcPts val="0"/>
              </a:spcAft>
              <a:buFont typeface="Wingdings" pitchFamily="2" charset="2"/>
              <a:buChar char="q"/>
              <a:defRPr/>
            </a:pPr>
            <a:r>
              <a:rPr lang="en-US" sz="2400" dirty="0"/>
              <a:t>Have them draw a system of boxes showing how they decided on these groupings.  </a:t>
            </a:r>
          </a:p>
          <a:p>
            <a:pPr fontAlgn="auto">
              <a:spcAft>
                <a:spcPts val="0"/>
              </a:spcAft>
              <a:buFont typeface="Wingdings" pitchFamily="2" charset="2"/>
              <a:buChar char="q"/>
              <a:defRPr/>
            </a:pPr>
            <a:r>
              <a:rPr lang="en-US" sz="2400" dirty="0"/>
              <a:t>You could have non-readers draw pictures of their organisms in the appropriate boxes, or print pictures of the organisms for them to cut out and glue in these boxes.</a:t>
            </a:r>
          </a:p>
          <a:p>
            <a:pPr fontAlgn="auto">
              <a:spcAft>
                <a:spcPts val="0"/>
              </a:spcAft>
              <a:buFont typeface="Arial" panose="020B0604020202020204" pitchFamily="34" charset="0"/>
              <a:buNone/>
              <a:defRPr/>
            </a:pPr>
            <a:endParaRPr lang="en-US" sz="1200" b="1" dirty="0">
              <a:solidFill>
                <a:schemeClr val="accent4">
                  <a:lumMod val="75000"/>
                </a:schemeClr>
              </a:solidFill>
            </a:endParaRPr>
          </a:p>
        </p:txBody>
      </p:sp>
      <p:sp>
        <p:nvSpPr>
          <p:cNvPr id="5" name="Rectangle 6">
            <a:extLst>
              <a:ext uri="{FF2B5EF4-FFF2-40B4-BE49-F238E27FC236}">
                <a16:creationId xmlns:a16="http://schemas.microsoft.com/office/drawing/2014/main" id="{B0E0DBE4-648D-4988-8503-D8A1B6C90118}"/>
              </a:ext>
            </a:extLst>
          </p:cNvPr>
          <p:cNvSpPr>
            <a:spLocks noGrp="1" noChangeArrowheads="1"/>
          </p:cNvSpPr>
          <p:nvPr>
            <p:ph type="sldNum" sz="quarter" idx="12"/>
          </p:nvPr>
        </p:nvSpPr>
        <p:spPr>
          <a:xfrm>
            <a:off x="6858000" y="6324600"/>
            <a:ext cx="2133600" cy="365125"/>
          </a:xfr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8A8B066-3FBE-4DE1-9508-E3941F788C84}" type="slidenum">
              <a:rPr lang="en-US" altLang="en-US">
                <a:solidFill>
                  <a:srgbClr val="898989"/>
                </a:solidFill>
              </a:rPr>
              <a:pPr eaLnBrk="1" hangingPunct="1"/>
              <a:t>120</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55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55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355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9130D63F-518F-4914-A258-64BC5A4CA6FE}"/>
              </a:ext>
            </a:extLst>
          </p:cNvPr>
          <p:cNvSpPr>
            <a:spLocks noGrp="1" noChangeArrowheads="1"/>
          </p:cNvSpPr>
          <p:nvPr>
            <p:ph type="title"/>
          </p:nvPr>
        </p:nvSpPr>
        <p:spPr>
          <a:xfrm>
            <a:off x="381000" y="0"/>
            <a:ext cx="8229600" cy="609600"/>
          </a:xfrm>
          <a:solidFill>
            <a:srgbClr val="281AD8"/>
          </a:solidFill>
          <a:ln w="38100">
            <a:solidFill>
              <a:schemeClr val="tx1"/>
            </a:solidFill>
            <a:miter lim="800000"/>
            <a:headEnd/>
            <a:tailEnd/>
          </a:ln>
        </p:spPr>
        <p:txBody>
          <a:bodyPr/>
          <a:lstStyle/>
          <a:p>
            <a:r>
              <a:rPr lang="en-US" altLang="en-US" sz="3200" b="1">
                <a:solidFill>
                  <a:schemeClr val="bg1"/>
                </a:solidFill>
              </a:rPr>
              <a:t>Exercise 6: Who’s in that Tree?</a:t>
            </a:r>
          </a:p>
        </p:txBody>
      </p:sp>
      <p:sp>
        <p:nvSpPr>
          <p:cNvPr id="23556" name="Rectangle 4">
            <a:extLst>
              <a:ext uri="{FF2B5EF4-FFF2-40B4-BE49-F238E27FC236}">
                <a16:creationId xmlns:a16="http://schemas.microsoft.com/office/drawing/2014/main" id="{7B39A2F6-C6CD-4F88-99CE-A7A3080C52C5}"/>
              </a:ext>
            </a:extLst>
          </p:cNvPr>
          <p:cNvSpPr>
            <a:spLocks noGrp="1" noChangeArrowheads="1"/>
          </p:cNvSpPr>
          <p:nvPr>
            <p:ph type="body" sz="half" idx="1"/>
          </p:nvPr>
        </p:nvSpPr>
        <p:spPr>
          <a:xfrm>
            <a:off x="228600" y="762000"/>
            <a:ext cx="8610600" cy="5486400"/>
          </a:xfrm>
        </p:spPr>
        <p:txBody>
          <a:bodyPr/>
          <a:lstStyle/>
          <a:p>
            <a:pPr>
              <a:lnSpc>
                <a:spcPct val="90000"/>
              </a:lnSpc>
              <a:buFontTx/>
              <a:buNone/>
            </a:pPr>
            <a:r>
              <a:rPr lang="en-US" altLang="en-US" sz="2400" b="1">
                <a:solidFill>
                  <a:srgbClr val="281AD8"/>
                </a:solidFill>
              </a:rPr>
              <a:t>Teachers may wish to consult the workbook for further background information before doing this exercise with students!</a:t>
            </a:r>
          </a:p>
          <a:p>
            <a:pPr>
              <a:lnSpc>
                <a:spcPct val="90000"/>
              </a:lnSpc>
              <a:buFontTx/>
              <a:buNone/>
            </a:pPr>
            <a:r>
              <a:rPr lang="en-US" altLang="en-US" sz="2400" b="1">
                <a:solidFill>
                  <a:srgbClr val="281AD8"/>
                </a:solidFill>
              </a:rPr>
              <a:t>The figure on the next slide resembles a tree.</a:t>
            </a:r>
          </a:p>
          <a:p>
            <a:pPr>
              <a:lnSpc>
                <a:spcPct val="90000"/>
              </a:lnSpc>
              <a:buFontTx/>
              <a:buNone/>
            </a:pPr>
            <a:endParaRPr lang="en-US" altLang="en-US" sz="2400" b="1"/>
          </a:p>
          <a:p>
            <a:pPr>
              <a:lnSpc>
                <a:spcPct val="90000"/>
              </a:lnSpc>
              <a:buFont typeface="Wingdings" panose="05000000000000000000" pitchFamily="2" charset="2"/>
              <a:buChar char="q"/>
            </a:pPr>
            <a:r>
              <a:rPr lang="en-US" altLang="en-US" sz="2400" b="1"/>
              <a:t>It represents the </a:t>
            </a:r>
            <a:r>
              <a:rPr lang="en-US" altLang="en-US" sz="2400" b="1">
                <a:solidFill>
                  <a:srgbClr val="281AD8"/>
                </a:solidFill>
              </a:rPr>
              <a:t>phylogenetic tree</a:t>
            </a:r>
            <a:r>
              <a:rPr lang="en-US" altLang="en-US" sz="2400" b="1"/>
              <a:t> for the nine major phyla in the Kingdom Animalia. </a:t>
            </a:r>
          </a:p>
          <a:p>
            <a:pPr>
              <a:lnSpc>
                <a:spcPct val="90000"/>
              </a:lnSpc>
              <a:buFont typeface="Wingdings" panose="05000000000000000000" pitchFamily="2" charset="2"/>
              <a:buChar char="q"/>
            </a:pPr>
            <a:r>
              <a:rPr lang="en-US" altLang="en-US" sz="2400" b="1"/>
              <a:t>A phylogenetic tree is used to show the </a:t>
            </a:r>
            <a:r>
              <a:rPr lang="en-US" altLang="en-US" sz="2400" b="1">
                <a:solidFill>
                  <a:srgbClr val="281AD8"/>
                </a:solidFill>
              </a:rPr>
              <a:t>historic relationships</a:t>
            </a:r>
            <a:r>
              <a:rPr lang="en-US" altLang="en-US" sz="2400" b="1"/>
              <a:t> among a group of organisms. </a:t>
            </a:r>
          </a:p>
          <a:p>
            <a:pPr>
              <a:lnSpc>
                <a:spcPct val="90000"/>
              </a:lnSpc>
              <a:buFont typeface="Wingdings" panose="05000000000000000000" pitchFamily="2" charset="2"/>
              <a:buChar char="q"/>
            </a:pPr>
            <a:r>
              <a:rPr lang="en-US" altLang="en-US" sz="2400" b="1"/>
              <a:t>At the base of the </a:t>
            </a:r>
            <a:r>
              <a:rPr lang="en-US" altLang="en-US" sz="2400" b="1">
                <a:solidFill>
                  <a:srgbClr val="281AD8"/>
                </a:solidFill>
              </a:rPr>
              <a:t>trunk</a:t>
            </a:r>
            <a:r>
              <a:rPr lang="en-US" altLang="en-US" sz="2400" b="1"/>
              <a:t> are organisms that appeared </a:t>
            </a:r>
            <a:r>
              <a:rPr lang="en-US" altLang="en-US" sz="2400" b="1">
                <a:solidFill>
                  <a:srgbClr val="281AD8"/>
                </a:solidFill>
              </a:rPr>
              <a:t>first in history </a:t>
            </a:r>
          </a:p>
          <a:p>
            <a:pPr>
              <a:lnSpc>
                <a:spcPct val="90000"/>
              </a:lnSpc>
              <a:buFont typeface="Wingdings" panose="05000000000000000000" pitchFamily="2" charset="2"/>
              <a:buChar char="q"/>
            </a:pPr>
            <a:r>
              <a:rPr lang="en-US" altLang="en-US" sz="2400" b="1"/>
              <a:t>They are the </a:t>
            </a:r>
            <a:r>
              <a:rPr lang="en-US" altLang="en-US" sz="2400" b="1">
                <a:solidFill>
                  <a:srgbClr val="281AD8"/>
                </a:solidFill>
              </a:rPr>
              <a:t>ancestors</a:t>
            </a:r>
            <a:r>
              <a:rPr lang="en-US" altLang="en-US" sz="2400" b="1"/>
              <a:t> of other groups of organisms that </a:t>
            </a:r>
            <a:r>
              <a:rPr lang="en-US" altLang="en-US" sz="2400" b="1">
                <a:solidFill>
                  <a:srgbClr val="281AD8"/>
                </a:solidFill>
              </a:rPr>
              <a:t>branch off</a:t>
            </a:r>
            <a:r>
              <a:rPr lang="en-US" altLang="en-US" sz="2400" b="1"/>
              <a:t> of the trunk as each </a:t>
            </a:r>
            <a:r>
              <a:rPr lang="en-US" altLang="en-US" sz="2400" b="1">
                <a:solidFill>
                  <a:srgbClr val="281AD8"/>
                </a:solidFill>
              </a:rPr>
              <a:t>gains new characteristics. </a:t>
            </a:r>
          </a:p>
        </p:txBody>
      </p:sp>
      <p:sp>
        <p:nvSpPr>
          <p:cNvPr id="5" name="Rectangle 6">
            <a:extLst>
              <a:ext uri="{FF2B5EF4-FFF2-40B4-BE49-F238E27FC236}">
                <a16:creationId xmlns:a16="http://schemas.microsoft.com/office/drawing/2014/main" id="{1DFD89A0-09B1-4C69-9DBF-2FF46A457B60}"/>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F58A4A3-D91D-4172-9DE0-96152BA7549E}" type="slidenum">
              <a:rPr lang="en-US" altLang="en-US">
                <a:solidFill>
                  <a:srgbClr val="898989"/>
                </a:solidFill>
              </a:rPr>
              <a:pPr eaLnBrk="1" hangingPunct="1"/>
              <a:t>121</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55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55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3556">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3556">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355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7A396C76-63BC-48CD-AD27-228B00E0828C}"/>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A4E4E1F-9AED-4ADF-9D4D-9A57CD140A0A}" type="slidenum">
              <a:rPr lang="en-US" altLang="en-US">
                <a:solidFill>
                  <a:srgbClr val="898989"/>
                </a:solidFill>
              </a:rPr>
              <a:pPr eaLnBrk="1" hangingPunct="1"/>
              <a:t>122</a:t>
            </a:fld>
            <a:endParaRPr lang="en-US" altLang="en-US">
              <a:solidFill>
                <a:srgbClr val="898989"/>
              </a:solidFill>
            </a:endParaRPr>
          </a:p>
        </p:txBody>
      </p:sp>
      <p:sp>
        <p:nvSpPr>
          <p:cNvPr id="144387" name="AutoShape 5">
            <a:hlinkClick r:id="" action="ppaction://hlinkshowjump?jump=previousslide" highlightClick="1"/>
            <a:extLst>
              <a:ext uri="{FF2B5EF4-FFF2-40B4-BE49-F238E27FC236}">
                <a16:creationId xmlns:a16="http://schemas.microsoft.com/office/drawing/2014/main" id="{431A358C-FF54-4795-BA50-9CFD1755427C}"/>
              </a:ext>
            </a:extLst>
          </p:cNvPr>
          <p:cNvSpPr>
            <a:spLocks noChangeArrowheads="1"/>
          </p:cNvSpPr>
          <p:nvPr/>
        </p:nvSpPr>
        <p:spPr bwMode="auto">
          <a:xfrm>
            <a:off x="6934200" y="6096000"/>
            <a:ext cx="457200" cy="509588"/>
          </a:xfrm>
          <a:prstGeom prst="actionButtonBackPrevious">
            <a:avLst/>
          </a:prstGeom>
          <a:solidFill>
            <a:srgbClr val="0000FF"/>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4388" name="AutoShape 6">
            <a:hlinkClick r:id="" action="ppaction://hlinkshowjump?jump=nextslide" highlightClick="1"/>
            <a:extLst>
              <a:ext uri="{FF2B5EF4-FFF2-40B4-BE49-F238E27FC236}">
                <a16:creationId xmlns:a16="http://schemas.microsoft.com/office/drawing/2014/main" id="{24C7A050-13F9-40B3-BE54-A0399A56FF83}"/>
              </a:ext>
            </a:extLst>
          </p:cNvPr>
          <p:cNvSpPr>
            <a:spLocks noChangeArrowheads="1"/>
          </p:cNvSpPr>
          <p:nvPr/>
        </p:nvSpPr>
        <p:spPr bwMode="auto">
          <a:xfrm>
            <a:off x="7620000" y="6096000"/>
            <a:ext cx="457200" cy="533400"/>
          </a:xfrm>
          <a:prstGeom prst="actionButtonForwardNext">
            <a:avLst/>
          </a:prstGeom>
          <a:solidFill>
            <a:srgbClr val="0000FF"/>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44389" name="Picture 6">
            <a:extLst>
              <a:ext uri="{FF2B5EF4-FFF2-40B4-BE49-F238E27FC236}">
                <a16:creationId xmlns:a16="http://schemas.microsoft.com/office/drawing/2014/main" id="{7C54B402-2EC0-4D0F-9A1C-00D8E8B022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11125"/>
            <a:ext cx="4899025" cy="674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9036CFA-C6C0-4873-B4B8-10047DE7AB20}"/>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ADC9DEF-43CA-408B-9069-FB0DD25398EF}" type="slidenum">
              <a:rPr lang="en-US" altLang="en-US">
                <a:solidFill>
                  <a:srgbClr val="898989"/>
                </a:solidFill>
              </a:rPr>
              <a:pPr eaLnBrk="1" hangingPunct="1"/>
              <a:t>123</a:t>
            </a:fld>
            <a:endParaRPr lang="en-US" altLang="en-US">
              <a:solidFill>
                <a:srgbClr val="898989"/>
              </a:solidFill>
            </a:endParaRPr>
          </a:p>
        </p:txBody>
      </p:sp>
      <p:sp>
        <p:nvSpPr>
          <p:cNvPr id="73731" name="Rectangle 6">
            <a:extLst>
              <a:ext uri="{FF2B5EF4-FFF2-40B4-BE49-F238E27FC236}">
                <a16:creationId xmlns:a16="http://schemas.microsoft.com/office/drawing/2014/main" id="{B66EFBDC-74FB-4517-AAB3-70EB934AFECE}"/>
              </a:ext>
            </a:extLst>
          </p:cNvPr>
          <p:cNvSpPr>
            <a:spLocks noChangeArrowheads="1"/>
          </p:cNvSpPr>
          <p:nvPr/>
        </p:nvSpPr>
        <p:spPr bwMode="auto">
          <a:xfrm>
            <a:off x="228600" y="152400"/>
            <a:ext cx="8686800" cy="741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q"/>
            </a:pPr>
            <a:r>
              <a:rPr lang="en-US" altLang="en-US" sz="2800" b="1"/>
              <a:t> This tree demonstrates the idea that new kinds of animals come into existence as modifications appear in existing animals. </a:t>
            </a:r>
          </a:p>
          <a:p>
            <a:pPr eaLnBrk="1" hangingPunct="1">
              <a:buFont typeface="Wingdings" panose="05000000000000000000" pitchFamily="2" charset="2"/>
              <a:buChar char="q"/>
            </a:pPr>
            <a:endParaRPr lang="en-US" altLang="en-US" sz="2800" b="1"/>
          </a:p>
          <a:p>
            <a:pPr eaLnBrk="1" hangingPunct="1">
              <a:buFont typeface="Wingdings" panose="05000000000000000000" pitchFamily="2" charset="2"/>
              <a:buChar char="q"/>
            </a:pPr>
            <a:r>
              <a:rPr lang="en-US" altLang="en-US" sz="2800" b="1"/>
              <a:t>As a result, the Animal Kingdom today has over 30 phyla, each with a distinctive body plan.</a:t>
            </a:r>
          </a:p>
          <a:p>
            <a:pPr eaLnBrk="1" hangingPunct="1">
              <a:buFont typeface="Wingdings" panose="05000000000000000000" pitchFamily="2" charset="2"/>
              <a:buNone/>
            </a:pPr>
            <a:endParaRPr lang="en-US" altLang="en-US" sz="2800" b="1"/>
          </a:p>
          <a:p>
            <a:pPr eaLnBrk="1" hangingPunct="1"/>
            <a:r>
              <a:rPr lang="en-US" altLang="en-US" sz="2800" b="1">
                <a:solidFill>
                  <a:srgbClr val="281AD8"/>
                </a:solidFill>
              </a:rPr>
              <a:t>The major changes in body plan that have occurred over  time are noted in the legend on the figure on the previous slide.</a:t>
            </a:r>
          </a:p>
          <a:p>
            <a:pPr eaLnBrk="1" hangingPunct="1"/>
            <a:endParaRPr lang="en-US" altLang="en-US" sz="2800" b="1">
              <a:solidFill>
                <a:srgbClr val="281AD8"/>
              </a:solidFill>
            </a:endParaRPr>
          </a:p>
          <a:p>
            <a:pPr eaLnBrk="1" hangingPunct="1">
              <a:buFont typeface="Wingdings" panose="05000000000000000000" pitchFamily="2" charset="2"/>
              <a:buChar char="q"/>
            </a:pPr>
            <a:r>
              <a:rPr lang="en-US" altLang="en-US" sz="2800" b="1"/>
              <a:t> Have students examine the phylogenetic tree, noting the different changes in body plan that have occurred with the appearance of new branches.</a:t>
            </a:r>
          </a:p>
          <a:p>
            <a:pPr eaLnBrk="1" hangingPunct="1"/>
            <a:endParaRPr lang="en-US" altLang="en-US" sz="2800" b="1">
              <a:solidFill>
                <a:srgbClr val="281AD8"/>
              </a:solidFill>
            </a:endParaRPr>
          </a:p>
          <a:p>
            <a:pPr eaLnBrk="1" hangingPunct="1">
              <a:buFont typeface="Wingdings" panose="05000000000000000000" pitchFamily="2" charset="2"/>
              <a:buNone/>
            </a:pPr>
            <a:endParaRPr lang="en-US" altLang="en-US" sz="28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373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373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373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1">
            <a:extLst>
              <a:ext uri="{FF2B5EF4-FFF2-40B4-BE49-F238E27FC236}">
                <a16:creationId xmlns:a16="http://schemas.microsoft.com/office/drawing/2014/main" id="{E4E87C33-7390-4423-AE43-E41847501E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0"/>
            <a:ext cx="3067050"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Rectangle 3">
            <a:extLst>
              <a:ext uri="{FF2B5EF4-FFF2-40B4-BE49-F238E27FC236}">
                <a16:creationId xmlns:a16="http://schemas.microsoft.com/office/drawing/2014/main" id="{C254DA13-D2E5-4E6C-A730-AF8098CD8E34}"/>
              </a:ext>
            </a:extLst>
          </p:cNvPr>
          <p:cNvSpPr>
            <a:spLocks noGrp="1" noChangeArrowheads="1"/>
          </p:cNvSpPr>
          <p:nvPr>
            <p:ph idx="1"/>
          </p:nvPr>
        </p:nvSpPr>
        <p:spPr>
          <a:xfrm>
            <a:off x="152400" y="0"/>
            <a:ext cx="4191000" cy="5897563"/>
          </a:xfrm>
        </p:spPr>
        <p:txBody>
          <a:bodyPr/>
          <a:lstStyle/>
          <a:p>
            <a:pPr>
              <a:lnSpc>
                <a:spcPct val="120000"/>
              </a:lnSpc>
              <a:spcBef>
                <a:spcPct val="0"/>
              </a:spcBef>
              <a:buFont typeface="Wingdings" panose="05000000000000000000" pitchFamily="2" charset="2"/>
              <a:buChar char="q"/>
            </a:pPr>
            <a:r>
              <a:rPr lang="en-US" altLang="en-US" sz="2400"/>
              <a:t>To understand phylogenetic trees, think about how actual trees grow: from the roots up.</a:t>
            </a:r>
          </a:p>
          <a:p>
            <a:pPr>
              <a:lnSpc>
                <a:spcPct val="120000"/>
              </a:lnSpc>
              <a:spcBef>
                <a:spcPct val="0"/>
              </a:spcBef>
              <a:buFont typeface="Wingdings" panose="05000000000000000000" pitchFamily="2" charset="2"/>
              <a:buChar char="q"/>
            </a:pPr>
            <a:r>
              <a:rPr lang="en-US" altLang="en-US" sz="2400"/>
              <a:t>The roots of a tree represent the oldest part of a tree.</a:t>
            </a:r>
          </a:p>
          <a:p>
            <a:pPr>
              <a:lnSpc>
                <a:spcPct val="120000"/>
              </a:lnSpc>
              <a:spcBef>
                <a:spcPct val="0"/>
              </a:spcBef>
              <a:buFont typeface="Wingdings" panose="05000000000000000000" pitchFamily="2" charset="2"/>
              <a:buChar char="q"/>
            </a:pPr>
            <a:r>
              <a:rPr lang="en-US" altLang="en-US" sz="2400"/>
              <a:t>Tips of the branches represent the newest parts of the tree.  </a:t>
            </a:r>
          </a:p>
          <a:p>
            <a:pPr>
              <a:lnSpc>
                <a:spcPct val="120000"/>
              </a:lnSpc>
              <a:spcBef>
                <a:spcPct val="0"/>
              </a:spcBef>
              <a:buFont typeface="Wingdings" panose="05000000000000000000" pitchFamily="2" charset="2"/>
              <a:buChar char="q"/>
            </a:pPr>
            <a:r>
              <a:rPr lang="en-US" altLang="en-US" sz="2400"/>
              <a:t>When you examine a phylogenetic tree from the root to the tips of the branches, you are looking forward in time.  </a:t>
            </a:r>
          </a:p>
        </p:txBody>
      </p:sp>
      <p:sp>
        <p:nvSpPr>
          <p:cNvPr id="5" name="Rectangle 6">
            <a:extLst>
              <a:ext uri="{FF2B5EF4-FFF2-40B4-BE49-F238E27FC236}">
                <a16:creationId xmlns:a16="http://schemas.microsoft.com/office/drawing/2014/main" id="{D59681FA-660D-4BFD-8BC0-A4688354F6F0}"/>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A662F17-7732-4C2A-A14D-54A8EFC594C8}" type="slidenum">
              <a:rPr lang="en-US" altLang="en-US">
                <a:solidFill>
                  <a:srgbClr val="898989"/>
                </a:solidFill>
              </a:rPr>
              <a:pPr eaLnBrk="1" hangingPunct="1"/>
              <a:t>124</a:t>
            </a:fld>
            <a:endParaRPr lang="en-US" altLang="en-US">
              <a:solidFill>
                <a:srgbClr val="898989"/>
              </a:solidFill>
            </a:endParaRPr>
          </a:p>
        </p:txBody>
      </p:sp>
      <p:grpSp>
        <p:nvGrpSpPr>
          <p:cNvPr id="16" name="Group 15">
            <a:extLst>
              <a:ext uri="{FF2B5EF4-FFF2-40B4-BE49-F238E27FC236}">
                <a16:creationId xmlns:a16="http://schemas.microsoft.com/office/drawing/2014/main" id="{659EE124-32CE-468B-B3D2-78D1353809F4}"/>
              </a:ext>
            </a:extLst>
          </p:cNvPr>
          <p:cNvGrpSpPr>
            <a:grpSpLocks/>
          </p:cNvGrpSpPr>
          <p:nvPr/>
        </p:nvGrpSpPr>
        <p:grpSpPr bwMode="auto">
          <a:xfrm>
            <a:off x="8229600" y="990600"/>
            <a:ext cx="584200" cy="5638800"/>
            <a:chOff x="7848600" y="990600"/>
            <a:chExt cx="584775" cy="5638800"/>
          </a:xfrm>
        </p:grpSpPr>
        <p:cxnSp>
          <p:nvCxnSpPr>
            <p:cNvPr id="8" name="Straight Arrow Connector 7">
              <a:extLst>
                <a:ext uri="{FF2B5EF4-FFF2-40B4-BE49-F238E27FC236}">
                  <a16:creationId xmlns:a16="http://schemas.microsoft.com/office/drawing/2014/main" id="{E9C7F282-FE43-48D1-B5B6-F51C5B6BDEF4}"/>
                </a:ext>
              </a:extLst>
            </p:cNvPr>
            <p:cNvCxnSpPr/>
            <p:nvPr/>
          </p:nvCxnSpPr>
          <p:spPr>
            <a:xfrm rot="5400000" flipH="1" flipV="1">
              <a:off x="5296957" y="3771068"/>
              <a:ext cx="5638800" cy="77865"/>
            </a:xfrm>
            <a:prstGeom prst="straightConnector1">
              <a:avLst/>
            </a:prstGeom>
            <a:ln w="5905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146443" name="TextBox 8">
              <a:extLst>
                <a:ext uri="{FF2B5EF4-FFF2-40B4-BE49-F238E27FC236}">
                  <a16:creationId xmlns:a16="http://schemas.microsoft.com/office/drawing/2014/main" id="{4892F704-D6EE-4B47-BB74-A63D3B6D3D18}"/>
                </a:ext>
              </a:extLst>
            </p:cNvPr>
            <p:cNvSpPr txBox="1">
              <a:spLocks noChangeArrowheads="1"/>
            </p:cNvSpPr>
            <p:nvPr/>
          </p:nvSpPr>
          <p:spPr bwMode="auto">
            <a:xfrm rot="-5400000">
              <a:off x="7112288" y="3403312"/>
              <a:ext cx="2057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solidFill>
                    <a:schemeClr val="bg1"/>
                  </a:solidFill>
                </a:rPr>
                <a:t>TIME</a:t>
              </a:r>
            </a:p>
          </p:txBody>
        </p:sp>
      </p:grpSp>
      <p:cxnSp>
        <p:nvCxnSpPr>
          <p:cNvPr id="11" name="Straight Connector 10">
            <a:extLst>
              <a:ext uri="{FF2B5EF4-FFF2-40B4-BE49-F238E27FC236}">
                <a16:creationId xmlns:a16="http://schemas.microsoft.com/office/drawing/2014/main" id="{04795EE9-DE94-4EC8-9E70-5BD5ECD4AF76}"/>
              </a:ext>
            </a:extLst>
          </p:cNvPr>
          <p:cNvCxnSpPr/>
          <p:nvPr/>
        </p:nvCxnSpPr>
        <p:spPr>
          <a:xfrm>
            <a:off x="4267200" y="990600"/>
            <a:ext cx="4724400" cy="0"/>
          </a:xfrm>
          <a:prstGeom prst="line">
            <a:avLst/>
          </a:prstGeom>
          <a:ln w="539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59091A5-9AAD-4966-92D1-4EF91C93312B}"/>
              </a:ext>
            </a:extLst>
          </p:cNvPr>
          <p:cNvSpPr txBox="1">
            <a:spLocks noChangeArrowheads="1"/>
          </p:cNvSpPr>
          <p:nvPr/>
        </p:nvSpPr>
        <p:spPr bwMode="auto">
          <a:xfrm>
            <a:off x="7239000" y="53340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PRESENT</a:t>
            </a:r>
          </a:p>
        </p:txBody>
      </p:sp>
      <p:cxnSp>
        <p:nvCxnSpPr>
          <p:cNvPr id="18" name="Straight Arrow Connector 17">
            <a:extLst>
              <a:ext uri="{FF2B5EF4-FFF2-40B4-BE49-F238E27FC236}">
                <a16:creationId xmlns:a16="http://schemas.microsoft.com/office/drawing/2014/main" id="{16845DC9-4AFD-4BF1-96A1-48B91E947B0B}"/>
              </a:ext>
            </a:extLst>
          </p:cNvPr>
          <p:cNvCxnSpPr/>
          <p:nvPr/>
        </p:nvCxnSpPr>
        <p:spPr>
          <a:xfrm rot="10800000" flipV="1">
            <a:off x="5791200" y="6477000"/>
            <a:ext cx="990600" cy="1588"/>
          </a:xfrm>
          <a:prstGeom prst="straightConnector1">
            <a:avLst/>
          </a:prstGeom>
          <a:ln w="1301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035410E-DF80-4D3E-8E0C-17FCEA8BAAB5}"/>
              </a:ext>
            </a:extLst>
          </p:cNvPr>
          <p:cNvCxnSpPr/>
          <p:nvPr/>
        </p:nvCxnSpPr>
        <p:spPr>
          <a:xfrm rot="10800000" flipV="1">
            <a:off x="7162800" y="990600"/>
            <a:ext cx="990600" cy="1588"/>
          </a:xfrm>
          <a:prstGeom prst="straightConnector1">
            <a:avLst/>
          </a:prstGeom>
          <a:ln w="1301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childTnLst>
                                </p:cTn>
                              </p:par>
                              <p:par>
                                <p:cTn id="7" presetID="35" presetClass="entr" presetSubtype="0" fill="hold" nodeType="withEffect">
                                  <p:stCondLst>
                                    <p:cond delay="0"/>
                                  </p:stCondLst>
                                  <p:childTnLst>
                                    <p:set>
                                      <p:cBhvr>
                                        <p:cTn id="8" dur="1" fill="hold">
                                          <p:stCondLst>
                                            <p:cond delay="0"/>
                                          </p:stCondLst>
                                        </p:cTn>
                                        <p:tgtEl>
                                          <p:spTgt spid="110593"/>
                                        </p:tgtEl>
                                        <p:attrNameLst>
                                          <p:attrName>style.visibility</p:attrName>
                                        </p:attrNameLst>
                                      </p:cBhvr>
                                      <p:to>
                                        <p:strVal val="visible"/>
                                      </p:to>
                                    </p:set>
                                    <p:animEffect transition="in" filter="fade">
                                      <p:cBhvr>
                                        <p:cTn id="9" dur="500"/>
                                        <p:tgtEl>
                                          <p:spTgt spid="110593"/>
                                        </p:tgtEl>
                                      </p:cBhvr>
                                    </p:animEffect>
                                    <p:anim calcmode="lin" valueType="num">
                                      <p:cBhvr>
                                        <p:cTn id="10" dur="500" fill="hold"/>
                                        <p:tgtEl>
                                          <p:spTgt spid="110593"/>
                                        </p:tgtEl>
                                        <p:attrNameLst>
                                          <p:attrName>style.rotation</p:attrName>
                                        </p:attrNameLst>
                                      </p:cBhvr>
                                      <p:tavLst>
                                        <p:tav tm="0">
                                          <p:val>
                                            <p:fltVal val="720"/>
                                          </p:val>
                                        </p:tav>
                                        <p:tav tm="100000">
                                          <p:val>
                                            <p:fltVal val="0"/>
                                          </p:val>
                                        </p:tav>
                                      </p:tavLst>
                                    </p:anim>
                                    <p:anim calcmode="lin" valueType="num">
                                      <p:cBhvr>
                                        <p:cTn id="11" dur="500" fill="hold"/>
                                        <p:tgtEl>
                                          <p:spTgt spid="110593"/>
                                        </p:tgtEl>
                                        <p:attrNameLst>
                                          <p:attrName>ppt_h</p:attrName>
                                        </p:attrNameLst>
                                      </p:cBhvr>
                                      <p:tavLst>
                                        <p:tav tm="0">
                                          <p:val>
                                            <p:fltVal val="0"/>
                                          </p:val>
                                        </p:tav>
                                        <p:tav tm="100000">
                                          <p:val>
                                            <p:strVal val="#ppt_h"/>
                                          </p:val>
                                        </p:tav>
                                      </p:tavLst>
                                    </p:anim>
                                    <p:anim calcmode="lin" valueType="num">
                                      <p:cBhvr>
                                        <p:cTn id="12" dur="500" fill="hold"/>
                                        <p:tgtEl>
                                          <p:spTgt spid="110593"/>
                                        </p:tgtEl>
                                        <p:attrNameLst>
                                          <p:attrName>ppt_w</p:attrName>
                                        </p:attrNameLst>
                                      </p:cBhvr>
                                      <p:tavLst>
                                        <p:tav tm="0">
                                          <p:val>
                                            <p:fltVal val="0"/>
                                          </p:val>
                                        </p:tav>
                                        <p:tav tm="100000">
                                          <p:val>
                                            <p:strVal val="#ppt_w"/>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05475">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1+#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5475">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2"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1+#ppt_w/2"/>
                                          </p:val>
                                        </p:tav>
                                        <p:tav tm="100000">
                                          <p:val>
                                            <p:strVal val="#ppt_x"/>
                                          </p:val>
                                        </p:tav>
                                      </p:tavLst>
                                    </p:anim>
                                    <p:anim calcmode="lin" valueType="num">
                                      <p:cBhvr additive="base">
                                        <p:cTn id="3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nodeType="clickEffect">
                                  <p:stCondLst>
                                    <p:cond delay="0"/>
                                  </p:stCondLst>
                                  <p:childTnLst>
                                    <p:set>
                                      <p:cBhvr>
                                        <p:cTn id="40" dur="1" fill="hold">
                                          <p:stCondLst>
                                            <p:cond delay="0"/>
                                          </p:stCondLst>
                                        </p:cTn>
                                        <p:tgtEl>
                                          <p:spTgt spid="20"/>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105475">
                                            <p:txEl>
                                              <p:pRg st="3" end="3"/>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0-#ppt_w/2"/>
                                          </p:val>
                                        </p:tav>
                                        <p:tav tm="100000">
                                          <p:val>
                                            <p:strVal val="#ppt_x"/>
                                          </p:val>
                                        </p:tav>
                                      </p:tavLst>
                                    </p:anim>
                                    <p:anim calcmode="lin" valueType="num">
                                      <p:cBhvr additive="base">
                                        <p:cTn id="56" dur="500" fill="hold"/>
                                        <p:tgtEl>
                                          <p:spTgt spid="11"/>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0-#ppt_w/2"/>
                                          </p:val>
                                        </p:tav>
                                        <p:tav tm="100000">
                                          <p:val>
                                            <p:strVal val="#ppt_x"/>
                                          </p:val>
                                        </p:tav>
                                      </p:tavLst>
                                    </p:anim>
                                    <p:anim calcmode="lin" valueType="num">
                                      <p:cBhvr additive="base">
                                        <p:cTn id="6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
            <a:extLst>
              <a:ext uri="{FF2B5EF4-FFF2-40B4-BE49-F238E27FC236}">
                <a16:creationId xmlns:a16="http://schemas.microsoft.com/office/drawing/2014/main" id="{CC5CFD9F-0CBB-458A-BA5E-3C20528140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0"/>
            <a:ext cx="3067050"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Rectangle 3">
            <a:extLst>
              <a:ext uri="{FF2B5EF4-FFF2-40B4-BE49-F238E27FC236}">
                <a16:creationId xmlns:a16="http://schemas.microsoft.com/office/drawing/2014/main" id="{AD061561-BC5E-4BF1-9526-8DB329258E58}"/>
              </a:ext>
            </a:extLst>
          </p:cNvPr>
          <p:cNvSpPr>
            <a:spLocks noGrp="1" noChangeArrowheads="1"/>
          </p:cNvSpPr>
          <p:nvPr>
            <p:ph idx="1"/>
          </p:nvPr>
        </p:nvSpPr>
        <p:spPr>
          <a:xfrm>
            <a:off x="0" y="0"/>
            <a:ext cx="4191000" cy="6400800"/>
          </a:xfrm>
        </p:spPr>
        <p:txBody>
          <a:bodyPr/>
          <a:lstStyle/>
          <a:p>
            <a:pPr>
              <a:lnSpc>
                <a:spcPct val="120000"/>
              </a:lnSpc>
              <a:spcBef>
                <a:spcPct val="0"/>
              </a:spcBef>
              <a:buFont typeface="Wingdings" panose="05000000000000000000" pitchFamily="2" charset="2"/>
              <a:buChar char="q"/>
            </a:pPr>
            <a:r>
              <a:rPr lang="en-US" altLang="en-US" sz="2200"/>
              <a:t>There are points where two branches arise from a common point on the tree, known as </a:t>
            </a:r>
            <a:r>
              <a:rPr lang="en-US" altLang="en-US" sz="2200" b="1"/>
              <a:t>nodes</a:t>
            </a:r>
            <a:r>
              <a:rPr lang="en-US" altLang="en-US" sz="2200"/>
              <a:t>.  </a:t>
            </a:r>
          </a:p>
          <a:p>
            <a:pPr>
              <a:lnSpc>
                <a:spcPct val="120000"/>
              </a:lnSpc>
              <a:spcBef>
                <a:spcPct val="0"/>
              </a:spcBef>
              <a:buFont typeface="Wingdings" panose="05000000000000000000" pitchFamily="2" charset="2"/>
              <a:buChar char="q"/>
            </a:pPr>
            <a:r>
              <a:rPr lang="en-US" altLang="en-US" sz="2200"/>
              <a:t>A node represents an ancestor of the organisms represented by the branches from that point.  </a:t>
            </a:r>
          </a:p>
          <a:p>
            <a:pPr>
              <a:lnSpc>
                <a:spcPct val="120000"/>
              </a:lnSpc>
              <a:spcBef>
                <a:spcPct val="0"/>
              </a:spcBef>
              <a:buFont typeface="Wingdings" panose="05000000000000000000" pitchFamily="2" charset="2"/>
              <a:buChar char="q"/>
            </a:pPr>
            <a:r>
              <a:rPr lang="en-US" altLang="en-US" sz="2200"/>
              <a:t>This splitting into branches from an ancestor represents the formation of new groups of organisms from that ancestor.  </a:t>
            </a:r>
          </a:p>
          <a:p>
            <a:pPr>
              <a:lnSpc>
                <a:spcPct val="120000"/>
              </a:lnSpc>
              <a:spcBef>
                <a:spcPct val="0"/>
              </a:spcBef>
              <a:buFont typeface="Wingdings" panose="05000000000000000000" pitchFamily="2" charset="2"/>
              <a:buChar char="q"/>
            </a:pPr>
            <a:r>
              <a:rPr lang="en-US" altLang="en-US" sz="2200" b="1"/>
              <a:t>NOTE:</a:t>
            </a:r>
            <a:r>
              <a:rPr lang="en-US" altLang="en-US" sz="2200"/>
              <a:t> “Ancestor" refers to a </a:t>
            </a:r>
            <a:r>
              <a:rPr lang="en-US" altLang="en-US" sz="2200" u="sng"/>
              <a:t>population</a:t>
            </a:r>
            <a:r>
              <a:rPr lang="en-US" altLang="en-US" sz="2200"/>
              <a:t> of organisms that gave rise to the different branches from that node!</a:t>
            </a:r>
          </a:p>
        </p:txBody>
      </p:sp>
      <p:sp>
        <p:nvSpPr>
          <p:cNvPr id="5" name="Rectangle 6">
            <a:extLst>
              <a:ext uri="{FF2B5EF4-FFF2-40B4-BE49-F238E27FC236}">
                <a16:creationId xmlns:a16="http://schemas.microsoft.com/office/drawing/2014/main" id="{F51CA4BD-A62C-4990-B3D3-820660DE48E2}"/>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1E33046-9E47-4F2B-BB70-A8EDA4BE639A}" type="slidenum">
              <a:rPr lang="en-US" altLang="en-US">
                <a:solidFill>
                  <a:srgbClr val="898989"/>
                </a:solidFill>
              </a:rPr>
              <a:pPr eaLnBrk="1" hangingPunct="1"/>
              <a:t>125</a:t>
            </a:fld>
            <a:endParaRPr lang="en-US" altLang="en-US">
              <a:solidFill>
                <a:srgbClr val="898989"/>
              </a:solidFill>
            </a:endParaRPr>
          </a:p>
        </p:txBody>
      </p:sp>
      <p:grpSp>
        <p:nvGrpSpPr>
          <p:cNvPr id="34" name="Group 33">
            <a:extLst>
              <a:ext uri="{FF2B5EF4-FFF2-40B4-BE49-F238E27FC236}">
                <a16:creationId xmlns:a16="http://schemas.microsoft.com/office/drawing/2014/main" id="{993EDE25-1855-415A-B242-469D74DEE949}"/>
              </a:ext>
            </a:extLst>
          </p:cNvPr>
          <p:cNvGrpSpPr>
            <a:grpSpLocks/>
          </p:cNvGrpSpPr>
          <p:nvPr/>
        </p:nvGrpSpPr>
        <p:grpSpPr bwMode="auto">
          <a:xfrm>
            <a:off x="5029200" y="762000"/>
            <a:ext cx="3048000" cy="5105400"/>
            <a:chOff x="5029200" y="762000"/>
            <a:chExt cx="3048000" cy="5105400"/>
          </a:xfrm>
        </p:grpSpPr>
        <p:cxnSp>
          <p:nvCxnSpPr>
            <p:cNvPr id="7" name="Straight Arrow Connector 6">
              <a:extLst>
                <a:ext uri="{FF2B5EF4-FFF2-40B4-BE49-F238E27FC236}">
                  <a16:creationId xmlns:a16="http://schemas.microsoft.com/office/drawing/2014/main" id="{EB9B6A82-AB7C-48A0-B6AC-DAF7FB0650D5}"/>
                </a:ext>
              </a:extLst>
            </p:cNvPr>
            <p:cNvCxnSpPr/>
            <p:nvPr/>
          </p:nvCxnSpPr>
          <p:spPr>
            <a:xfrm rot="10800000" flipV="1">
              <a:off x="5029200" y="5791200"/>
              <a:ext cx="2971800" cy="1588"/>
            </a:xfrm>
            <a:prstGeom prst="straightConnector1">
              <a:avLst/>
            </a:prstGeom>
            <a:ln w="1301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6F012CF-1FC2-42C6-A203-F56B3E42191D}"/>
                </a:ext>
              </a:extLst>
            </p:cNvPr>
            <p:cNvCxnSpPr/>
            <p:nvPr/>
          </p:nvCxnSpPr>
          <p:spPr>
            <a:xfrm rot="10800000" flipV="1">
              <a:off x="5334000" y="5181600"/>
              <a:ext cx="2667000" cy="1588"/>
            </a:xfrm>
            <a:prstGeom prst="straightConnector1">
              <a:avLst/>
            </a:prstGeom>
            <a:ln w="1301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B29A061-3ED1-44D9-8B80-717A096777CC}"/>
                </a:ext>
              </a:extLst>
            </p:cNvPr>
            <p:cNvCxnSpPr/>
            <p:nvPr/>
          </p:nvCxnSpPr>
          <p:spPr>
            <a:xfrm rot="10800000" flipV="1">
              <a:off x="5715000" y="4572000"/>
              <a:ext cx="2286000" cy="1588"/>
            </a:xfrm>
            <a:prstGeom prst="straightConnector1">
              <a:avLst/>
            </a:prstGeom>
            <a:ln w="1301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C41B0C1-2657-4482-8D55-BE7F4D75E31F}"/>
                </a:ext>
              </a:extLst>
            </p:cNvPr>
            <p:cNvCxnSpPr/>
            <p:nvPr/>
          </p:nvCxnSpPr>
          <p:spPr>
            <a:xfrm rot="10800000" flipV="1">
              <a:off x="6096000" y="3886200"/>
              <a:ext cx="1981200" cy="1588"/>
            </a:xfrm>
            <a:prstGeom prst="straightConnector1">
              <a:avLst/>
            </a:prstGeom>
            <a:ln w="1301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F7657C0-94F2-4F6A-A7A5-7BA74B97358F}"/>
                </a:ext>
              </a:extLst>
            </p:cNvPr>
            <p:cNvCxnSpPr/>
            <p:nvPr/>
          </p:nvCxnSpPr>
          <p:spPr>
            <a:xfrm rot="10800000" flipV="1">
              <a:off x="6477000" y="3352800"/>
              <a:ext cx="1524000" cy="1588"/>
            </a:xfrm>
            <a:prstGeom prst="straightConnector1">
              <a:avLst/>
            </a:prstGeom>
            <a:ln w="1301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45EB881-A8C3-45CA-8397-EFB00C6877B0}"/>
                </a:ext>
              </a:extLst>
            </p:cNvPr>
            <p:cNvCxnSpPr/>
            <p:nvPr/>
          </p:nvCxnSpPr>
          <p:spPr>
            <a:xfrm rot="10800000" flipV="1">
              <a:off x="6172200" y="2209800"/>
              <a:ext cx="1905000" cy="1588"/>
            </a:xfrm>
            <a:prstGeom prst="straightConnector1">
              <a:avLst/>
            </a:prstGeom>
            <a:ln w="1301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8D92EC0-D189-4B17-B0F6-FC72F29778F0}"/>
                </a:ext>
              </a:extLst>
            </p:cNvPr>
            <p:cNvCxnSpPr/>
            <p:nvPr/>
          </p:nvCxnSpPr>
          <p:spPr>
            <a:xfrm rot="10800000" flipV="1">
              <a:off x="6934200" y="1676400"/>
              <a:ext cx="1143000" cy="1588"/>
            </a:xfrm>
            <a:prstGeom prst="straightConnector1">
              <a:avLst/>
            </a:prstGeom>
            <a:ln w="1301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B00AFF2-C911-4EF5-8667-D819BB0364E8}"/>
                </a:ext>
              </a:extLst>
            </p:cNvPr>
            <p:cNvCxnSpPr/>
            <p:nvPr/>
          </p:nvCxnSpPr>
          <p:spPr>
            <a:xfrm rot="10800000" flipV="1">
              <a:off x="6477000" y="838200"/>
              <a:ext cx="1600200" cy="762000"/>
            </a:xfrm>
            <a:prstGeom prst="straightConnector1">
              <a:avLst/>
            </a:prstGeom>
            <a:ln w="1301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05AF67D-5BCC-4592-9C8F-B035585B5D97}"/>
                </a:ext>
              </a:extLst>
            </p:cNvPr>
            <p:cNvCxnSpPr/>
            <p:nvPr/>
          </p:nvCxnSpPr>
          <p:spPr>
            <a:xfrm rot="5400000">
              <a:off x="5486400" y="3276600"/>
              <a:ext cx="5105400" cy="7620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0C2AE68F-50B3-4350-A852-08A55BD020DD}"/>
              </a:ext>
            </a:extLst>
          </p:cNvPr>
          <p:cNvSpPr txBox="1">
            <a:spLocks noChangeArrowheads="1"/>
          </p:cNvSpPr>
          <p:nvPr/>
        </p:nvSpPr>
        <p:spPr bwMode="auto">
          <a:xfrm>
            <a:off x="8229600" y="2286000"/>
            <a:ext cx="609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pPr>
            <a:r>
              <a:rPr lang="en-US" altLang="en-US" sz="2800" b="1"/>
              <a:t>N</a:t>
            </a:r>
          </a:p>
          <a:p>
            <a:pPr eaLnBrk="1" hangingPunct="1">
              <a:lnSpc>
                <a:spcPct val="80000"/>
              </a:lnSpc>
            </a:pPr>
            <a:r>
              <a:rPr lang="en-US" altLang="en-US" sz="2800" b="1"/>
              <a:t>O</a:t>
            </a:r>
          </a:p>
          <a:p>
            <a:pPr eaLnBrk="1" hangingPunct="1">
              <a:lnSpc>
                <a:spcPct val="80000"/>
              </a:lnSpc>
            </a:pPr>
            <a:r>
              <a:rPr lang="en-US" altLang="en-US" sz="2800" b="1"/>
              <a:t>D</a:t>
            </a:r>
          </a:p>
          <a:p>
            <a:pPr eaLnBrk="1" hangingPunct="1">
              <a:lnSpc>
                <a:spcPct val="80000"/>
              </a:lnSpc>
            </a:pPr>
            <a:r>
              <a:rPr lang="en-US" altLang="en-US" sz="2800" b="1"/>
              <a:t>E</a:t>
            </a:r>
          </a:p>
          <a:p>
            <a:pPr eaLnBrk="1" hangingPunct="1">
              <a:lnSpc>
                <a:spcPct val="80000"/>
              </a:lnSpc>
            </a:pPr>
            <a:r>
              <a:rPr lang="en-US" altLang="en-US" sz="2800" b="1"/>
              <a: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childTnLst>
                                </p:cTn>
                              </p:par>
                              <p:par>
                                <p:cTn id="7" presetID="35"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500"/>
                                        <p:tgtEl>
                                          <p:spTgt spid="19"/>
                                        </p:tgtEl>
                                      </p:cBhvr>
                                    </p:animEffect>
                                    <p:anim calcmode="lin" valueType="num">
                                      <p:cBhvr>
                                        <p:cTn id="10" dur="500" fill="hold"/>
                                        <p:tgtEl>
                                          <p:spTgt spid="19"/>
                                        </p:tgtEl>
                                        <p:attrNameLst>
                                          <p:attrName>style.rotation</p:attrName>
                                        </p:attrNameLst>
                                      </p:cBhvr>
                                      <p:tavLst>
                                        <p:tav tm="0">
                                          <p:val>
                                            <p:fltVal val="720"/>
                                          </p:val>
                                        </p:tav>
                                        <p:tav tm="100000">
                                          <p:val>
                                            <p:fltVal val="0"/>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 calcmode="lin" valueType="num">
                                      <p:cBhvr>
                                        <p:cTn id="12" dur="500" fill="hold"/>
                                        <p:tgtEl>
                                          <p:spTgt spid="19"/>
                                        </p:tgtEl>
                                        <p:attrNameLst>
                                          <p:attrName>ppt_w</p:attrName>
                                        </p:attrNameLst>
                                      </p:cBhvr>
                                      <p:tavLst>
                                        <p:tav tm="0">
                                          <p:val>
                                            <p:fltVal val="0"/>
                                          </p:val>
                                        </p:tav>
                                        <p:tav tm="100000">
                                          <p:val>
                                            <p:strVal val="#ppt_w"/>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1+#ppt_w/2"/>
                                          </p:val>
                                        </p:tav>
                                        <p:tav tm="100000">
                                          <p:val>
                                            <p:strVal val="#ppt_x"/>
                                          </p:val>
                                        </p:tav>
                                      </p:tavLst>
                                    </p:anim>
                                    <p:anim calcmode="lin" valueType="num">
                                      <p:cBhvr additive="base">
                                        <p:cTn id="18" dur="500" fill="hold"/>
                                        <p:tgtEl>
                                          <p:spTgt spid="34"/>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5475">
                                            <p:txEl>
                                              <p:pRg st="1" end="1"/>
                                            </p:txEl>
                                          </p:spTgt>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05475">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054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a:extLst>
              <a:ext uri="{FF2B5EF4-FFF2-40B4-BE49-F238E27FC236}">
                <a16:creationId xmlns:a16="http://schemas.microsoft.com/office/drawing/2014/main" id="{D9175CE2-1579-48F2-8B11-D230711D881E}"/>
              </a:ext>
            </a:extLst>
          </p:cNvPr>
          <p:cNvSpPr>
            <a:spLocks noGrp="1" noChangeArrowheads="1"/>
          </p:cNvSpPr>
          <p:nvPr>
            <p:ph idx="1"/>
          </p:nvPr>
        </p:nvSpPr>
        <p:spPr>
          <a:xfrm>
            <a:off x="152400" y="0"/>
            <a:ext cx="4114800" cy="6705600"/>
          </a:xfrm>
        </p:spPr>
        <p:txBody>
          <a:bodyPr/>
          <a:lstStyle/>
          <a:p>
            <a:pPr>
              <a:buFont typeface="Wingdings" panose="05000000000000000000" pitchFamily="2" charset="2"/>
              <a:buChar char="q"/>
            </a:pPr>
            <a:r>
              <a:rPr lang="en-US" altLang="en-US" sz="2200"/>
              <a:t>On some trees, some nodes are coded with a number, a letter, or other info.  </a:t>
            </a:r>
          </a:p>
          <a:p>
            <a:pPr>
              <a:buFont typeface="Wingdings" panose="05000000000000000000" pitchFamily="2" charset="2"/>
              <a:buChar char="q"/>
            </a:pPr>
            <a:r>
              <a:rPr lang="en-US" altLang="en-US" sz="2200"/>
              <a:t>This indicates a trait passed on to descendants.  </a:t>
            </a:r>
          </a:p>
          <a:p>
            <a:pPr>
              <a:buFont typeface="Wingdings" panose="05000000000000000000" pitchFamily="2" charset="2"/>
              <a:buChar char="q"/>
            </a:pPr>
            <a:r>
              <a:rPr lang="en-US" altLang="en-US" sz="2200"/>
              <a:t>Once a trait appears at a node, all organisms located on higher branches of the tree have this trait. </a:t>
            </a:r>
          </a:p>
          <a:p>
            <a:pPr>
              <a:buFont typeface="Wingdings" panose="05000000000000000000" pitchFamily="2" charset="2"/>
              <a:buChar char="q"/>
            </a:pPr>
            <a:r>
              <a:rPr lang="en-US" altLang="en-US" sz="2200"/>
              <a:t>For example, the circled node labeled “4" represents a true body cavity (coelom).  </a:t>
            </a:r>
          </a:p>
          <a:p>
            <a:pPr>
              <a:buFont typeface="Wingdings" panose="05000000000000000000" pitchFamily="2" charset="2"/>
              <a:buChar char="q"/>
            </a:pPr>
            <a:r>
              <a:rPr lang="en-US" altLang="en-US" sz="2200"/>
              <a:t>All phyla represented that branch off either from or after this point (Mollusca, Arthropoda, Annelida, Echinodermata, and Chordata) thus have a coelom.  </a:t>
            </a:r>
          </a:p>
        </p:txBody>
      </p:sp>
      <p:sp>
        <p:nvSpPr>
          <p:cNvPr id="5" name="Rectangle 6">
            <a:extLst>
              <a:ext uri="{FF2B5EF4-FFF2-40B4-BE49-F238E27FC236}">
                <a16:creationId xmlns:a16="http://schemas.microsoft.com/office/drawing/2014/main" id="{C5C3DEFC-7A62-4485-9A11-61DBB69F321D}"/>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6138350-33B7-48CE-91A3-88643A375C95}" type="slidenum">
              <a:rPr lang="en-US" altLang="en-US">
                <a:solidFill>
                  <a:srgbClr val="898989"/>
                </a:solidFill>
              </a:rPr>
              <a:pPr eaLnBrk="1" hangingPunct="1"/>
              <a:t>126</a:t>
            </a:fld>
            <a:endParaRPr lang="en-US" altLang="en-US">
              <a:solidFill>
                <a:srgbClr val="898989"/>
              </a:solidFill>
            </a:endParaRPr>
          </a:p>
        </p:txBody>
      </p:sp>
      <p:pic>
        <p:nvPicPr>
          <p:cNvPr id="148484" name="Picture 5">
            <a:extLst>
              <a:ext uri="{FF2B5EF4-FFF2-40B4-BE49-F238E27FC236}">
                <a16:creationId xmlns:a16="http://schemas.microsoft.com/office/drawing/2014/main" id="{8E6045EE-BA06-458B-8CC6-98A8EA200C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44975" y="111125"/>
            <a:ext cx="4899025" cy="674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7ED7512F-55CA-4ED0-8D9C-70CE938F203D}"/>
              </a:ext>
            </a:extLst>
          </p:cNvPr>
          <p:cNvCxnSpPr/>
          <p:nvPr/>
        </p:nvCxnSpPr>
        <p:spPr>
          <a:xfrm rot="10800000" flipV="1">
            <a:off x="6553200" y="3505200"/>
            <a:ext cx="990600" cy="1588"/>
          </a:xfrm>
          <a:prstGeom prst="straightConnector1">
            <a:avLst/>
          </a:prstGeom>
          <a:ln w="1301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E5BEBBC4-5BB8-4442-B237-225D2F69D67D}"/>
              </a:ext>
            </a:extLst>
          </p:cNvPr>
          <p:cNvSpPr/>
          <p:nvPr/>
        </p:nvSpPr>
        <p:spPr>
          <a:xfrm>
            <a:off x="5867400" y="5562600"/>
            <a:ext cx="1447800" cy="2286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4CE4D5C8-CC15-4AAA-8C02-F2B6490298DC}"/>
              </a:ext>
            </a:extLst>
          </p:cNvPr>
          <p:cNvSpPr/>
          <p:nvPr/>
        </p:nvSpPr>
        <p:spPr>
          <a:xfrm>
            <a:off x="5638800" y="0"/>
            <a:ext cx="1524000" cy="3429000"/>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0">
            <a:extLst>
              <a:ext uri="{FF2B5EF4-FFF2-40B4-BE49-F238E27FC236}">
                <a16:creationId xmlns:a16="http://schemas.microsoft.com/office/drawing/2014/main" id="{9C0CA817-E4DC-49AB-8960-AAA5ECB0CFDA}"/>
              </a:ext>
            </a:extLst>
          </p:cNvPr>
          <p:cNvSpPr txBox="1">
            <a:spLocks noChangeArrowheads="1"/>
          </p:cNvSpPr>
          <p:nvPr/>
        </p:nvSpPr>
        <p:spPr bwMode="auto">
          <a:xfrm>
            <a:off x="7162800" y="228600"/>
            <a:ext cx="1981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Coelomates</a:t>
            </a:r>
            <a:endParaRPr lang="en-US" altLang="en-US" sz="2400"/>
          </a:p>
          <a:p>
            <a:pPr eaLnBrk="1" hangingPunct="1"/>
            <a:r>
              <a:rPr lang="en-US" altLang="en-US" sz="2400"/>
              <a:t>(All have a true body cavity, or coelom)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54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54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547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05475">
                                            <p:txEl>
                                              <p:pRg st="4" end="4"/>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xit" presetSubtype="0" fill="hold" nodeType="click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1"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a:extLst>
              <a:ext uri="{FF2B5EF4-FFF2-40B4-BE49-F238E27FC236}">
                <a16:creationId xmlns:a16="http://schemas.microsoft.com/office/drawing/2014/main" id="{614FF679-53D6-4955-88A3-51D6737D4C2E}"/>
              </a:ext>
            </a:extLst>
          </p:cNvPr>
          <p:cNvSpPr>
            <a:spLocks noGrp="1" noChangeArrowheads="1"/>
          </p:cNvSpPr>
          <p:nvPr>
            <p:ph idx="1"/>
          </p:nvPr>
        </p:nvSpPr>
        <p:spPr>
          <a:xfrm>
            <a:off x="228600" y="0"/>
            <a:ext cx="8610600" cy="3810000"/>
          </a:xfrm>
        </p:spPr>
        <p:txBody>
          <a:bodyPr/>
          <a:lstStyle/>
          <a:p>
            <a:pPr>
              <a:buFont typeface="Wingdings" panose="05000000000000000000" pitchFamily="2" charset="2"/>
              <a:buChar char="q"/>
            </a:pPr>
            <a:r>
              <a:rPr lang="en-US" altLang="en-US" sz="2400" b="1"/>
              <a:t>IMPORTANT NOTE:</a:t>
            </a:r>
            <a:r>
              <a:rPr lang="en-US" altLang="en-US" sz="2400"/>
              <a:t> When interpreting phylogenies, it is important to recognize trees with </a:t>
            </a:r>
            <a:r>
              <a:rPr lang="en-US" altLang="en-US" sz="2400" b="1"/>
              <a:t>equivalent</a:t>
            </a:r>
            <a:r>
              <a:rPr lang="en-US" altLang="en-US" sz="2400"/>
              <a:t> </a:t>
            </a:r>
            <a:r>
              <a:rPr lang="en-US" altLang="en-US" sz="2400" b="1"/>
              <a:t>topologies</a:t>
            </a:r>
            <a:r>
              <a:rPr lang="en-US" altLang="en-US" sz="2400"/>
              <a:t>(the same branching structures).</a:t>
            </a:r>
          </a:p>
          <a:p>
            <a:pPr>
              <a:buFont typeface="Wingdings" panose="05000000000000000000" pitchFamily="2" charset="2"/>
              <a:buChar char="q"/>
            </a:pPr>
            <a:r>
              <a:rPr lang="en-US" altLang="en-US" sz="2400"/>
              <a:t>Trees which have equivalent topologies show the same relationships, but may look slightly different.  </a:t>
            </a:r>
          </a:p>
          <a:p>
            <a:pPr>
              <a:buFont typeface="Wingdings" panose="05000000000000000000" pitchFamily="2" charset="2"/>
              <a:buChar char="q"/>
            </a:pPr>
            <a:r>
              <a:rPr lang="en-US" altLang="en-US" sz="2400"/>
              <a:t>On any given tree, switching positions of branches that arise from the same node, or rotating parts of the tree around a node does NOT change the relationships shown by the tree.  See below for an example.</a:t>
            </a:r>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r>
              <a:rPr lang="en-US" altLang="en-US" sz="2400"/>
              <a:t>In the second tree, the branches representing B &amp; C have just switched places at the node labeled “2” in the first tree.  The third tree shows a rotation around the node labeled “1” in the first tree.  All still show the same relationships.  In other words, all these trees have equivalent topologies.</a:t>
            </a:r>
          </a:p>
          <a:p>
            <a:pPr>
              <a:buFont typeface="Wingdings" panose="05000000000000000000" pitchFamily="2" charset="2"/>
              <a:buChar char="q"/>
            </a:pPr>
            <a:endParaRPr lang="en-US" altLang="en-US" sz="2400"/>
          </a:p>
        </p:txBody>
      </p:sp>
      <p:sp>
        <p:nvSpPr>
          <p:cNvPr id="5" name="Rectangle 6">
            <a:extLst>
              <a:ext uri="{FF2B5EF4-FFF2-40B4-BE49-F238E27FC236}">
                <a16:creationId xmlns:a16="http://schemas.microsoft.com/office/drawing/2014/main" id="{89BACEC4-0AC4-4B30-ADFC-EA371C4B1989}"/>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C8FCA00-334B-4E3B-8318-1C54D23FF771}" type="slidenum">
              <a:rPr lang="en-US" altLang="en-US">
                <a:solidFill>
                  <a:srgbClr val="898989"/>
                </a:solidFill>
              </a:rPr>
              <a:pPr eaLnBrk="1" hangingPunct="1"/>
              <a:t>127</a:t>
            </a:fld>
            <a:endParaRPr lang="en-US" altLang="en-US">
              <a:solidFill>
                <a:srgbClr val="898989"/>
              </a:solidFill>
            </a:endParaRPr>
          </a:p>
        </p:txBody>
      </p:sp>
      <p:pic>
        <p:nvPicPr>
          <p:cNvPr id="12" name="Picture 11">
            <a:extLst>
              <a:ext uri="{FF2B5EF4-FFF2-40B4-BE49-F238E27FC236}">
                <a16:creationId xmlns:a16="http://schemas.microsoft.com/office/drawing/2014/main" id="{13DF580B-12E7-4D54-A6E1-16B8E23A72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657600"/>
            <a:ext cx="59436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54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54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style.rotation</p:attrName>
                                        </p:attrNameLst>
                                      </p:cBhvr>
                                      <p:tavLst>
                                        <p:tav tm="0">
                                          <p:val>
                                            <p:fltVal val="720"/>
                                          </p:val>
                                        </p:tav>
                                        <p:tav tm="100000">
                                          <p:val>
                                            <p:fltVal val="0"/>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 calcmode="lin" valueType="num">
                                      <p:cBhvr>
                                        <p:cTn id="22" dur="500" fill="hold"/>
                                        <p:tgtEl>
                                          <p:spTgt spid="12"/>
                                        </p:tgtEl>
                                        <p:attrNameLst>
                                          <p:attrName>ppt_w</p:attrName>
                                        </p:attrNameLst>
                                      </p:cBhvr>
                                      <p:tavLst>
                                        <p:tav tm="0">
                                          <p:val>
                                            <p:fltVal val="0"/>
                                          </p:val>
                                        </p:tav>
                                        <p:tav tm="100000">
                                          <p:val>
                                            <p:strVal val="#ppt_w"/>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54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080DFA87-DB91-4C15-8E0B-356AC3BB49F5}"/>
              </a:ext>
            </a:extLst>
          </p:cNvPr>
          <p:cNvSpPr>
            <a:spLocks noGrp="1" noChangeArrowheads="1"/>
          </p:cNvSpPr>
          <p:nvPr>
            <p:ph type="title"/>
          </p:nvPr>
        </p:nvSpPr>
        <p:spPr>
          <a:xfrm>
            <a:off x="228600" y="0"/>
            <a:ext cx="8686800" cy="533400"/>
          </a:xfrm>
          <a:solidFill>
            <a:srgbClr val="281AD8"/>
          </a:solidFill>
          <a:ln w="38100">
            <a:solidFill>
              <a:schemeClr val="tx1"/>
            </a:solidFill>
            <a:miter lim="800000"/>
            <a:headEnd/>
            <a:tailEnd/>
          </a:ln>
        </p:spPr>
        <p:txBody>
          <a:bodyPr/>
          <a:lstStyle/>
          <a:p>
            <a:r>
              <a:rPr lang="en-US" altLang="en-US" sz="2400" b="1">
                <a:solidFill>
                  <a:schemeClr val="bg1"/>
                </a:solidFill>
              </a:rPr>
              <a:t>Exercise 6a: Understanding Historical Relationships</a:t>
            </a:r>
            <a:r>
              <a:rPr lang="en-US" altLang="en-US" sz="2800"/>
              <a:t> </a:t>
            </a:r>
          </a:p>
        </p:txBody>
      </p:sp>
      <p:sp>
        <p:nvSpPr>
          <p:cNvPr id="107523" name="Rectangle 3">
            <a:extLst>
              <a:ext uri="{FF2B5EF4-FFF2-40B4-BE49-F238E27FC236}">
                <a16:creationId xmlns:a16="http://schemas.microsoft.com/office/drawing/2014/main" id="{E1733144-EE62-4181-8175-37BCA274C668}"/>
              </a:ext>
            </a:extLst>
          </p:cNvPr>
          <p:cNvSpPr>
            <a:spLocks noGrp="1" noChangeArrowheads="1"/>
          </p:cNvSpPr>
          <p:nvPr>
            <p:ph idx="1"/>
          </p:nvPr>
        </p:nvSpPr>
        <p:spPr>
          <a:xfrm>
            <a:off x="0" y="685800"/>
            <a:ext cx="8915400" cy="5486400"/>
          </a:xfrm>
        </p:spPr>
        <p:txBody>
          <a:bodyPr/>
          <a:lstStyle/>
          <a:p>
            <a:pPr>
              <a:buFont typeface="Wingdings" panose="05000000000000000000" pitchFamily="2" charset="2"/>
              <a:buChar char="q"/>
            </a:pPr>
            <a:r>
              <a:rPr lang="en-US" altLang="en-US" sz="2200"/>
              <a:t>Now that you know how phylogenetic trees work, see if you can determine where the animals in your box go on the tree. </a:t>
            </a:r>
          </a:p>
          <a:p>
            <a:pPr>
              <a:buFont typeface="Wingdings" panose="05000000000000000000" pitchFamily="2" charset="2"/>
              <a:buChar char="q"/>
            </a:pPr>
            <a:r>
              <a:rPr lang="en-US" altLang="en-US" sz="2200"/>
              <a:t>Carefully study Figure 1, noting the changes in body plan that are associated with each branch, and the animal group that is associated with the new feature.</a:t>
            </a:r>
          </a:p>
          <a:p>
            <a:pPr>
              <a:buFont typeface="Wingdings" panose="05000000000000000000" pitchFamily="2" charset="2"/>
              <a:buChar char="q"/>
            </a:pPr>
            <a:r>
              <a:rPr lang="en-US" altLang="en-US" sz="2200"/>
              <a:t>Find the phylogenetic tree poster. The branches are labeled with the traits they represent, but not with the animal group that belongs to the branch.  </a:t>
            </a:r>
          </a:p>
          <a:p>
            <a:pPr>
              <a:buFont typeface="Wingdings" panose="05000000000000000000" pitchFamily="2" charset="2"/>
              <a:buChar char="q"/>
            </a:pPr>
            <a:r>
              <a:rPr lang="en-US" altLang="en-US" sz="2200"/>
              <a:t>Lay the poster on a flat surface and place each specimen on the branch where you think it belongs.  Do not refer to Figure 1. </a:t>
            </a:r>
          </a:p>
          <a:p>
            <a:pPr>
              <a:buFont typeface="Wingdings" panose="05000000000000000000" pitchFamily="2" charset="2"/>
              <a:buChar char="q"/>
            </a:pPr>
            <a:r>
              <a:rPr lang="en-US" altLang="en-US" sz="2200"/>
              <a:t>Use the key on the next slide to help you place your animals on the tree. </a:t>
            </a:r>
          </a:p>
          <a:p>
            <a:pPr>
              <a:buFont typeface="Wingdings" panose="05000000000000000000" pitchFamily="2" charset="2"/>
              <a:buChar char="q"/>
            </a:pPr>
            <a:r>
              <a:rPr lang="en-US" altLang="en-US" sz="2200"/>
              <a:t>Check your animal positions on the poster against the smaller diagram (Figure 1) and the answer sheet at the end of the book (and/or the study sheets to the animal phyla) when you have finished.  How did you do?</a:t>
            </a:r>
          </a:p>
          <a:p>
            <a:pPr>
              <a:lnSpc>
                <a:spcPct val="80000"/>
              </a:lnSpc>
            </a:pPr>
            <a:endParaRPr lang="en-US" altLang="en-US" sz="2200" b="1">
              <a:solidFill>
                <a:srgbClr val="281AD8"/>
              </a:solidFill>
            </a:endParaRPr>
          </a:p>
        </p:txBody>
      </p:sp>
      <p:sp>
        <p:nvSpPr>
          <p:cNvPr id="6" name="Rectangle 6">
            <a:extLst>
              <a:ext uri="{FF2B5EF4-FFF2-40B4-BE49-F238E27FC236}">
                <a16:creationId xmlns:a16="http://schemas.microsoft.com/office/drawing/2014/main" id="{F289C9B3-8C22-40A2-B33E-EA01ECB65D76}"/>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284385F-36FA-4B55-932E-D58BBB68FD2A}" type="slidenum">
              <a:rPr lang="en-US" altLang="en-US">
                <a:solidFill>
                  <a:srgbClr val="898989"/>
                </a:solidFill>
              </a:rPr>
              <a:pPr eaLnBrk="1" hangingPunct="1"/>
              <a:t>128</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75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75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752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752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75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9BA24D0-95F8-4C7E-ACFF-2C9C61ABB7D4}"/>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491C44B-0777-443D-A019-DE0D11BF6F9C}" type="slidenum">
              <a:rPr lang="en-US" altLang="en-US">
                <a:solidFill>
                  <a:srgbClr val="898989"/>
                </a:solidFill>
              </a:rPr>
              <a:pPr eaLnBrk="1" hangingPunct="1"/>
              <a:t>129</a:t>
            </a:fld>
            <a:endParaRPr lang="en-US" altLang="en-US">
              <a:solidFill>
                <a:srgbClr val="898989"/>
              </a:solidFill>
            </a:endParaRPr>
          </a:p>
        </p:txBody>
      </p:sp>
      <p:sp>
        <p:nvSpPr>
          <p:cNvPr id="151555" name="Text Box 127">
            <a:extLst>
              <a:ext uri="{FF2B5EF4-FFF2-40B4-BE49-F238E27FC236}">
                <a16:creationId xmlns:a16="http://schemas.microsoft.com/office/drawing/2014/main" id="{7C4BFD95-A47B-4553-B605-88D7E63881F2}"/>
              </a:ext>
            </a:extLst>
          </p:cNvPr>
          <p:cNvSpPr txBox="1">
            <a:spLocks noChangeArrowheads="1"/>
          </p:cNvSpPr>
          <p:nvPr/>
        </p:nvSpPr>
        <p:spPr bwMode="auto">
          <a:xfrm>
            <a:off x="1050925" y="-36513"/>
            <a:ext cx="2314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KEY (handout)</a:t>
            </a:r>
          </a:p>
        </p:txBody>
      </p:sp>
      <p:graphicFrame>
        <p:nvGraphicFramePr>
          <p:cNvPr id="5" name="Table 4">
            <a:extLst>
              <a:ext uri="{FF2B5EF4-FFF2-40B4-BE49-F238E27FC236}">
                <a16:creationId xmlns:a16="http://schemas.microsoft.com/office/drawing/2014/main" id="{F6E2B935-5BB2-4AA0-BF67-82F2495C80FD}"/>
              </a:ext>
            </a:extLst>
          </p:cNvPr>
          <p:cNvGraphicFramePr>
            <a:graphicFrameLocks noGrp="1"/>
          </p:cNvGraphicFramePr>
          <p:nvPr/>
        </p:nvGraphicFramePr>
        <p:xfrm>
          <a:off x="228600" y="533400"/>
          <a:ext cx="8515350" cy="6305550"/>
        </p:xfrm>
        <a:graphic>
          <a:graphicData uri="http://schemas.openxmlformats.org/drawingml/2006/table">
            <a:tbl>
              <a:tblPr/>
              <a:tblGrid>
                <a:gridCol w="963096">
                  <a:extLst>
                    <a:ext uri="{9D8B030D-6E8A-4147-A177-3AD203B41FA5}">
                      <a16:colId xmlns:a16="http://schemas.microsoft.com/office/drawing/2014/main" val="20000"/>
                    </a:ext>
                  </a:extLst>
                </a:gridCol>
                <a:gridCol w="2884851">
                  <a:extLst>
                    <a:ext uri="{9D8B030D-6E8A-4147-A177-3AD203B41FA5}">
                      <a16:colId xmlns:a16="http://schemas.microsoft.com/office/drawing/2014/main" val="20001"/>
                    </a:ext>
                  </a:extLst>
                </a:gridCol>
                <a:gridCol w="2163638">
                  <a:extLst>
                    <a:ext uri="{9D8B030D-6E8A-4147-A177-3AD203B41FA5}">
                      <a16:colId xmlns:a16="http://schemas.microsoft.com/office/drawing/2014/main" val="20002"/>
                    </a:ext>
                  </a:extLst>
                </a:gridCol>
                <a:gridCol w="2503764">
                  <a:extLst>
                    <a:ext uri="{9D8B030D-6E8A-4147-A177-3AD203B41FA5}">
                      <a16:colId xmlns:a16="http://schemas.microsoft.com/office/drawing/2014/main" val="20003"/>
                    </a:ext>
                  </a:extLst>
                </a:gridCol>
              </a:tblGrid>
              <a:tr h="365735">
                <a:tc>
                  <a:txBody>
                    <a:bodyPr/>
                    <a:lstStyle/>
                    <a:p>
                      <a:pPr marL="0" marR="0" algn="ctr">
                        <a:spcBef>
                          <a:spcPts val="0"/>
                        </a:spcBef>
                        <a:spcAft>
                          <a:spcPts val="0"/>
                        </a:spcAft>
                      </a:pPr>
                      <a:r>
                        <a:rPr lang="en-US" sz="1200" b="1" dirty="0">
                          <a:solidFill>
                            <a:srgbClr val="000000"/>
                          </a:solidFill>
                          <a:latin typeface="Times New Roman"/>
                          <a:ea typeface="Times New Roman"/>
                        </a:rPr>
                        <a:t>Branch color</a:t>
                      </a:r>
                      <a:endParaRPr lang="en-US" sz="1200" dirty="0">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0000"/>
                          </a:solidFill>
                          <a:latin typeface="Times New Roman"/>
                          <a:ea typeface="Times New Roman"/>
                        </a:rPr>
                        <a:t>Characteristics shared</a:t>
                      </a:r>
                      <a:endParaRPr lang="en-US" sz="1200" dirty="0">
                        <a:latin typeface="Times New Roman"/>
                        <a:ea typeface="Times New Roman"/>
                      </a:endParaRPr>
                    </a:p>
                    <a:p>
                      <a:pPr marL="0" marR="0" algn="ctr">
                        <a:spcBef>
                          <a:spcPts val="0"/>
                        </a:spcBef>
                        <a:spcAft>
                          <a:spcPts val="0"/>
                        </a:spcAft>
                      </a:pPr>
                      <a:r>
                        <a:rPr lang="en-US" sz="1200" b="1" dirty="0">
                          <a:solidFill>
                            <a:srgbClr val="000000"/>
                          </a:solidFill>
                          <a:latin typeface="Times New Roman"/>
                          <a:ea typeface="Times New Roman"/>
                        </a:rPr>
                        <a:t>with ancestors</a:t>
                      </a:r>
                      <a:endParaRPr lang="en-US" sz="1200" dirty="0">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0000"/>
                          </a:solidFill>
                          <a:latin typeface="Times New Roman"/>
                          <a:ea typeface="Times New Roman"/>
                        </a:rPr>
                        <a:t>Characteristics</a:t>
                      </a:r>
                      <a:endParaRPr lang="en-US" sz="1200" dirty="0">
                        <a:latin typeface="Times New Roman"/>
                        <a:ea typeface="Times New Roman"/>
                      </a:endParaRPr>
                    </a:p>
                    <a:p>
                      <a:pPr marL="0" marR="0" algn="ctr">
                        <a:spcBef>
                          <a:spcPts val="0"/>
                        </a:spcBef>
                        <a:spcAft>
                          <a:spcPts val="0"/>
                        </a:spcAft>
                      </a:pPr>
                      <a:r>
                        <a:rPr lang="en-US" sz="1200" b="1" dirty="0">
                          <a:solidFill>
                            <a:srgbClr val="000000"/>
                          </a:solidFill>
                          <a:latin typeface="Times New Roman"/>
                          <a:ea typeface="Times New Roman"/>
                        </a:rPr>
                        <a:t>passed up the tree</a:t>
                      </a:r>
                      <a:endParaRPr lang="en-US" sz="1200" dirty="0">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0000"/>
                          </a:solidFill>
                          <a:latin typeface="Times New Roman"/>
                          <a:ea typeface="Times New Roman"/>
                        </a:rPr>
                        <a:t>Additional</a:t>
                      </a:r>
                      <a:endParaRPr lang="en-US" sz="1200" dirty="0">
                        <a:latin typeface="Times New Roman"/>
                        <a:ea typeface="Times New Roman"/>
                      </a:endParaRPr>
                    </a:p>
                    <a:p>
                      <a:pPr marL="0" marR="0" algn="ctr">
                        <a:spcBef>
                          <a:spcPts val="0"/>
                        </a:spcBef>
                        <a:spcAft>
                          <a:spcPts val="0"/>
                        </a:spcAft>
                      </a:pPr>
                      <a:r>
                        <a:rPr lang="en-US" sz="1200" b="1" dirty="0">
                          <a:solidFill>
                            <a:srgbClr val="000000"/>
                          </a:solidFill>
                          <a:latin typeface="Times New Roman"/>
                          <a:ea typeface="Times New Roman"/>
                        </a:rPr>
                        <a:t>characteristics</a:t>
                      </a:r>
                      <a:endParaRPr lang="en-US" sz="1200" dirty="0">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13346">
                <a:tc>
                  <a:txBody>
                    <a:bodyPr/>
                    <a:lstStyle/>
                    <a:p>
                      <a:pPr marL="0" marR="0" algn="ctr">
                        <a:spcBef>
                          <a:spcPts val="0"/>
                        </a:spcBef>
                        <a:spcAft>
                          <a:spcPts val="0"/>
                        </a:spcAft>
                      </a:pPr>
                      <a:r>
                        <a:rPr lang="en-US" sz="1100" b="1" dirty="0">
                          <a:solidFill>
                            <a:srgbClr val="000000"/>
                          </a:solidFill>
                          <a:latin typeface="Times New Roman"/>
                          <a:ea typeface="Times New Roman"/>
                        </a:rPr>
                        <a:t>Red</a:t>
                      </a:r>
                      <a:endParaRPr lang="en-US" sz="1100" dirty="0">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400" dirty="0">
                        <a:solidFill>
                          <a:srgbClr val="000000"/>
                        </a:solidFill>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latin typeface="Times New Roman"/>
                          <a:ea typeface="Times New Roman"/>
                        </a:rPr>
                        <a:t>multicellular</a:t>
                      </a:r>
                      <a:endParaRPr lang="en-US" sz="1400">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latin typeface="Times New Roman"/>
                          <a:ea typeface="Times New Roman"/>
                        </a:rPr>
                        <a:t>filter feeding, sessile</a:t>
                      </a:r>
                      <a:endParaRPr lang="en-US" sz="1400">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07967">
                <a:tc>
                  <a:txBody>
                    <a:bodyPr/>
                    <a:lstStyle/>
                    <a:p>
                      <a:pPr marL="0" marR="0" algn="ctr">
                        <a:spcBef>
                          <a:spcPts val="0"/>
                        </a:spcBef>
                        <a:spcAft>
                          <a:spcPts val="0"/>
                        </a:spcAft>
                      </a:pPr>
                      <a:r>
                        <a:rPr lang="en-US" sz="1100" b="1" dirty="0">
                          <a:solidFill>
                            <a:srgbClr val="000000"/>
                          </a:solidFill>
                          <a:latin typeface="Times New Roman"/>
                        </a:rPr>
                        <a:t>Orange</a:t>
                      </a:r>
                      <a:endParaRPr lang="en-US" sz="1100" b="1" dirty="0">
                        <a:solidFill>
                          <a:srgbClr val="FF00FF"/>
                        </a:solidFill>
                        <a:latin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err="1">
                          <a:solidFill>
                            <a:srgbClr val="000000"/>
                          </a:solidFill>
                          <a:latin typeface="Times New Roman"/>
                          <a:ea typeface="Times New Roman"/>
                        </a:rPr>
                        <a:t>multicellular</a:t>
                      </a:r>
                      <a:endParaRPr lang="en-US" sz="1400" dirty="0">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latin typeface="Times New Roman"/>
                          <a:ea typeface="Times New Roman"/>
                        </a:rPr>
                        <a:t>tissues</a:t>
                      </a:r>
                      <a:endParaRPr lang="en-US" sz="1400" dirty="0">
                        <a:latin typeface="Times New Roman"/>
                        <a:ea typeface="Times New Roman"/>
                      </a:endParaRPr>
                    </a:p>
                    <a:p>
                      <a:pPr marL="0" marR="0">
                        <a:spcBef>
                          <a:spcPts val="0"/>
                        </a:spcBef>
                        <a:spcAft>
                          <a:spcPts val="0"/>
                        </a:spcAft>
                      </a:pPr>
                      <a:r>
                        <a:rPr lang="en-US" sz="1400" dirty="0">
                          <a:solidFill>
                            <a:srgbClr val="000000"/>
                          </a:solidFill>
                          <a:latin typeface="Times New Roman"/>
                          <a:ea typeface="Times New Roman"/>
                        </a:rPr>
                        <a:t>(</a:t>
                      </a:r>
                      <a:r>
                        <a:rPr lang="en-US" sz="1400" dirty="0" err="1">
                          <a:solidFill>
                            <a:srgbClr val="000000"/>
                          </a:solidFill>
                          <a:latin typeface="Times New Roman"/>
                          <a:ea typeface="Times New Roman"/>
                        </a:rPr>
                        <a:t>ectodermal</a:t>
                      </a:r>
                      <a:r>
                        <a:rPr lang="en-US" sz="1400" dirty="0">
                          <a:solidFill>
                            <a:srgbClr val="000000"/>
                          </a:solidFill>
                          <a:latin typeface="Times New Roman"/>
                          <a:ea typeface="Times New Roman"/>
                        </a:rPr>
                        <a:t> &amp; </a:t>
                      </a:r>
                      <a:r>
                        <a:rPr lang="en-US" sz="1400" dirty="0" err="1">
                          <a:solidFill>
                            <a:srgbClr val="000000"/>
                          </a:solidFill>
                          <a:latin typeface="Times New Roman"/>
                          <a:ea typeface="Times New Roman"/>
                        </a:rPr>
                        <a:t>endodermal</a:t>
                      </a:r>
                      <a:r>
                        <a:rPr lang="en-US" sz="1400" dirty="0">
                          <a:solidFill>
                            <a:srgbClr val="000000"/>
                          </a:solidFill>
                          <a:latin typeface="Times New Roman"/>
                          <a:ea typeface="Times New Roman"/>
                        </a:rPr>
                        <a:t>)</a:t>
                      </a:r>
                      <a:endParaRPr lang="en-US" sz="1400" dirty="0">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latin typeface="Times New Roman"/>
                          <a:ea typeface="Times New Roman"/>
                        </a:rPr>
                        <a:t>stinging cells, radial body symmetry</a:t>
                      </a:r>
                      <a:endParaRPr lang="en-US" sz="1400" dirty="0">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26691">
                <a:tc>
                  <a:txBody>
                    <a:bodyPr/>
                    <a:lstStyle/>
                    <a:p>
                      <a:pPr marL="0" marR="0" algn="ctr">
                        <a:spcBef>
                          <a:spcPts val="0"/>
                        </a:spcBef>
                        <a:spcAft>
                          <a:spcPts val="0"/>
                        </a:spcAft>
                      </a:pPr>
                      <a:r>
                        <a:rPr lang="en-US" sz="1100" b="1" dirty="0">
                          <a:solidFill>
                            <a:srgbClr val="000000"/>
                          </a:solidFill>
                          <a:latin typeface="Times New Roman"/>
                        </a:rPr>
                        <a:t>Yellow</a:t>
                      </a:r>
                      <a:endParaRPr lang="en-US" sz="1100" b="1" dirty="0">
                        <a:solidFill>
                          <a:srgbClr val="00FFFF"/>
                        </a:solidFill>
                        <a:latin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latin typeface="Times New Roman"/>
                          <a:ea typeface="Times New Roman"/>
                        </a:rPr>
                        <a:t>multicellular, three tissues</a:t>
                      </a:r>
                      <a:endParaRPr lang="en-US" sz="1400">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latin typeface="Times New Roman"/>
                          <a:ea typeface="Times New Roman"/>
                        </a:rPr>
                        <a:t>bilateral body symmetry, organs </a:t>
                      </a:r>
                      <a:endParaRPr lang="en-US" sz="1400" dirty="0">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latin typeface="Times New Roman"/>
                          <a:ea typeface="Times New Roman"/>
                        </a:rPr>
                        <a:t>primitive kidneys, thin body</a:t>
                      </a:r>
                      <a:endParaRPr lang="en-US" sz="1400" dirty="0">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07967">
                <a:tc>
                  <a:txBody>
                    <a:bodyPr/>
                    <a:lstStyle/>
                    <a:p>
                      <a:pPr marL="0" marR="0" algn="ctr">
                        <a:spcBef>
                          <a:spcPts val="0"/>
                        </a:spcBef>
                        <a:spcAft>
                          <a:spcPts val="0"/>
                        </a:spcAft>
                      </a:pPr>
                      <a:r>
                        <a:rPr lang="en-US" sz="1100" b="1" u="none" strike="noStrike" dirty="0">
                          <a:solidFill>
                            <a:srgbClr val="000000"/>
                          </a:solidFill>
                          <a:latin typeface="Times New Roman"/>
                          <a:cs typeface="Times New Roman"/>
                        </a:rPr>
                        <a:t>Green</a:t>
                      </a:r>
                      <a:endParaRPr lang="en-US" sz="1100" b="1" u="sng" dirty="0">
                        <a:solidFill>
                          <a:srgbClr val="000000"/>
                        </a:solidFill>
                        <a:latin typeface="Times New Roman"/>
                        <a:cs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latin typeface="Times New Roman"/>
                          <a:ea typeface="Times New Roman"/>
                        </a:rPr>
                        <a:t>multicellular, three tissues, organs, bilateral body symmetry</a:t>
                      </a:r>
                      <a:endParaRPr lang="en-US" sz="1400">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400">
                        <a:solidFill>
                          <a:srgbClr val="000000"/>
                        </a:solidFill>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latin typeface="Times New Roman"/>
                          <a:ea typeface="Times New Roman"/>
                        </a:rPr>
                        <a:t>false body cavity filled with fluid to maintain tubular body-shape</a:t>
                      </a:r>
                      <a:endParaRPr lang="en-US" sz="1400" dirty="0">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07967">
                <a:tc>
                  <a:txBody>
                    <a:bodyPr/>
                    <a:lstStyle/>
                    <a:p>
                      <a:pPr marL="0" marR="0" algn="ctr">
                        <a:spcBef>
                          <a:spcPts val="0"/>
                        </a:spcBef>
                        <a:spcAft>
                          <a:spcPts val="0"/>
                        </a:spcAft>
                      </a:pPr>
                      <a:r>
                        <a:rPr lang="en-US" sz="1100" b="1" dirty="0">
                          <a:solidFill>
                            <a:srgbClr val="000000"/>
                          </a:solidFill>
                          <a:latin typeface="Times New Roman"/>
                          <a:ea typeface="Times New Roman"/>
                        </a:rPr>
                        <a:t>Blue</a:t>
                      </a:r>
                      <a:endParaRPr lang="en-US" sz="1100" dirty="0">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latin typeface="Times New Roman"/>
                          <a:ea typeface="Times New Roman"/>
                        </a:rPr>
                        <a:t>multicellular, three tissues, organs</a:t>
                      </a:r>
                      <a:r>
                        <a:rPr lang="en-US" sz="1400" b="1">
                          <a:solidFill>
                            <a:srgbClr val="000000"/>
                          </a:solidFill>
                          <a:latin typeface="Times New Roman"/>
                          <a:ea typeface="Times New Roman"/>
                        </a:rPr>
                        <a:t>, </a:t>
                      </a:r>
                      <a:r>
                        <a:rPr lang="en-US" sz="1400">
                          <a:solidFill>
                            <a:srgbClr val="000000"/>
                          </a:solidFill>
                          <a:latin typeface="Times New Roman"/>
                          <a:ea typeface="Times New Roman"/>
                        </a:rPr>
                        <a:t>bilateral body symmetry</a:t>
                      </a:r>
                      <a:endParaRPr lang="en-US" sz="1400">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latin typeface="Times New Roman"/>
                          <a:ea typeface="Times New Roman"/>
                        </a:rPr>
                        <a:t>true body cavity that houses organs</a:t>
                      </a:r>
                      <a:endParaRPr lang="en-US" sz="1400">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latin typeface="Times New Roman"/>
                          <a:ea typeface="Times New Roman"/>
                        </a:rPr>
                        <a:t>shell</a:t>
                      </a:r>
                      <a:endParaRPr lang="en-US" sz="1400" dirty="0">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07967">
                <a:tc>
                  <a:txBody>
                    <a:bodyPr/>
                    <a:lstStyle/>
                    <a:p>
                      <a:pPr marL="0" marR="0" algn="ctr">
                        <a:spcBef>
                          <a:spcPts val="0"/>
                        </a:spcBef>
                        <a:spcAft>
                          <a:spcPts val="0"/>
                        </a:spcAft>
                      </a:pPr>
                      <a:r>
                        <a:rPr lang="en-US" sz="1100" b="1" dirty="0">
                          <a:solidFill>
                            <a:srgbClr val="000000"/>
                          </a:solidFill>
                          <a:latin typeface="Times New Roman"/>
                          <a:ea typeface="Times New Roman"/>
                        </a:rPr>
                        <a:t>Pink</a:t>
                      </a:r>
                      <a:endParaRPr lang="en-US" sz="1100" dirty="0">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latin typeface="Times New Roman"/>
                          <a:ea typeface="Times New Roman"/>
                        </a:rPr>
                        <a:t>multicellular, three tissues, organs, true body cavity</a:t>
                      </a:r>
                      <a:r>
                        <a:rPr lang="en-US" sz="1400" b="1">
                          <a:solidFill>
                            <a:srgbClr val="000000"/>
                          </a:solidFill>
                          <a:latin typeface="Times New Roman"/>
                          <a:ea typeface="Times New Roman"/>
                        </a:rPr>
                        <a:t>, </a:t>
                      </a:r>
                      <a:r>
                        <a:rPr lang="en-US" sz="1400">
                          <a:solidFill>
                            <a:srgbClr val="000000"/>
                          </a:solidFill>
                          <a:latin typeface="Times New Roman"/>
                          <a:ea typeface="Times New Roman"/>
                        </a:rPr>
                        <a:t>bilateral body symmetry</a:t>
                      </a:r>
                      <a:endParaRPr lang="en-US" sz="1400">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latin typeface="Times New Roman"/>
                          <a:ea typeface="Times New Roman"/>
                        </a:rPr>
                        <a:t>mouth end of gut develops first, segmented body</a:t>
                      </a:r>
                      <a:endParaRPr lang="en-US" sz="1400">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latin typeface="Times New Roman"/>
                          <a:ea typeface="Times New Roman"/>
                        </a:rPr>
                        <a:t>many segments give a “ringed” appearance</a:t>
                      </a:r>
                      <a:endParaRPr lang="en-US" sz="1400" dirty="0">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46609">
                <a:tc>
                  <a:txBody>
                    <a:bodyPr/>
                    <a:lstStyle/>
                    <a:p>
                      <a:pPr marL="0" marR="0" algn="ctr">
                        <a:spcBef>
                          <a:spcPts val="0"/>
                        </a:spcBef>
                        <a:spcAft>
                          <a:spcPts val="0"/>
                        </a:spcAft>
                      </a:pPr>
                      <a:r>
                        <a:rPr lang="en-US" sz="1100" b="1" dirty="0">
                          <a:solidFill>
                            <a:srgbClr val="000000"/>
                          </a:solidFill>
                          <a:latin typeface="Times New Roman"/>
                          <a:ea typeface="Times New Roman"/>
                        </a:rPr>
                        <a:t>Purple</a:t>
                      </a:r>
                      <a:endParaRPr lang="en-US" sz="1100" dirty="0">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latin typeface="Times New Roman"/>
                          <a:ea typeface="Times New Roman"/>
                        </a:rPr>
                        <a:t>multicellular, three tissues, organs, true body cavity, bilateral body symmetry,</a:t>
                      </a:r>
                      <a:r>
                        <a:rPr lang="en-US" sz="1400" b="1">
                          <a:solidFill>
                            <a:srgbClr val="000000"/>
                          </a:solidFill>
                          <a:latin typeface="Times New Roman"/>
                          <a:ea typeface="Times New Roman"/>
                        </a:rPr>
                        <a:t> </a:t>
                      </a:r>
                      <a:r>
                        <a:rPr lang="en-US" sz="1400">
                          <a:solidFill>
                            <a:srgbClr val="000000"/>
                          </a:solidFill>
                          <a:latin typeface="Times New Roman"/>
                          <a:ea typeface="Times New Roman"/>
                        </a:rPr>
                        <a:t>mouth end of gut develops first</a:t>
                      </a:r>
                      <a:endParaRPr lang="en-US" sz="1400">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400">
                        <a:solidFill>
                          <a:srgbClr val="000000"/>
                        </a:solidFill>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latin typeface="Times New Roman"/>
                          <a:ea typeface="Times New Roman"/>
                        </a:rPr>
                        <a:t>reduced number of body segments, external skeleton and muscled limbs</a:t>
                      </a:r>
                      <a:endParaRPr lang="en-US" sz="1400" dirty="0">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066728">
                <a:tc>
                  <a:txBody>
                    <a:bodyPr/>
                    <a:lstStyle/>
                    <a:p>
                      <a:pPr marL="0" marR="0" algn="ctr">
                        <a:spcBef>
                          <a:spcPts val="0"/>
                        </a:spcBef>
                        <a:spcAft>
                          <a:spcPts val="0"/>
                        </a:spcAft>
                      </a:pPr>
                      <a:r>
                        <a:rPr lang="en-US" sz="1100" b="1" kern="0" dirty="0">
                          <a:solidFill>
                            <a:srgbClr val="000000"/>
                          </a:solidFill>
                          <a:latin typeface="Times New Roman"/>
                        </a:rPr>
                        <a:t>Gray</a:t>
                      </a: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err="1">
                          <a:solidFill>
                            <a:srgbClr val="000000"/>
                          </a:solidFill>
                          <a:latin typeface="Times New Roman"/>
                          <a:ea typeface="Times New Roman"/>
                        </a:rPr>
                        <a:t>multicellular</a:t>
                      </a:r>
                      <a:r>
                        <a:rPr lang="en-US" sz="1400" dirty="0">
                          <a:solidFill>
                            <a:srgbClr val="000000"/>
                          </a:solidFill>
                          <a:latin typeface="Times New Roman"/>
                          <a:ea typeface="Times New Roman"/>
                        </a:rPr>
                        <a:t>, three tissues, organs, true body cavity, bilateral body symmetry</a:t>
                      </a:r>
                      <a:endParaRPr lang="en-US" sz="1400" dirty="0">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latin typeface="Times New Roman"/>
                          <a:ea typeface="Times New Roman"/>
                        </a:rPr>
                        <a:t>anus end of gut develops first</a:t>
                      </a:r>
                      <a:endParaRPr lang="en-US" sz="1400">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latin typeface="Times New Roman"/>
                          <a:ea typeface="Times New Roman"/>
                        </a:rPr>
                        <a:t>larvae are bilaterally  symmetrical, but adults can be divided into 5 equal pieces around a central point; external skeleton</a:t>
                      </a:r>
                      <a:endParaRPr lang="en-US" sz="1400" dirty="0">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354574">
                <a:tc>
                  <a:txBody>
                    <a:bodyPr/>
                    <a:lstStyle/>
                    <a:p>
                      <a:pPr marL="0" marR="0" algn="ctr">
                        <a:spcBef>
                          <a:spcPts val="0"/>
                        </a:spcBef>
                        <a:spcAft>
                          <a:spcPts val="0"/>
                        </a:spcAft>
                      </a:pPr>
                      <a:r>
                        <a:rPr lang="en-US" sz="1100" b="1" dirty="0">
                          <a:solidFill>
                            <a:srgbClr val="000000"/>
                          </a:solidFill>
                          <a:latin typeface="Times New Roman"/>
                          <a:ea typeface="Times New Roman"/>
                        </a:rPr>
                        <a:t>Brown</a:t>
                      </a:r>
                      <a:endParaRPr lang="en-US" sz="1100" dirty="0">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latin typeface="Times New Roman"/>
                          <a:ea typeface="Times New Roman"/>
                        </a:rPr>
                        <a:t>multicellular, three tissues, organs, true body cavity, bilateral body symmetry,</a:t>
                      </a:r>
                      <a:r>
                        <a:rPr lang="en-US" sz="1400" b="1">
                          <a:solidFill>
                            <a:srgbClr val="000000"/>
                          </a:solidFill>
                          <a:latin typeface="Times New Roman"/>
                          <a:ea typeface="Times New Roman"/>
                        </a:rPr>
                        <a:t> </a:t>
                      </a:r>
                      <a:r>
                        <a:rPr lang="en-US" sz="1400">
                          <a:solidFill>
                            <a:srgbClr val="000000"/>
                          </a:solidFill>
                          <a:latin typeface="Times New Roman"/>
                          <a:ea typeface="Times New Roman"/>
                        </a:rPr>
                        <a:t>anus end of gut develops first</a:t>
                      </a:r>
                      <a:endParaRPr lang="en-US" sz="1400">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400">
                        <a:solidFill>
                          <a:srgbClr val="000000"/>
                        </a:solidFill>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latin typeface="Times New Roman"/>
                          <a:ea typeface="Times New Roman"/>
                        </a:rPr>
                        <a:t>Possess all of the following at some point in the life cycle: notochord (“skeletal” support rod), dorsal hollow nerve cord, gill slits, muscular post-anal tail</a:t>
                      </a:r>
                      <a:endParaRPr lang="en-US" sz="1400" dirty="0">
                        <a:latin typeface="Times New Roman"/>
                        <a:ea typeface="Times New Roman"/>
                      </a:endParaRPr>
                    </a:p>
                  </a:txBody>
                  <a:tcPr marL="36284" marR="362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02A15C56-D277-419E-80D5-C3CF08B37DDD}"/>
              </a:ext>
            </a:extLst>
          </p:cNvPr>
          <p:cNvSpPr>
            <a:spLocks noGrp="1" noChangeArrowheads="1"/>
          </p:cNvSpPr>
          <p:nvPr>
            <p:ph type="title"/>
          </p:nvPr>
        </p:nvSpPr>
        <p:spPr>
          <a:xfrm>
            <a:off x="457200" y="0"/>
            <a:ext cx="8229600" cy="655638"/>
          </a:xfrm>
          <a:solidFill>
            <a:srgbClr val="CF2BB8"/>
          </a:solidFill>
          <a:ln w="38100">
            <a:solidFill>
              <a:schemeClr val="tx1"/>
            </a:solidFill>
            <a:miter lim="800000"/>
            <a:headEnd/>
            <a:tailEnd/>
          </a:ln>
        </p:spPr>
        <p:txBody>
          <a:bodyPr/>
          <a:lstStyle/>
          <a:p>
            <a:r>
              <a:rPr lang="en-US" altLang="en-US" sz="3200" b="1"/>
              <a:t>Instructions for Making a Bar Graph</a:t>
            </a:r>
          </a:p>
        </p:txBody>
      </p:sp>
      <p:sp>
        <p:nvSpPr>
          <p:cNvPr id="10243" name="Rectangle 3">
            <a:extLst>
              <a:ext uri="{FF2B5EF4-FFF2-40B4-BE49-F238E27FC236}">
                <a16:creationId xmlns:a16="http://schemas.microsoft.com/office/drawing/2014/main" id="{4317BB09-D0C8-42F8-818A-DE153B66DDEA}"/>
              </a:ext>
            </a:extLst>
          </p:cNvPr>
          <p:cNvSpPr>
            <a:spLocks noGrp="1" noChangeArrowheads="1"/>
          </p:cNvSpPr>
          <p:nvPr>
            <p:ph idx="1"/>
          </p:nvPr>
        </p:nvSpPr>
        <p:spPr>
          <a:xfrm>
            <a:off x="152400" y="735013"/>
            <a:ext cx="8839200" cy="6096000"/>
          </a:xfrm>
        </p:spPr>
        <p:txBody>
          <a:bodyPr/>
          <a:lstStyle/>
          <a:p>
            <a:pPr>
              <a:buFont typeface="Wingdings" panose="05000000000000000000" pitchFamily="2" charset="2"/>
              <a:buChar char="q"/>
            </a:pPr>
            <a:r>
              <a:rPr lang="en-US" altLang="en-US" sz="2300"/>
              <a:t>Below is an example of a bar graph that you can use as a guide. </a:t>
            </a:r>
          </a:p>
          <a:p>
            <a:pPr>
              <a:buFont typeface="Wingdings" panose="05000000000000000000" pitchFamily="2" charset="2"/>
              <a:buChar char="q"/>
            </a:pPr>
            <a:endParaRPr lang="en-US" altLang="en-US" sz="2300"/>
          </a:p>
          <a:p>
            <a:pPr>
              <a:buFont typeface="Wingdings" panose="05000000000000000000" pitchFamily="2" charset="2"/>
              <a:buChar char="q"/>
            </a:pPr>
            <a:endParaRPr lang="en-US" altLang="en-US" sz="2300"/>
          </a:p>
          <a:p>
            <a:pPr>
              <a:buFont typeface="Wingdings" panose="05000000000000000000" pitchFamily="2" charset="2"/>
              <a:buChar char="q"/>
            </a:pPr>
            <a:endParaRPr lang="en-US" altLang="en-US" sz="2300"/>
          </a:p>
          <a:p>
            <a:pPr>
              <a:buFont typeface="Wingdings" panose="05000000000000000000" pitchFamily="2" charset="2"/>
              <a:buChar char="q"/>
            </a:pPr>
            <a:endParaRPr lang="en-US" altLang="en-US" sz="2300"/>
          </a:p>
          <a:p>
            <a:pPr>
              <a:buFont typeface="Wingdings" panose="05000000000000000000" pitchFamily="2" charset="2"/>
              <a:buChar char="q"/>
            </a:pPr>
            <a:endParaRPr lang="en-US" altLang="en-US" sz="2300"/>
          </a:p>
          <a:p>
            <a:pPr>
              <a:buFont typeface="Wingdings" panose="05000000000000000000" pitchFamily="2" charset="2"/>
              <a:buChar char="q"/>
            </a:pPr>
            <a:endParaRPr lang="en-US" altLang="en-US" sz="2300"/>
          </a:p>
          <a:p>
            <a:pPr>
              <a:buFont typeface="Wingdings" panose="05000000000000000000" pitchFamily="2" charset="2"/>
              <a:buChar char="q"/>
            </a:pPr>
            <a:endParaRPr lang="en-US" altLang="en-US" sz="2300"/>
          </a:p>
          <a:p>
            <a:pPr>
              <a:buFont typeface="Wingdings" panose="05000000000000000000" pitchFamily="2" charset="2"/>
              <a:buChar char="q"/>
            </a:pPr>
            <a:r>
              <a:rPr lang="en-US" altLang="en-US" sz="2300"/>
              <a:t>Each bar in the sample graph represents a different grade level, and the height of each bar indicates the number of students in each grade at a particular school. </a:t>
            </a:r>
          </a:p>
          <a:p>
            <a:pPr>
              <a:buFont typeface="Wingdings" panose="05000000000000000000" pitchFamily="2" charset="2"/>
              <a:buChar char="q"/>
            </a:pPr>
            <a:r>
              <a:rPr lang="en-US" altLang="en-US" sz="2300"/>
              <a:t>Similar to the example, your graph will show a different bar for each of the Kingdoms used to classify living organisms, and the height of each bar will represent the number of species in each of the Kingdoms. </a:t>
            </a:r>
          </a:p>
        </p:txBody>
      </p:sp>
      <p:sp>
        <p:nvSpPr>
          <p:cNvPr id="4" name="Rectangle 6">
            <a:extLst>
              <a:ext uri="{FF2B5EF4-FFF2-40B4-BE49-F238E27FC236}">
                <a16:creationId xmlns:a16="http://schemas.microsoft.com/office/drawing/2014/main" id="{67B4790D-542D-4B15-9D48-33CC4B89D4B8}"/>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089119E-34B3-44C4-A60F-BB5BFA867616}" type="slidenum">
              <a:rPr lang="en-US" altLang="en-US">
                <a:solidFill>
                  <a:srgbClr val="898989"/>
                </a:solidFill>
              </a:rPr>
              <a:pPr eaLnBrk="1" hangingPunct="1"/>
              <a:t>13</a:t>
            </a:fld>
            <a:endParaRPr lang="en-US" altLang="en-US">
              <a:solidFill>
                <a:srgbClr val="898989"/>
              </a:solidFill>
            </a:endParaRPr>
          </a:p>
        </p:txBody>
      </p:sp>
      <p:graphicFrame>
        <p:nvGraphicFramePr>
          <p:cNvPr id="5" name="Chart 4">
            <a:extLst>
              <a:ext uri="{FF2B5EF4-FFF2-40B4-BE49-F238E27FC236}">
                <a16:creationId xmlns:a16="http://schemas.microsoft.com/office/drawing/2014/main" id="{65E7C893-2CF8-44F8-B022-3347FEB4CA58}"/>
              </a:ext>
            </a:extLst>
          </p:cNvPr>
          <p:cNvGraphicFramePr>
            <a:graphicFrameLocks/>
          </p:cNvGraphicFramePr>
          <p:nvPr/>
        </p:nvGraphicFramePr>
        <p:xfrm>
          <a:off x="2311400" y="1168400"/>
          <a:ext cx="3987800" cy="31496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0243">
                                            <p:txEl>
                                              <p:pRg st="8" end="8"/>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024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AA83B584-D499-4D8A-A7EF-A995202A0701}"/>
              </a:ext>
            </a:extLst>
          </p:cNvPr>
          <p:cNvSpPr>
            <a:spLocks noGrp="1" noChangeArrowheads="1"/>
          </p:cNvSpPr>
          <p:nvPr>
            <p:ph type="title"/>
          </p:nvPr>
        </p:nvSpPr>
        <p:spPr>
          <a:xfrm>
            <a:off x="381000" y="0"/>
            <a:ext cx="8229600" cy="457200"/>
          </a:xfrm>
          <a:solidFill>
            <a:srgbClr val="281AD8"/>
          </a:solidFill>
          <a:ln w="38100">
            <a:solidFill>
              <a:schemeClr val="tx1"/>
            </a:solidFill>
          </a:ln>
        </p:spPr>
        <p:txBody>
          <a:bodyPr rtlCol="0">
            <a:normAutofit fontScale="90000"/>
          </a:bodyPr>
          <a:lstStyle/>
          <a:p>
            <a:pPr fontAlgn="auto">
              <a:spcAft>
                <a:spcPts val="0"/>
              </a:spcAft>
              <a:defRPr/>
            </a:pPr>
            <a:r>
              <a:rPr lang="en-US" sz="3200" b="1" dirty="0">
                <a:solidFill>
                  <a:schemeClr val="bg1"/>
                </a:solidFill>
              </a:rPr>
              <a:t>Exercise 6b. Comparing Trees</a:t>
            </a:r>
          </a:p>
        </p:txBody>
      </p:sp>
      <p:sp>
        <p:nvSpPr>
          <p:cNvPr id="84995" name="Rectangle 3">
            <a:extLst>
              <a:ext uri="{FF2B5EF4-FFF2-40B4-BE49-F238E27FC236}">
                <a16:creationId xmlns:a16="http://schemas.microsoft.com/office/drawing/2014/main" id="{9D2E1B6B-17AE-47D1-8D1B-4EB45421B155}"/>
              </a:ext>
            </a:extLst>
          </p:cNvPr>
          <p:cNvSpPr>
            <a:spLocks noGrp="1" noChangeArrowheads="1"/>
          </p:cNvSpPr>
          <p:nvPr>
            <p:ph idx="1"/>
          </p:nvPr>
        </p:nvSpPr>
        <p:spPr>
          <a:xfrm>
            <a:off x="0" y="609600"/>
            <a:ext cx="9144000" cy="4525963"/>
          </a:xfrm>
        </p:spPr>
        <p:txBody>
          <a:bodyPr/>
          <a:lstStyle/>
          <a:p>
            <a:pPr>
              <a:buFont typeface="Wingdings" panose="05000000000000000000" pitchFamily="2" charset="2"/>
              <a:buChar char="q"/>
            </a:pPr>
            <a:r>
              <a:rPr lang="en-US" altLang="en-US" sz="2400"/>
              <a:t>There are often many different scientific hypotheses as to how a system functions.   </a:t>
            </a:r>
          </a:p>
          <a:p>
            <a:pPr>
              <a:buFont typeface="Wingdings" panose="05000000000000000000" pitchFamily="2" charset="2"/>
              <a:buChar char="q"/>
            </a:pPr>
            <a:r>
              <a:rPr lang="en-US" altLang="en-US" sz="2400"/>
              <a:t>Figure 2 shows two competing hypotheses as to how the higher invertebrates are related to one another.  Examine the trees in Figure 2 to see how they are different.  </a:t>
            </a:r>
          </a:p>
          <a:p>
            <a:pPr>
              <a:buFont typeface="Arial" panose="020B0604020202020204" pitchFamily="34" charset="0"/>
              <a:buNone/>
            </a:pPr>
            <a:r>
              <a:rPr lang="en-US" altLang="en-US" sz="2400" b="1"/>
              <a:t>Figure 2. Comparison of two different proposed branching patterns for relationships among animal phyla.</a:t>
            </a:r>
            <a:endParaRPr lang="en-US" altLang="en-US" sz="2400"/>
          </a:p>
          <a:p>
            <a:pPr>
              <a:buFont typeface="Wingdings" panose="05000000000000000000" pitchFamily="2" charset="2"/>
              <a:buChar char="q"/>
            </a:pPr>
            <a:endParaRPr lang="en-US" altLang="en-US" sz="2000"/>
          </a:p>
        </p:txBody>
      </p:sp>
      <p:sp>
        <p:nvSpPr>
          <p:cNvPr id="33" name="Rectangle 6">
            <a:extLst>
              <a:ext uri="{FF2B5EF4-FFF2-40B4-BE49-F238E27FC236}">
                <a16:creationId xmlns:a16="http://schemas.microsoft.com/office/drawing/2014/main" id="{665255FC-2C5F-4F1F-9FC0-EF8F5285882E}"/>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DDB7414-860E-4805-A03C-F2B0768E0A8A}" type="slidenum">
              <a:rPr lang="en-US" altLang="en-US">
                <a:solidFill>
                  <a:srgbClr val="898989"/>
                </a:solidFill>
              </a:rPr>
              <a:pPr eaLnBrk="1" hangingPunct="1"/>
              <a:t>130</a:t>
            </a:fld>
            <a:endParaRPr lang="en-US" altLang="en-US">
              <a:solidFill>
                <a:srgbClr val="898989"/>
              </a:solidFill>
            </a:endParaRPr>
          </a:p>
        </p:txBody>
      </p:sp>
      <p:pic>
        <p:nvPicPr>
          <p:cNvPr id="34" name="Picture 33">
            <a:extLst>
              <a:ext uri="{FF2B5EF4-FFF2-40B4-BE49-F238E27FC236}">
                <a16:creationId xmlns:a16="http://schemas.microsoft.com/office/drawing/2014/main" id="{6A83C7C0-7B13-467F-8A5A-403F9958BB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473450"/>
            <a:ext cx="700246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par>
                                <p:cTn id="15" presetID="35"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anim calcmode="lin" valueType="num">
                                      <p:cBhvr>
                                        <p:cTn id="18" dur="500" fill="hold"/>
                                        <p:tgtEl>
                                          <p:spTgt spid="34"/>
                                        </p:tgtEl>
                                        <p:attrNameLst>
                                          <p:attrName>style.rotation</p:attrName>
                                        </p:attrNameLst>
                                      </p:cBhvr>
                                      <p:tavLst>
                                        <p:tav tm="0">
                                          <p:val>
                                            <p:fltVal val="720"/>
                                          </p:val>
                                        </p:tav>
                                        <p:tav tm="100000">
                                          <p:val>
                                            <p:fltVal val="0"/>
                                          </p:val>
                                        </p:tav>
                                      </p:tavLst>
                                    </p:anim>
                                    <p:anim calcmode="lin" valueType="num">
                                      <p:cBhvr>
                                        <p:cTn id="19" dur="500" fill="hold"/>
                                        <p:tgtEl>
                                          <p:spTgt spid="34"/>
                                        </p:tgtEl>
                                        <p:attrNameLst>
                                          <p:attrName>ppt_h</p:attrName>
                                        </p:attrNameLst>
                                      </p:cBhvr>
                                      <p:tavLst>
                                        <p:tav tm="0">
                                          <p:val>
                                            <p:fltVal val="0"/>
                                          </p:val>
                                        </p:tav>
                                        <p:tav tm="100000">
                                          <p:val>
                                            <p:strVal val="#ppt_h"/>
                                          </p:val>
                                        </p:tav>
                                      </p:tavLst>
                                    </p:anim>
                                    <p:anim calcmode="lin" valueType="num">
                                      <p:cBhvr>
                                        <p:cTn id="20" dur="500" fill="hold"/>
                                        <p:tgtEl>
                                          <p:spTgt spid="3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7541F519-0814-4484-A8DF-9F49EC17ABE0}"/>
              </a:ext>
            </a:extLst>
          </p:cNvPr>
          <p:cNvSpPr>
            <a:spLocks noGrp="1" noChangeArrowheads="1"/>
          </p:cNvSpPr>
          <p:nvPr>
            <p:ph type="title"/>
          </p:nvPr>
        </p:nvSpPr>
        <p:spPr>
          <a:xfrm>
            <a:off x="457200" y="0"/>
            <a:ext cx="8229600" cy="457200"/>
          </a:xfrm>
          <a:solidFill>
            <a:srgbClr val="281AD8"/>
          </a:solidFill>
          <a:ln w="38100">
            <a:solidFill>
              <a:schemeClr val="tx1"/>
            </a:solidFill>
          </a:ln>
        </p:spPr>
        <p:txBody>
          <a:bodyPr rtlCol="0">
            <a:normAutofit fontScale="90000"/>
          </a:bodyPr>
          <a:lstStyle/>
          <a:p>
            <a:pPr fontAlgn="auto">
              <a:spcAft>
                <a:spcPts val="0"/>
              </a:spcAft>
              <a:defRPr/>
            </a:pPr>
            <a:r>
              <a:rPr lang="en-US" sz="3200" b="1" dirty="0">
                <a:solidFill>
                  <a:schemeClr val="bg1"/>
                </a:solidFill>
              </a:rPr>
              <a:t>Directions</a:t>
            </a:r>
          </a:p>
        </p:txBody>
      </p:sp>
      <p:sp>
        <p:nvSpPr>
          <p:cNvPr id="112643" name="Rectangle 3">
            <a:extLst>
              <a:ext uri="{FF2B5EF4-FFF2-40B4-BE49-F238E27FC236}">
                <a16:creationId xmlns:a16="http://schemas.microsoft.com/office/drawing/2014/main" id="{7D893D6F-E2A4-44BF-A332-5E530F2F505F}"/>
              </a:ext>
            </a:extLst>
          </p:cNvPr>
          <p:cNvSpPr>
            <a:spLocks noGrp="1" noChangeArrowheads="1"/>
          </p:cNvSpPr>
          <p:nvPr>
            <p:ph idx="1"/>
          </p:nvPr>
        </p:nvSpPr>
        <p:spPr>
          <a:xfrm>
            <a:off x="0" y="533400"/>
            <a:ext cx="8991600" cy="5334000"/>
          </a:xfrm>
        </p:spPr>
        <p:txBody>
          <a:bodyPr/>
          <a:lstStyle/>
          <a:p>
            <a:pPr>
              <a:buFont typeface="Wingdings" panose="05000000000000000000" pitchFamily="2" charset="2"/>
              <a:buChar char="q"/>
            </a:pPr>
            <a:r>
              <a:rPr lang="en-US" altLang="en-US" sz="2000"/>
              <a:t>Find animals that belong to the phyla that are represented in Figure 2.</a:t>
            </a:r>
          </a:p>
          <a:p>
            <a:pPr>
              <a:buFont typeface="Wingdings" panose="05000000000000000000" pitchFamily="2" charset="2"/>
              <a:buChar char="q"/>
            </a:pPr>
            <a:r>
              <a:rPr lang="en-US" altLang="en-US" sz="2000"/>
              <a:t>Compare the lineages shown below in Figures 2A &amp; 2B. </a:t>
            </a:r>
          </a:p>
          <a:p>
            <a:pPr>
              <a:buFont typeface="Wingdings" panose="05000000000000000000" pitchFamily="2" charset="2"/>
              <a:buChar char="q"/>
            </a:pPr>
            <a:r>
              <a:rPr lang="en-US" altLang="en-US" sz="2000"/>
              <a:t>Figure 2A, (based on patterns of animal development) is the one that you have been using thus far. For quite some time, this has been the most widely-accepted hypothesis regarding the relationships amongst the major animal phyla. </a:t>
            </a:r>
          </a:p>
          <a:p>
            <a:pPr>
              <a:buFont typeface="Wingdings" panose="05000000000000000000" pitchFamily="2" charset="2"/>
              <a:buChar char="q"/>
            </a:pPr>
            <a:r>
              <a:rPr lang="en-US" altLang="en-US" sz="2000"/>
              <a:t>The tree in Figure 2B was first hypothesized in 1997 to explain the results of the molecular analysis of one gene system. According to this new tree, animals possessing a cuticle that must be shed during growth are more similar than the animals lacking this cuticle.</a:t>
            </a:r>
          </a:p>
        </p:txBody>
      </p:sp>
      <p:sp>
        <p:nvSpPr>
          <p:cNvPr id="4" name="Rectangle 6">
            <a:extLst>
              <a:ext uri="{FF2B5EF4-FFF2-40B4-BE49-F238E27FC236}">
                <a16:creationId xmlns:a16="http://schemas.microsoft.com/office/drawing/2014/main" id="{153125A8-5B07-44A4-8965-C8F60BFFCB9F}"/>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C83EF3C-3BD8-4CC7-82B6-AB62906F3C1B}" type="slidenum">
              <a:rPr lang="en-US" altLang="en-US">
                <a:solidFill>
                  <a:srgbClr val="898989"/>
                </a:solidFill>
              </a:rPr>
              <a:pPr eaLnBrk="1" hangingPunct="1"/>
              <a:t>131</a:t>
            </a:fld>
            <a:endParaRPr lang="en-US" altLang="en-US">
              <a:solidFill>
                <a:srgbClr val="898989"/>
              </a:solidFill>
            </a:endParaRPr>
          </a:p>
        </p:txBody>
      </p:sp>
      <p:pic>
        <p:nvPicPr>
          <p:cNvPr id="153605" name="Picture 5">
            <a:extLst>
              <a:ext uri="{FF2B5EF4-FFF2-40B4-BE49-F238E27FC236}">
                <a16:creationId xmlns:a16="http://schemas.microsoft.com/office/drawing/2014/main" id="{9E5E6C84-4785-4BA8-9DE7-51C41A8BDB23}"/>
              </a:ext>
            </a:extLst>
          </p:cNvPr>
          <p:cNvPicPr>
            <a:picLocks noChangeAspect="1"/>
          </p:cNvPicPr>
          <p:nvPr/>
        </p:nvPicPr>
        <p:blipFill>
          <a:blip r:embed="rId2">
            <a:extLst>
              <a:ext uri="{28A0092B-C50C-407E-A947-70E740481C1C}">
                <a14:useLocalDpi xmlns:a14="http://schemas.microsoft.com/office/drawing/2010/main" val="0"/>
              </a:ext>
            </a:extLst>
          </a:blip>
          <a:srcRect b="16722"/>
          <a:stretch>
            <a:fillRect/>
          </a:stretch>
        </p:blipFill>
        <p:spPr bwMode="auto">
          <a:xfrm>
            <a:off x="762000" y="3875088"/>
            <a:ext cx="7823200" cy="298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26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26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26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A2928ED3-AEE2-4FFC-AD73-29F5D85E00DB}"/>
              </a:ext>
            </a:extLst>
          </p:cNvPr>
          <p:cNvSpPr>
            <a:spLocks noGrp="1" noChangeArrowheads="1"/>
          </p:cNvSpPr>
          <p:nvPr>
            <p:ph type="title"/>
          </p:nvPr>
        </p:nvSpPr>
        <p:spPr>
          <a:xfrm>
            <a:off x="457200" y="0"/>
            <a:ext cx="8229600" cy="533400"/>
          </a:xfrm>
          <a:solidFill>
            <a:srgbClr val="281AD8"/>
          </a:solidFill>
          <a:ln w="38100">
            <a:solidFill>
              <a:schemeClr val="tx1"/>
            </a:solidFill>
          </a:ln>
        </p:spPr>
        <p:txBody>
          <a:bodyPr rtlCol="0">
            <a:normAutofit fontScale="90000"/>
          </a:bodyPr>
          <a:lstStyle/>
          <a:p>
            <a:pPr fontAlgn="auto">
              <a:spcAft>
                <a:spcPts val="0"/>
              </a:spcAft>
              <a:defRPr/>
            </a:pPr>
            <a:r>
              <a:rPr lang="en-US" sz="3200" b="1" dirty="0">
                <a:solidFill>
                  <a:schemeClr val="bg1"/>
                </a:solidFill>
              </a:rPr>
              <a:t>Directions</a:t>
            </a:r>
          </a:p>
        </p:txBody>
      </p:sp>
      <p:sp>
        <p:nvSpPr>
          <p:cNvPr id="112643" name="Rectangle 3">
            <a:extLst>
              <a:ext uri="{FF2B5EF4-FFF2-40B4-BE49-F238E27FC236}">
                <a16:creationId xmlns:a16="http://schemas.microsoft.com/office/drawing/2014/main" id="{AA1B77CC-9F4A-4D95-839E-92EEF41CDA39}"/>
              </a:ext>
            </a:extLst>
          </p:cNvPr>
          <p:cNvSpPr>
            <a:spLocks noGrp="1" noChangeArrowheads="1"/>
          </p:cNvSpPr>
          <p:nvPr>
            <p:ph idx="1"/>
          </p:nvPr>
        </p:nvSpPr>
        <p:spPr>
          <a:xfrm>
            <a:off x="381000" y="609600"/>
            <a:ext cx="8229600" cy="5334000"/>
          </a:xfrm>
        </p:spPr>
        <p:txBody>
          <a:bodyPr/>
          <a:lstStyle/>
          <a:p>
            <a:pPr>
              <a:buFont typeface="Wingdings" panose="05000000000000000000" pitchFamily="2" charset="2"/>
              <a:buChar char="q"/>
            </a:pPr>
            <a:r>
              <a:rPr lang="en-US" altLang="en-US" sz="2000"/>
              <a:t>Answer the following questions. </a:t>
            </a:r>
          </a:p>
          <a:p>
            <a:pPr>
              <a:buFont typeface="Wingdings" panose="05000000000000000000" pitchFamily="2" charset="2"/>
              <a:buChar char="q"/>
            </a:pPr>
            <a:endParaRPr lang="en-US" altLang="en-US" sz="2000"/>
          </a:p>
          <a:p>
            <a:pPr>
              <a:buFont typeface="Arial" panose="020B0604020202020204" pitchFamily="34" charset="0"/>
              <a:buNone/>
            </a:pPr>
            <a:r>
              <a:rPr lang="en-US" altLang="en-US" sz="1800" b="1"/>
              <a:t> Q1.  Which phyla are displaced in the tree depicted in Figure 2B from where they are located in the tree in Figure 2A?</a:t>
            </a:r>
          </a:p>
          <a:p>
            <a:pPr>
              <a:buFont typeface="Arial" panose="020B0604020202020204" pitchFamily="34" charset="0"/>
              <a:buNone/>
            </a:pPr>
            <a:endParaRPr lang="en-US" altLang="en-US" sz="1800" b="1"/>
          </a:p>
          <a:p>
            <a:pPr>
              <a:buFont typeface="Arial" panose="020B0604020202020204" pitchFamily="34" charset="0"/>
              <a:buNone/>
            </a:pPr>
            <a:r>
              <a:rPr lang="en-US" altLang="en-US" sz="1800" b="1"/>
              <a:t> Q2.  How might the validity of the two alternative trees be tested?</a:t>
            </a:r>
          </a:p>
        </p:txBody>
      </p:sp>
      <p:sp>
        <p:nvSpPr>
          <p:cNvPr id="4" name="Rectangle 6">
            <a:extLst>
              <a:ext uri="{FF2B5EF4-FFF2-40B4-BE49-F238E27FC236}">
                <a16:creationId xmlns:a16="http://schemas.microsoft.com/office/drawing/2014/main" id="{6484AF49-D914-4380-8230-D45B7DA4F04A}"/>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2ADD2B3-CCB7-4315-A561-88A4CF75D76F}" type="slidenum">
              <a:rPr lang="en-US" altLang="en-US">
                <a:solidFill>
                  <a:srgbClr val="898989"/>
                </a:solidFill>
              </a:rPr>
              <a:pPr eaLnBrk="1" hangingPunct="1"/>
              <a:t>132</a:t>
            </a:fld>
            <a:endParaRPr lang="en-US" altLang="en-US">
              <a:solidFill>
                <a:srgbClr val="898989"/>
              </a:solidFill>
            </a:endParaRPr>
          </a:p>
        </p:txBody>
      </p:sp>
      <p:pic>
        <p:nvPicPr>
          <p:cNvPr id="154629" name="Picture 7">
            <a:extLst>
              <a:ext uri="{FF2B5EF4-FFF2-40B4-BE49-F238E27FC236}">
                <a16:creationId xmlns:a16="http://schemas.microsoft.com/office/drawing/2014/main" id="{32D3E496-1EC7-4480-886C-19DD26D677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667000"/>
            <a:ext cx="8718550"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264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26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F4B0958-3F39-4178-806B-48BE83F42EAE}"/>
              </a:ext>
            </a:extLst>
          </p:cNvPr>
          <p:cNvSpPr txBox="1">
            <a:spLocks noChangeArrowheads="1"/>
          </p:cNvSpPr>
          <p:nvPr/>
        </p:nvSpPr>
        <p:spPr bwMode="auto">
          <a:xfrm>
            <a:off x="304800" y="838200"/>
            <a:ext cx="84582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Q1.  Which animal groups are displaced in the tree depicted in Figure 2B from where they are located in the tree based on development (Figure 2A)? </a:t>
            </a:r>
          </a:p>
          <a:p>
            <a:pPr eaLnBrk="1" hangingPunct="1"/>
            <a:endParaRPr lang="en-US" altLang="en-US" sz="2400" b="1"/>
          </a:p>
          <a:p>
            <a:pPr algn="ctr" eaLnBrk="1" hangingPunct="1"/>
            <a:r>
              <a:rPr lang="en-US" altLang="en-US" sz="2400" b="1"/>
              <a:t>Click for the answer!</a:t>
            </a:r>
          </a:p>
          <a:p>
            <a:pPr algn="ctr" eaLnBrk="1" hangingPunct="1"/>
            <a:endParaRPr lang="en-US" altLang="en-US" sz="2400" b="1"/>
          </a:p>
          <a:p>
            <a:pPr eaLnBrk="1" hangingPunct="1"/>
            <a:r>
              <a:rPr lang="en-US" altLang="en-US" sz="2400" b="1">
                <a:solidFill>
                  <a:srgbClr val="281AD8"/>
                </a:solidFill>
              </a:rPr>
              <a:t>The arthropods have been removed from the lineage containing other groups that have a true coelom (mollusks and segmented) worms and placed into a lineage that includes organisms that have a pseudocoelom and that share the same gene in common, as well as a cuticle.</a:t>
            </a:r>
          </a:p>
          <a:p>
            <a:pPr eaLnBrk="1" hangingPunct="1"/>
            <a:endParaRPr lang="en-US" altLang="en-US" sz="1600" b="1"/>
          </a:p>
          <a:p>
            <a:pPr eaLnBrk="1" hangingPunct="1"/>
            <a:endParaRPr lang="en-US" altLang="en-US" b="1"/>
          </a:p>
          <a:p>
            <a:pPr eaLnBrk="1" hangingPunct="1"/>
            <a:endParaRPr lang="en-US" altLang="en-US"/>
          </a:p>
        </p:txBody>
      </p:sp>
      <p:sp>
        <p:nvSpPr>
          <p:cNvPr id="2" name="Slide Number Placeholder 1">
            <a:extLst>
              <a:ext uri="{FF2B5EF4-FFF2-40B4-BE49-F238E27FC236}">
                <a16:creationId xmlns:a16="http://schemas.microsoft.com/office/drawing/2014/main" id="{11B1C0E4-50B0-416C-A6C5-75EA4F8BA4A6}"/>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4F1C97C-D45F-437D-8F9D-43F5C3884874}" type="slidenum">
              <a:rPr lang="en-US" altLang="en-US">
                <a:solidFill>
                  <a:srgbClr val="898989"/>
                </a:solidFill>
              </a:rPr>
              <a:pPr eaLnBrk="1" hangingPunct="1"/>
              <a:t>133</a:t>
            </a:fld>
            <a:endParaRPr lang="en-US" altLang="en-US">
              <a:solidFill>
                <a:srgbClr val="898989"/>
              </a:solidFill>
            </a:endParaRPr>
          </a:p>
        </p:txBody>
      </p:sp>
      <p:sp>
        <p:nvSpPr>
          <p:cNvPr id="155652" name="Rectangle 8">
            <a:extLst>
              <a:ext uri="{FF2B5EF4-FFF2-40B4-BE49-F238E27FC236}">
                <a16:creationId xmlns:a16="http://schemas.microsoft.com/office/drawing/2014/main" id="{C4A345BA-25C0-4DB9-9CEC-67FA2B1B1529}"/>
              </a:ext>
            </a:extLst>
          </p:cNvPr>
          <p:cNvSpPr txBox="1">
            <a:spLocks noChangeArrowheads="1"/>
          </p:cNvSpPr>
          <p:nvPr/>
        </p:nvSpPr>
        <p:spPr bwMode="auto">
          <a:xfrm>
            <a:off x="304800" y="0"/>
            <a:ext cx="8534400" cy="533400"/>
          </a:xfrm>
          <a:prstGeom prst="rect">
            <a:avLst/>
          </a:prstGeom>
          <a:solidFill>
            <a:srgbClr val="281AD8"/>
          </a:solidFill>
          <a:ln w="38100">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solidFill>
                  <a:schemeClr val="bg1"/>
                </a:solidFill>
              </a:rPr>
              <a:t>Answer Time!</a:t>
            </a:r>
          </a:p>
        </p:txBody>
      </p:sp>
      <p:pic>
        <p:nvPicPr>
          <p:cNvPr id="5" name="Picture 4" descr="j0234131">
            <a:extLst>
              <a:ext uri="{FF2B5EF4-FFF2-40B4-BE49-F238E27FC236}">
                <a16:creationId xmlns:a16="http://schemas.microsoft.com/office/drawing/2014/main" id="{7770907F-6982-4DF2-B030-D637E207AA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0"/>
            <a:ext cx="703263"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style.rotation</p:attrName>
                                        </p:attrNameLst>
                                      </p:cBhvr>
                                      <p:tavLst>
                                        <p:tav tm="0">
                                          <p:val>
                                            <p:fltVal val="720"/>
                                          </p:val>
                                        </p:tav>
                                        <p:tav tm="100000">
                                          <p:val>
                                            <p:fltVal val="0"/>
                                          </p:val>
                                        </p:tav>
                                      </p:tavLst>
                                    </p:anim>
                                    <p:anim calcmode="lin" valueType="num">
                                      <p:cBhvr>
                                        <p:cTn id="9" dur="500" fill="hold"/>
                                        <p:tgtEl>
                                          <p:spTgt spid="5"/>
                                        </p:tgtEl>
                                        <p:attrNameLst>
                                          <p:attrName>ppt_h</p:attrName>
                                        </p:attrNameLst>
                                      </p:cBhvr>
                                      <p:tavLst>
                                        <p:tav tm="0">
                                          <p:val>
                                            <p:fltVal val="0"/>
                                          </p:val>
                                        </p:tav>
                                        <p:tav tm="100000">
                                          <p:val>
                                            <p:strVal val="#ppt_h"/>
                                          </p:val>
                                        </p:tav>
                                      </p:tavLst>
                                    </p:anim>
                                    <p:anim calcmode="lin" valueType="num">
                                      <p:cBhvr>
                                        <p:cTn id="10" dur="500" fill="hold"/>
                                        <p:tgtEl>
                                          <p:spTgt spid="5"/>
                                        </p:tgtEl>
                                        <p:attrNameLst>
                                          <p:attrName>ppt_w</p:attrName>
                                        </p:attrNameLst>
                                      </p:cBhvr>
                                      <p:tavLst>
                                        <p:tav tm="0">
                                          <p:val>
                                            <p:fltVal val="0"/>
                                          </p:val>
                                        </p:tav>
                                        <p:tav tm="100000">
                                          <p:val>
                                            <p:strVal val="#ppt_w"/>
                                          </p:val>
                                        </p:tav>
                                      </p:tavLst>
                                    </p:anim>
                                  </p:childTnLst>
                                </p:cTn>
                              </p:par>
                              <p:par>
                                <p:cTn id="11" presetID="1" presetClass="entr" presetSubtype="0" fill="hold"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E98028A-FC97-4E2B-82CC-3B9244C4E982}"/>
              </a:ext>
            </a:extLst>
          </p:cNvPr>
          <p:cNvSpPr txBox="1">
            <a:spLocks noChangeArrowheads="1"/>
          </p:cNvSpPr>
          <p:nvPr/>
        </p:nvSpPr>
        <p:spPr bwMode="auto">
          <a:xfrm>
            <a:off x="304800" y="838200"/>
            <a:ext cx="84582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Q2.  How might the validity of the two alternative trees be tested?</a:t>
            </a:r>
          </a:p>
          <a:p>
            <a:pPr eaLnBrk="1" hangingPunct="1"/>
            <a:endParaRPr lang="en-US" altLang="en-US" sz="2400" b="1"/>
          </a:p>
          <a:p>
            <a:pPr algn="ctr" eaLnBrk="1" hangingPunct="1"/>
            <a:r>
              <a:rPr lang="en-US" altLang="en-US" sz="2400" b="1"/>
              <a:t>Click for the answer!</a:t>
            </a:r>
          </a:p>
          <a:p>
            <a:pPr eaLnBrk="1" hangingPunct="1"/>
            <a:endParaRPr lang="en-US" altLang="en-US" sz="2400" b="1"/>
          </a:p>
          <a:p>
            <a:pPr eaLnBrk="1" hangingPunct="1"/>
            <a:r>
              <a:rPr lang="en-US" altLang="en-US" sz="2400" b="1">
                <a:solidFill>
                  <a:srgbClr val="281AD8"/>
                </a:solidFill>
              </a:rPr>
              <a:t>One thing that can be done is to examine more genes to determine whether the relationships suggested by the sequencing of one gene are supported by the sequencing of other gene sequences.  In fact, a study doing just that was recently published in 2008, and this publication is available on the teacher CD included with this unit.</a:t>
            </a:r>
          </a:p>
          <a:p>
            <a:pPr eaLnBrk="1" hangingPunct="1"/>
            <a:endParaRPr lang="en-US" altLang="en-US" b="1"/>
          </a:p>
          <a:p>
            <a:pPr eaLnBrk="1" hangingPunct="1"/>
            <a:endParaRPr lang="en-US" altLang="en-US"/>
          </a:p>
        </p:txBody>
      </p:sp>
      <p:sp>
        <p:nvSpPr>
          <p:cNvPr id="2" name="Slide Number Placeholder 1">
            <a:extLst>
              <a:ext uri="{FF2B5EF4-FFF2-40B4-BE49-F238E27FC236}">
                <a16:creationId xmlns:a16="http://schemas.microsoft.com/office/drawing/2014/main" id="{42D23EA1-CD18-449F-8CD4-5459A02D482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A33CAEF-574C-45C1-A185-6DB8B7F45C2B}" type="slidenum">
              <a:rPr lang="en-US" altLang="en-US">
                <a:solidFill>
                  <a:srgbClr val="898989"/>
                </a:solidFill>
              </a:rPr>
              <a:pPr eaLnBrk="1" hangingPunct="1"/>
              <a:t>134</a:t>
            </a:fld>
            <a:endParaRPr lang="en-US" altLang="en-US">
              <a:solidFill>
                <a:srgbClr val="898989"/>
              </a:solidFill>
            </a:endParaRPr>
          </a:p>
        </p:txBody>
      </p:sp>
      <p:sp>
        <p:nvSpPr>
          <p:cNvPr id="156676" name="Rectangle 8">
            <a:extLst>
              <a:ext uri="{FF2B5EF4-FFF2-40B4-BE49-F238E27FC236}">
                <a16:creationId xmlns:a16="http://schemas.microsoft.com/office/drawing/2014/main" id="{9B19C7BC-4DC6-46F7-AE68-798A4DCD8200}"/>
              </a:ext>
            </a:extLst>
          </p:cNvPr>
          <p:cNvSpPr txBox="1">
            <a:spLocks noChangeArrowheads="1"/>
          </p:cNvSpPr>
          <p:nvPr/>
        </p:nvSpPr>
        <p:spPr bwMode="auto">
          <a:xfrm>
            <a:off x="304800" y="0"/>
            <a:ext cx="8534400" cy="533400"/>
          </a:xfrm>
          <a:prstGeom prst="rect">
            <a:avLst/>
          </a:prstGeom>
          <a:solidFill>
            <a:srgbClr val="281AD8"/>
          </a:solidFill>
          <a:ln w="38100">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solidFill>
                  <a:schemeClr val="bg1"/>
                </a:solidFill>
              </a:rPr>
              <a:t>Answer Time!</a:t>
            </a:r>
          </a:p>
        </p:txBody>
      </p:sp>
      <p:pic>
        <p:nvPicPr>
          <p:cNvPr id="5" name="Picture 4" descr="j0234131">
            <a:extLst>
              <a:ext uri="{FF2B5EF4-FFF2-40B4-BE49-F238E27FC236}">
                <a16:creationId xmlns:a16="http://schemas.microsoft.com/office/drawing/2014/main" id="{7EE8B7D0-B2CB-43BD-A877-4177E1342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0"/>
            <a:ext cx="703263"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8">
            <a:hlinkClick r:id="rId3" action="ppaction://hlinksldjump" highlightClick="1"/>
            <a:extLst>
              <a:ext uri="{FF2B5EF4-FFF2-40B4-BE49-F238E27FC236}">
                <a16:creationId xmlns:a16="http://schemas.microsoft.com/office/drawing/2014/main" id="{BB84DAC0-2F11-4374-9385-C86B80DA62B2}"/>
              </a:ext>
            </a:extLst>
          </p:cNvPr>
          <p:cNvSpPr>
            <a:spLocks noChangeAspect="1" noChangeArrowheads="1"/>
          </p:cNvSpPr>
          <p:nvPr/>
        </p:nvSpPr>
        <p:spPr bwMode="auto">
          <a:xfrm>
            <a:off x="7924800" y="5791200"/>
            <a:ext cx="822325" cy="822325"/>
          </a:xfrm>
          <a:prstGeom prst="actionButtonHome">
            <a:avLst/>
          </a:prstGeom>
          <a:solidFill>
            <a:srgbClr val="281AD8"/>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style.rotation</p:attrName>
                                        </p:attrNameLst>
                                      </p:cBhvr>
                                      <p:tavLst>
                                        <p:tav tm="0">
                                          <p:val>
                                            <p:fltVal val="720"/>
                                          </p:val>
                                        </p:tav>
                                        <p:tav tm="100000">
                                          <p:val>
                                            <p:fltVal val="0"/>
                                          </p:val>
                                        </p:tav>
                                      </p:tavLst>
                                    </p:anim>
                                    <p:anim calcmode="lin" valueType="num">
                                      <p:cBhvr>
                                        <p:cTn id="9" dur="500" fill="hold"/>
                                        <p:tgtEl>
                                          <p:spTgt spid="5"/>
                                        </p:tgtEl>
                                        <p:attrNameLst>
                                          <p:attrName>ppt_h</p:attrName>
                                        </p:attrNameLst>
                                      </p:cBhvr>
                                      <p:tavLst>
                                        <p:tav tm="0">
                                          <p:val>
                                            <p:fltVal val="0"/>
                                          </p:val>
                                        </p:tav>
                                        <p:tav tm="100000">
                                          <p:val>
                                            <p:strVal val="#ppt_h"/>
                                          </p:val>
                                        </p:tav>
                                      </p:tavLst>
                                    </p:anim>
                                    <p:anim calcmode="lin" valueType="num">
                                      <p:cBhvr>
                                        <p:cTn id="10" dur="500" fill="hold"/>
                                        <p:tgtEl>
                                          <p:spTgt spid="5"/>
                                        </p:tgtEl>
                                        <p:attrNameLst>
                                          <p:attrName>ppt_w</p:attrName>
                                        </p:attrNameLst>
                                      </p:cBhvr>
                                      <p:tavLst>
                                        <p:tav tm="0">
                                          <p:val>
                                            <p:fltVal val="0"/>
                                          </p:val>
                                        </p:tav>
                                        <p:tav tm="100000">
                                          <p:val>
                                            <p:strVal val="#ppt_w"/>
                                          </p:val>
                                        </p:tav>
                                      </p:tavLst>
                                    </p:anim>
                                  </p:childTnLst>
                                </p:cTn>
                              </p:par>
                              <p:par>
                                <p:cTn id="11" presetID="1" presetClass="entr" presetSubtype="0" fill="hold"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9B06CFDC-C76F-40BE-9092-9BD8A080BC18}"/>
              </a:ext>
            </a:extLst>
          </p:cNvPr>
          <p:cNvSpPr>
            <a:spLocks noGrp="1" noChangeArrowheads="1"/>
          </p:cNvSpPr>
          <p:nvPr>
            <p:ph type="title"/>
          </p:nvPr>
        </p:nvSpPr>
        <p:spPr>
          <a:xfrm>
            <a:off x="381000" y="152400"/>
            <a:ext cx="8229600" cy="655638"/>
          </a:xfrm>
          <a:solidFill>
            <a:srgbClr val="FFCCFF"/>
          </a:solidFill>
          <a:ln w="38100">
            <a:solidFill>
              <a:schemeClr val="tx1"/>
            </a:solidFill>
            <a:miter lim="800000"/>
            <a:headEnd/>
            <a:tailEnd/>
          </a:ln>
        </p:spPr>
        <p:txBody>
          <a:bodyPr/>
          <a:lstStyle/>
          <a:p>
            <a:r>
              <a:rPr lang="en-US" altLang="en-US" sz="3200" b="1"/>
              <a:t>Exercise 7: What’s that Animal?</a:t>
            </a:r>
          </a:p>
        </p:txBody>
      </p:sp>
      <p:sp>
        <p:nvSpPr>
          <p:cNvPr id="84995" name="Rectangle 3">
            <a:extLst>
              <a:ext uri="{FF2B5EF4-FFF2-40B4-BE49-F238E27FC236}">
                <a16:creationId xmlns:a16="http://schemas.microsoft.com/office/drawing/2014/main" id="{1C75D622-1815-419A-B88E-6046E1C3713D}"/>
              </a:ext>
            </a:extLst>
          </p:cNvPr>
          <p:cNvSpPr>
            <a:spLocks noGrp="1" noChangeArrowheads="1"/>
          </p:cNvSpPr>
          <p:nvPr>
            <p:ph idx="1"/>
          </p:nvPr>
        </p:nvSpPr>
        <p:spPr>
          <a:xfrm>
            <a:off x="228600" y="990600"/>
            <a:ext cx="8686800" cy="5715000"/>
          </a:xfrm>
        </p:spPr>
        <p:txBody>
          <a:bodyPr/>
          <a:lstStyle/>
          <a:p>
            <a:pPr>
              <a:buFont typeface="Wingdings" panose="05000000000000000000" pitchFamily="2" charset="2"/>
              <a:buChar char="q"/>
            </a:pPr>
            <a:r>
              <a:rPr lang="en-US" altLang="en-US" sz="2400"/>
              <a:t>In the box, you should find an animal with no number, labeled as the “Mystery Animal”. </a:t>
            </a:r>
          </a:p>
          <a:p>
            <a:pPr>
              <a:buFont typeface="Wingdings" panose="05000000000000000000" pitchFamily="2" charset="2"/>
              <a:buChar char="q"/>
            </a:pPr>
            <a:endParaRPr lang="en-US" altLang="en-US" sz="2400"/>
          </a:p>
          <a:p>
            <a:pPr>
              <a:buFont typeface="Wingdings" panose="05000000000000000000" pitchFamily="2" charset="2"/>
              <a:buChar char="q"/>
            </a:pPr>
            <a:r>
              <a:rPr lang="en-US" altLang="en-US" sz="2400"/>
              <a:t>Given what you have learned in the other exercises in this unit, place this animal with its nearest relatives on the tree. </a:t>
            </a:r>
          </a:p>
          <a:p>
            <a:pPr>
              <a:buFont typeface="Wingdings" panose="05000000000000000000" pitchFamily="2" charset="2"/>
              <a:buChar char="q"/>
            </a:pPr>
            <a:endParaRPr lang="en-US" altLang="en-US" sz="2400"/>
          </a:p>
          <a:p>
            <a:pPr>
              <a:buFont typeface="Wingdings" panose="05000000000000000000" pitchFamily="2" charset="2"/>
              <a:buChar char="q"/>
            </a:pPr>
            <a:r>
              <a:rPr lang="en-US" altLang="en-US" sz="2400"/>
              <a:t>To which phylum do you think your mystery animal belongs?  </a:t>
            </a:r>
          </a:p>
          <a:p>
            <a:pPr>
              <a:buFont typeface="Wingdings" panose="05000000000000000000" pitchFamily="2" charset="2"/>
              <a:buChar char="q"/>
            </a:pPr>
            <a:endParaRPr lang="en-US" altLang="en-US" sz="2400"/>
          </a:p>
          <a:p>
            <a:pPr>
              <a:buFont typeface="Wingdings" panose="05000000000000000000" pitchFamily="2" charset="2"/>
              <a:buChar char="q"/>
            </a:pPr>
            <a:r>
              <a:rPr lang="en-US" altLang="en-US" sz="2400"/>
              <a:t>What traits do you notice on your mystery animal that led you to make this decision?  </a:t>
            </a:r>
          </a:p>
          <a:p>
            <a:pPr>
              <a:buFont typeface="Wingdings" panose="05000000000000000000" pitchFamily="2" charset="2"/>
              <a:buChar char="q"/>
            </a:pPr>
            <a:endParaRPr lang="en-US" altLang="en-US" sz="2400"/>
          </a:p>
          <a:p>
            <a:pPr>
              <a:buFont typeface="Wingdings" panose="05000000000000000000" pitchFamily="2" charset="2"/>
              <a:buChar char="q"/>
            </a:pPr>
            <a:r>
              <a:rPr lang="en-US" altLang="en-US" sz="2400"/>
              <a:t>Check your answers on the following slides to see if you were correct.</a:t>
            </a:r>
          </a:p>
          <a:p>
            <a:pPr>
              <a:buFont typeface="Wingdings" panose="05000000000000000000" pitchFamily="2" charset="2"/>
              <a:buChar char="q"/>
            </a:pPr>
            <a:endParaRPr lang="en-US" altLang="en-US" sz="2000"/>
          </a:p>
        </p:txBody>
      </p:sp>
      <p:sp>
        <p:nvSpPr>
          <p:cNvPr id="33" name="Rectangle 6">
            <a:extLst>
              <a:ext uri="{FF2B5EF4-FFF2-40B4-BE49-F238E27FC236}">
                <a16:creationId xmlns:a16="http://schemas.microsoft.com/office/drawing/2014/main" id="{19B0AB23-2BBB-409D-8E6F-0F241E7EB7AB}"/>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5C4C922-45DF-431E-BADE-6B5EB2DBF37A}" type="slidenum">
              <a:rPr lang="en-US" altLang="en-US">
                <a:solidFill>
                  <a:srgbClr val="898989"/>
                </a:solidFill>
              </a:rPr>
              <a:pPr eaLnBrk="1" hangingPunct="1"/>
              <a:t>135</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4995">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499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C91EEBE1-033F-4712-A507-F6CA238EC1E4}"/>
              </a:ext>
            </a:extLst>
          </p:cNvPr>
          <p:cNvSpPr>
            <a:spLocks noGrp="1" noChangeArrowheads="1"/>
          </p:cNvSpPr>
          <p:nvPr>
            <p:ph type="title"/>
          </p:nvPr>
        </p:nvSpPr>
        <p:spPr>
          <a:xfrm>
            <a:off x="381000" y="0"/>
            <a:ext cx="8229600" cy="457200"/>
          </a:xfrm>
          <a:solidFill>
            <a:srgbClr val="FFCCFF"/>
          </a:solidFill>
          <a:ln w="38100">
            <a:solidFill>
              <a:schemeClr val="tx1"/>
            </a:solidFill>
            <a:miter lim="800000"/>
            <a:headEnd/>
            <a:tailEnd/>
          </a:ln>
        </p:spPr>
        <p:txBody>
          <a:bodyPr/>
          <a:lstStyle/>
          <a:p>
            <a:r>
              <a:rPr lang="en-US" altLang="en-US" sz="2400" b="1"/>
              <a:t>Exercise 7: What’s that Animal?</a:t>
            </a:r>
          </a:p>
        </p:txBody>
      </p:sp>
      <p:sp>
        <p:nvSpPr>
          <p:cNvPr id="84995" name="Rectangle 3">
            <a:extLst>
              <a:ext uri="{FF2B5EF4-FFF2-40B4-BE49-F238E27FC236}">
                <a16:creationId xmlns:a16="http://schemas.microsoft.com/office/drawing/2014/main" id="{C95E706B-4CB1-49C3-9CFC-8F47BF2CDDA6}"/>
              </a:ext>
            </a:extLst>
          </p:cNvPr>
          <p:cNvSpPr>
            <a:spLocks noGrp="1" noChangeArrowheads="1"/>
          </p:cNvSpPr>
          <p:nvPr>
            <p:ph idx="1"/>
          </p:nvPr>
        </p:nvSpPr>
        <p:spPr>
          <a:xfrm>
            <a:off x="0" y="381000"/>
            <a:ext cx="6477000" cy="6324600"/>
          </a:xfrm>
        </p:spPr>
        <p:txBody>
          <a:bodyPr/>
          <a:lstStyle/>
          <a:p>
            <a:pPr>
              <a:buFont typeface="Wingdings" panose="05000000000000000000" pitchFamily="2" charset="2"/>
              <a:buChar char="q"/>
            </a:pPr>
            <a:r>
              <a:rPr lang="en-US" altLang="en-US" sz="2200"/>
              <a:t>Your mystery animal could be a horseshoe crab, which is not a true crab at all.  </a:t>
            </a:r>
          </a:p>
          <a:p>
            <a:pPr>
              <a:buFont typeface="Wingdings" panose="05000000000000000000" pitchFamily="2" charset="2"/>
              <a:buChar char="q"/>
            </a:pPr>
            <a:r>
              <a:rPr lang="en-US" altLang="en-US" sz="2200"/>
              <a:t>It is an arthropod in the subphylum Chelicerata, more closely related to the spiders and other arachnids than to the crustaceans. </a:t>
            </a:r>
          </a:p>
          <a:p>
            <a:pPr>
              <a:buFont typeface="Wingdings" panose="05000000000000000000" pitchFamily="2" charset="2"/>
              <a:buChar char="q"/>
            </a:pPr>
            <a:r>
              <a:rPr lang="en-US" altLang="en-US" sz="2200"/>
              <a:t>Sometimes called “living fossils” because their early relatives inhabited the Earth 100 million years before the dinosaurs. </a:t>
            </a:r>
          </a:p>
          <a:p>
            <a:pPr>
              <a:buFont typeface="Wingdings" panose="05000000000000000000" pitchFamily="2" charset="2"/>
              <a:buChar char="q"/>
            </a:pPr>
            <a:r>
              <a:rPr lang="en-US" altLang="en-US" sz="2200"/>
              <a:t>The species </a:t>
            </a:r>
            <a:r>
              <a:rPr lang="en-US" altLang="en-US" sz="2200" i="1"/>
              <a:t>Limulus polyphemus</a:t>
            </a:r>
            <a:r>
              <a:rPr lang="en-US" altLang="en-US" sz="2200"/>
              <a:t> reaches 2 feet long &amp; is best known for yearly spawning along U.S. Atlantic coasts, when thousands crowd beaches at high tide. </a:t>
            </a:r>
          </a:p>
          <a:p>
            <a:pPr>
              <a:buFont typeface="Wingdings" panose="05000000000000000000" pitchFamily="2" charset="2"/>
              <a:buChar char="q"/>
            </a:pPr>
            <a:r>
              <a:rPr lang="en-US" altLang="en-US" sz="2200"/>
              <a:t>A female digs a hole &amp; lays thousands of eggs, which the male fertilizes, before both return to sea. </a:t>
            </a:r>
          </a:p>
          <a:p>
            <a:pPr>
              <a:buFont typeface="Wingdings" panose="05000000000000000000" pitchFamily="2" charset="2"/>
              <a:buChar char="q"/>
            </a:pPr>
            <a:r>
              <a:rPr lang="en-US" altLang="en-US" sz="2200"/>
              <a:t>The eggs are important food for shore birds.  </a:t>
            </a:r>
          </a:p>
          <a:p>
            <a:pPr>
              <a:buFont typeface="Wingdings" panose="05000000000000000000" pitchFamily="2" charset="2"/>
              <a:buChar char="q"/>
            </a:pPr>
            <a:r>
              <a:rPr lang="en-US" altLang="en-US" sz="2200"/>
              <a:t>If your mystery animal does not look like a horseshoe crab, look at the next slide.  </a:t>
            </a:r>
          </a:p>
          <a:p>
            <a:pPr>
              <a:buFont typeface="Wingdings" panose="05000000000000000000" pitchFamily="2" charset="2"/>
              <a:buChar char="q"/>
            </a:pPr>
            <a:endParaRPr lang="en-US" altLang="en-US" sz="2400"/>
          </a:p>
        </p:txBody>
      </p:sp>
      <p:sp>
        <p:nvSpPr>
          <p:cNvPr id="33" name="Rectangle 6">
            <a:extLst>
              <a:ext uri="{FF2B5EF4-FFF2-40B4-BE49-F238E27FC236}">
                <a16:creationId xmlns:a16="http://schemas.microsoft.com/office/drawing/2014/main" id="{D188051B-8C37-4A82-B0C3-0E8C454D89D3}"/>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F886745-6BD6-4341-8029-E9478F91AC44}" type="slidenum">
              <a:rPr lang="en-US" altLang="en-US">
                <a:solidFill>
                  <a:srgbClr val="898989"/>
                </a:solidFill>
              </a:rPr>
              <a:pPr eaLnBrk="1" hangingPunct="1"/>
              <a:t>136</a:t>
            </a:fld>
            <a:endParaRPr lang="en-US" altLang="en-US">
              <a:solidFill>
                <a:srgbClr val="898989"/>
              </a:solidFill>
            </a:endParaRPr>
          </a:p>
        </p:txBody>
      </p:sp>
      <p:pic>
        <p:nvPicPr>
          <p:cNvPr id="5" name="Picture 4">
            <a:extLst>
              <a:ext uri="{FF2B5EF4-FFF2-40B4-BE49-F238E27FC236}">
                <a16:creationId xmlns:a16="http://schemas.microsoft.com/office/drawing/2014/main" id="{A3FFCF92-D195-492A-94F1-A401952DC7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64300" y="2209800"/>
            <a:ext cx="26797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style.rotation</p:attrName>
                                        </p:attrNameLst>
                                      </p:cBhvr>
                                      <p:tavLst>
                                        <p:tav tm="0">
                                          <p:val>
                                            <p:fltVal val="720"/>
                                          </p:val>
                                        </p:tav>
                                        <p:tav tm="100000">
                                          <p:val>
                                            <p:fltVal val="0"/>
                                          </p:val>
                                        </p:tav>
                                      </p:tavLst>
                                    </p:anim>
                                    <p:anim calcmode="lin" valueType="num">
                                      <p:cBhvr>
                                        <p:cTn id="9" dur="500" fill="hold"/>
                                        <p:tgtEl>
                                          <p:spTgt spid="5"/>
                                        </p:tgtEl>
                                        <p:attrNameLst>
                                          <p:attrName>ppt_h</p:attrName>
                                        </p:attrNameLst>
                                      </p:cBhvr>
                                      <p:tavLst>
                                        <p:tav tm="0">
                                          <p:val>
                                            <p:fltVal val="0"/>
                                          </p:val>
                                        </p:tav>
                                        <p:tav tm="100000">
                                          <p:val>
                                            <p:strVal val="#ppt_h"/>
                                          </p:val>
                                        </p:tav>
                                      </p:tavLst>
                                    </p:anim>
                                    <p:anim calcmode="lin" valueType="num">
                                      <p:cBhvr>
                                        <p:cTn id="10" dur="500" fill="hold"/>
                                        <p:tgtEl>
                                          <p:spTgt spid="5"/>
                                        </p:tgtEl>
                                        <p:attrNameLst>
                                          <p:attrName>ppt_w</p:attrName>
                                        </p:attrNameLst>
                                      </p:cBhvr>
                                      <p:tavLst>
                                        <p:tav tm="0">
                                          <p:val>
                                            <p:fltVal val="0"/>
                                          </p:val>
                                        </p:tav>
                                        <p:tav tm="100000">
                                          <p:val>
                                            <p:strVal val="#ppt_w"/>
                                          </p:val>
                                        </p:tav>
                                      </p:tavLst>
                                    </p:anim>
                                  </p:childTnLst>
                                </p:cTn>
                              </p:par>
                              <p:par>
                                <p:cTn id="11" presetID="1" presetClass="entr" presetSubtype="0" fill="hold" nodeType="withEffect">
                                  <p:stCondLst>
                                    <p:cond delay="0"/>
                                  </p:stCondLst>
                                  <p:childTnLst>
                                    <p:set>
                                      <p:cBhvr>
                                        <p:cTn id="12"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84995">
                                            <p:txEl>
                                              <p:pRg st="5" end="5"/>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849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0B3C01EC-FCF0-46A9-8253-D2EB44FC9066}"/>
              </a:ext>
            </a:extLst>
          </p:cNvPr>
          <p:cNvSpPr>
            <a:spLocks noGrp="1" noChangeArrowheads="1"/>
          </p:cNvSpPr>
          <p:nvPr>
            <p:ph type="title"/>
          </p:nvPr>
        </p:nvSpPr>
        <p:spPr>
          <a:xfrm>
            <a:off x="381000" y="0"/>
            <a:ext cx="8229600" cy="457200"/>
          </a:xfrm>
          <a:solidFill>
            <a:srgbClr val="FFCCFF"/>
          </a:solidFill>
          <a:ln w="38100">
            <a:solidFill>
              <a:schemeClr val="tx1"/>
            </a:solidFill>
          </a:ln>
        </p:spPr>
        <p:txBody>
          <a:bodyPr rtlCol="0">
            <a:normAutofit fontScale="90000"/>
          </a:bodyPr>
          <a:lstStyle/>
          <a:p>
            <a:pPr fontAlgn="auto">
              <a:spcAft>
                <a:spcPts val="0"/>
              </a:spcAft>
              <a:defRPr/>
            </a:pPr>
            <a:r>
              <a:rPr lang="en-US" sz="3200" b="1" dirty="0"/>
              <a:t>Exercise 7: What’s That Animal?</a:t>
            </a:r>
          </a:p>
        </p:txBody>
      </p:sp>
      <p:sp>
        <p:nvSpPr>
          <p:cNvPr id="84995" name="Rectangle 3">
            <a:extLst>
              <a:ext uri="{FF2B5EF4-FFF2-40B4-BE49-F238E27FC236}">
                <a16:creationId xmlns:a16="http://schemas.microsoft.com/office/drawing/2014/main" id="{635B4D64-1877-4D81-9A98-9FB37DE0A1A1}"/>
              </a:ext>
            </a:extLst>
          </p:cNvPr>
          <p:cNvSpPr>
            <a:spLocks noGrp="1" noChangeArrowheads="1"/>
          </p:cNvSpPr>
          <p:nvPr>
            <p:ph idx="1"/>
          </p:nvPr>
        </p:nvSpPr>
        <p:spPr>
          <a:xfrm>
            <a:off x="0" y="533400"/>
            <a:ext cx="7086600" cy="6172200"/>
          </a:xfrm>
        </p:spPr>
        <p:txBody>
          <a:bodyPr rtlCol="0">
            <a:normAutofit fontScale="92500" lnSpcReduction="20000"/>
          </a:bodyPr>
          <a:lstStyle/>
          <a:p>
            <a:pPr fontAlgn="auto">
              <a:spcAft>
                <a:spcPts val="0"/>
              </a:spcAft>
              <a:buFont typeface="Wingdings" pitchFamily="2" charset="2"/>
              <a:buChar char="q"/>
              <a:defRPr/>
            </a:pPr>
            <a:r>
              <a:rPr lang="en-US" sz="2600" dirty="0"/>
              <a:t>Your mystery animal could be a </a:t>
            </a:r>
            <a:r>
              <a:rPr lang="en-US" sz="2600" b="1" dirty="0"/>
              <a:t>sea</a:t>
            </a:r>
            <a:r>
              <a:rPr lang="en-US" sz="2600" dirty="0"/>
              <a:t> </a:t>
            </a:r>
            <a:r>
              <a:rPr lang="en-US" sz="2600" b="1" dirty="0"/>
              <a:t>cucumber</a:t>
            </a:r>
            <a:r>
              <a:rPr lang="en-US" sz="2600" dirty="0"/>
              <a:t>, a  </a:t>
            </a:r>
            <a:r>
              <a:rPr lang="en-US" sz="2600" b="1" dirty="0"/>
              <a:t>relative</a:t>
            </a:r>
            <a:r>
              <a:rPr lang="en-US" sz="2600" dirty="0"/>
              <a:t> </a:t>
            </a:r>
            <a:r>
              <a:rPr lang="en-US" sz="2600" b="1" dirty="0"/>
              <a:t>of</a:t>
            </a:r>
            <a:r>
              <a:rPr lang="en-US" sz="2600" dirty="0"/>
              <a:t> the </a:t>
            </a:r>
            <a:r>
              <a:rPr lang="en-US" sz="2600" b="1" dirty="0"/>
              <a:t>starfish</a:t>
            </a:r>
            <a:r>
              <a:rPr lang="en-US" sz="2600" dirty="0"/>
              <a:t> </a:t>
            </a:r>
            <a:r>
              <a:rPr lang="en-US" sz="2600" b="1" dirty="0"/>
              <a:t>and</a:t>
            </a:r>
            <a:r>
              <a:rPr lang="en-US" sz="2600" dirty="0"/>
              <a:t> </a:t>
            </a:r>
            <a:r>
              <a:rPr lang="en-US" sz="2600" b="1" dirty="0"/>
              <a:t>sea</a:t>
            </a:r>
            <a:r>
              <a:rPr lang="en-US" sz="2600" dirty="0"/>
              <a:t> </a:t>
            </a:r>
            <a:r>
              <a:rPr lang="en-US" sz="2600" b="1" dirty="0"/>
              <a:t>urchins (phylum </a:t>
            </a:r>
            <a:r>
              <a:rPr lang="en-US" sz="2600" b="1" dirty="0" err="1"/>
              <a:t>Echinodermata</a:t>
            </a:r>
            <a:r>
              <a:rPr lang="en-US" sz="2600" b="1" dirty="0"/>
              <a:t>)</a:t>
            </a:r>
            <a:r>
              <a:rPr lang="en-US" sz="2600" dirty="0"/>
              <a:t>.  </a:t>
            </a:r>
          </a:p>
          <a:p>
            <a:pPr fontAlgn="auto">
              <a:spcAft>
                <a:spcPts val="0"/>
              </a:spcAft>
              <a:buFont typeface="Wingdings" pitchFamily="2" charset="2"/>
              <a:buChar char="q"/>
              <a:defRPr/>
            </a:pPr>
            <a:r>
              <a:rPr lang="en-US" sz="2600" dirty="0"/>
              <a:t>Belong to the </a:t>
            </a:r>
            <a:r>
              <a:rPr lang="en-US" sz="2600" b="1" dirty="0"/>
              <a:t>Class</a:t>
            </a:r>
            <a:r>
              <a:rPr lang="en-US" sz="2600" dirty="0"/>
              <a:t> </a:t>
            </a:r>
            <a:r>
              <a:rPr lang="en-US" sz="2600" b="1" dirty="0" err="1"/>
              <a:t>Holothuroidea</a:t>
            </a:r>
            <a:r>
              <a:rPr lang="en-US" sz="2600" dirty="0"/>
              <a:t>, &amp; are sometimes called the “earthworms of the ocean floors”.  Though not closely related to earthworms at all, they perform a similar role: recycling organic matter. </a:t>
            </a:r>
          </a:p>
          <a:p>
            <a:pPr fontAlgn="auto">
              <a:spcAft>
                <a:spcPts val="0"/>
              </a:spcAft>
              <a:buFont typeface="Wingdings" pitchFamily="2" charset="2"/>
              <a:buChar char="q"/>
              <a:defRPr/>
            </a:pPr>
            <a:r>
              <a:rPr lang="en-US" sz="2600" dirty="0"/>
              <a:t>These slow-moving animals are often buried in the detritus they eat. </a:t>
            </a:r>
          </a:p>
          <a:p>
            <a:pPr fontAlgn="auto">
              <a:spcAft>
                <a:spcPts val="0"/>
              </a:spcAft>
              <a:buFont typeface="Wingdings" pitchFamily="2" charset="2"/>
              <a:buChar char="q"/>
              <a:defRPr/>
            </a:pPr>
            <a:r>
              <a:rPr lang="en-US" sz="2600" dirty="0"/>
              <a:t>Break down animal waste &amp; algae to be further decomposed by bacteria. </a:t>
            </a:r>
          </a:p>
          <a:p>
            <a:pPr fontAlgn="auto">
              <a:spcAft>
                <a:spcPts val="0"/>
              </a:spcAft>
              <a:buFont typeface="Wingdings" pitchFamily="2" charset="2"/>
              <a:buChar char="q"/>
              <a:defRPr/>
            </a:pPr>
            <a:r>
              <a:rPr lang="en-US" sz="2600" dirty="0"/>
              <a:t>Their </a:t>
            </a:r>
            <a:r>
              <a:rPr lang="en-US" sz="2600" b="1" dirty="0"/>
              <a:t>tube</a:t>
            </a:r>
            <a:r>
              <a:rPr lang="en-US" sz="2600" dirty="0"/>
              <a:t> </a:t>
            </a:r>
            <a:r>
              <a:rPr lang="en-US" sz="2600" b="1" dirty="0"/>
              <a:t>feet</a:t>
            </a:r>
            <a:r>
              <a:rPr lang="en-US" sz="2600" dirty="0"/>
              <a:t> are </a:t>
            </a:r>
            <a:r>
              <a:rPr lang="en-US" sz="2600" b="1" dirty="0"/>
              <a:t>modified</a:t>
            </a:r>
            <a:r>
              <a:rPr lang="en-US" sz="2600" dirty="0"/>
              <a:t> </a:t>
            </a:r>
            <a:r>
              <a:rPr lang="en-US" sz="2600" b="1" dirty="0"/>
              <a:t>into</a:t>
            </a:r>
            <a:r>
              <a:rPr lang="en-US" sz="2600" dirty="0"/>
              <a:t> </a:t>
            </a:r>
            <a:r>
              <a:rPr lang="en-US" sz="2600" b="1" dirty="0"/>
              <a:t>tentacles</a:t>
            </a:r>
            <a:r>
              <a:rPr lang="en-US" sz="2600" dirty="0"/>
              <a:t> used to grab organic material.  </a:t>
            </a:r>
          </a:p>
          <a:p>
            <a:pPr fontAlgn="auto">
              <a:spcAft>
                <a:spcPts val="0"/>
              </a:spcAft>
              <a:buFont typeface="Wingdings" pitchFamily="2" charset="2"/>
              <a:buChar char="q"/>
              <a:defRPr/>
            </a:pPr>
            <a:r>
              <a:rPr lang="en-US" sz="2600" dirty="0"/>
              <a:t>If attacked, can </a:t>
            </a:r>
            <a:r>
              <a:rPr lang="en-US" sz="2600" b="1" dirty="0"/>
              <a:t>eject</a:t>
            </a:r>
            <a:r>
              <a:rPr lang="en-US" sz="2600" dirty="0"/>
              <a:t> sticky </a:t>
            </a:r>
            <a:r>
              <a:rPr lang="en-US" sz="2600" b="1" dirty="0" err="1"/>
              <a:t>Cuvierian</a:t>
            </a:r>
            <a:r>
              <a:rPr lang="en-US" sz="2600" dirty="0"/>
              <a:t> </a:t>
            </a:r>
            <a:r>
              <a:rPr lang="en-US" sz="2600" b="1" dirty="0"/>
              <a:t>tubules</a:t>
            </a:r>
            <a:r>
              <a:rPr lang="en-US" sz="2600" dirty="0"/>
              <a:t> </a:t>
            </a:r>
            <a:r>
              <a:rPr lang="en-US" sz="2600" b="1" dirty="0"/>
              <a:t>from</a:t>
            </a:r>
            <a:r>
              <a:rPr lang="en-US" sz="2600" dirty="0"/>
              <a:t> </a:t>
            </a:r>
            <a:r>
              <a:rPr lang="en-US" sz="2600" b="1" dirty="0"/>
              <a:t>its</a:t>
            </a:r>
            <a:r>
              <a:rPr lang="en-US" sz="2600" dirty="0"/>
              <a:t> </a:t>
            </a:r>
            <a:r>
              <a:rPr lang="en-US" sz="2600" b="1" dirty="0"/>
              <a:t>anus</a:t>
            </a:r>
            <a:r>
              <a:rPr lang="en-US" sz="2600" dirty="0"/>
              <a:t> </a:t>
            </a:r>
            <a:r>
              <a:rPr lang="en-US" sz="2600" b="1" dirty="0"/>
              <a:t>to</a:t>
            </a:r>
            <a:r>
              <a:rPr lang="en-US" sz="2600" dirty="0"/>
              <a:t> </a:t>
            </a:r>
            <a:r>
              <a:rPr lang="en-US" sz="2600" b="1" dirty="0"/>
              <a:t>entangle</a:t>
            </a:r>
            <a:r>
              <a:rPr lang="en-US" sz="2600" dirty="0"/>
              <a:t> </a:t>
            </a:r>
            <a:r>
              <a:rPr lang="en-US" sz="2600" b="1" dirty="0"/>
              <a:t>predators</a:t>
            </a:r>
            <a:r>
              <a:rPr lang="en-US" sz="2600" dirty="0"/>
              <a:t>, &amp; attempt a slow escape.  </a:t>
            </a:r>
          </a:p>
          <a:p>
            <a:pPr fontAlgn="auto">
              <a:spcAft>
                <a:spcPts val="0"/>
              </a:spcAft>
              <a:buFont typeface="Wingdings" pitchFamily="2" charset="2"/>
              <a:buChar char="q"/>
              <a:defRPr/>
            </a:pPr>
            <a:r>
              <a:rPr lang="en-US" sz="2600" dirty="0"/>
              <a:t>Of the about1400 species of sea cucumbers, some are served in Chinese restaurants!  </a:t>
            </a:r>
          </a:p>
          <a:p>
            <a:pPr fontAlgn="auto">
              <a:spcAft>
                <a:spcPts val="0"/>
              </a:spcAft>
              <a:buFont typeface="Wingdings" pitchFamily="2" charset="2"/>
              <a:buChar char="q"/>
              <a:defRPr/>
            </a:pPr>
            <a:endParaRPr lang="en-US" sz="2000" dirty="0"/>
          </a:p>
        </p:txBody>
      </p:sp>
      <p:sp>
        <p:nvSpPr>
          <p:cNvPr id="33" name="Rectangle 6">
            <a:extLst>
              <a:ext uri="{FF2B5EF4-FFF2-40B4-BE49-F238E27FC236}">
                <a16:creationId xmlns:a16="http://schemas.microsoft.com/office/drawing/2014/main" id="{F0B0DE45-EC60-4FB2-8194-212C6DD0F73A}"/>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72FC694-4BE7-4513-8F90-AE885E7865EF}" type="slidenum">
              <a:rPr lang="en-US" altLang="en-US">
                <a:solidFill>
                  <a:srgbClr val="898989"/>
                </a:solidFill>
              </a:rPr>
              <a:pPr eaLnBrk="1" hangingPunct="1"/>
              <a:t>137</a:t>
            </a:fld>
            <a:endParaRPr lang="en-US" altLang="en-US">
              <a:solidFill>
                <a:srgbClr val="898989"/>
              </a:solidFill>
            </a:endParaRPr>
          </a:p>
        </p:txBody>
      </p:sp>
      <p:pic>
        <p:nvPicPr>
          <p:cNvPr id="7" name="Picture 6" descr="..\..\..\..\My Pictures\biobox\sea cucmber.jpg">
            <a:extLst>
              <a:ext uri="{FF2B5EF4-FFF2-40B4-BE49-F238E27FC236}">
                <a16:creationId xmlns:a16="http://schemas.microsoft.com/office/drawing/2014/main" id="{3B1E9C1E-8CAC-425A-891C-EC4876DC74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3275" y="2286000"/>
            <a:ext cx="1990725" cy="161925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style.rotation</p:attrName>
                                        </p:attrNameLst>
                                      </p:cBhvr>
                                      <p:tavLst>
                                        <p:tav tm="0">
                                          <p:val>
                                            <p:fltVal val="720"/>
                                          </p:val>
                                        </p:tav>
                                        <p:tav tm="100000">
                                          <p:val>
                                            <p:fltVal val="0"/>
                                          </p:val>
                                        </p:tav>
                                      </p:tavLst>
                                    </p:anim>
                                    <p:anim calcmode="lin" valueType="num">
                                      <p:cBhvr>
                                        <p:cTn id="9" dur="500" fill="hold"/>
                                        <p:tgtEl>
                                          <p:spTgt spid="7"/>
                                        </p:tgtEl>
                                        <p:attrNameLst>
                                          <p:attrName>ppt_h</p:attrName>
                                        </p:attrNameLst>
                                      </p:cBhvr>
                                      <p:tavLst>
                                        <p:tav tm="0">
                                          <p:val>
                                            <p:fltVal val="0"/>
                                          </p:val>
                                        </p:tav>
                                        <p:tav tm="100000">
                                          <p:val>
                                            <p:strVal val="#ppt_h"/>
                                          </p:val>
                                        </p:tav>
                                      </p:tavLst>
                                    </p:anim>
                                    <p:anim calcmode="lin" valueType="num">
                                      <p:cBhvr>
                                        <p:cTn id="10" dur="500" fill="hold"/>
                                        <p:tgtEl>
                                          <p:spTgt spid="7"/>
                                        </p:tgtEl>
                                        <p:attrNameLst>
                                          <p:attrName>ppt_w</p:attrName>
                                        </p:attrNameLst>
                                      </p:cBhvr>
                                      <p:tavLst>
                                        <p:tav tm="0">
                                          <p:val>
                                            <p:fltVal val="0"/>
                                          </p:val>
                                        </p:tav>
                                        <p:tav tm="100000">
                                          <p:val>
                                            <p:strVal val="#ppt_w"/>
                                          </p:val>
                                        </p:tav>
                                      </p:tavLst>
                                    </p:anim>
                                  </p:childTnLst>
                                </p:cTn>
                              </p:par>
                              <p:par>
                                <p:cTn id="11" presetID="1" presetClass="entr" presetSubtype="0" fill="hold" nodeType="withEffect">
                                  <p:stCondLst>
                                    <p:cond delay="0"/>
                                  </p:stCondLst>
                                  <p:childTnLst>
                                    <p:set>
                                      <p:cBhvr>
                                        <p:cTn id="12"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84995">
                                            <p:txEl>
                                              <p:pRg st="5" end="5"/>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849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a:extLst>
              <a:ext uri="{FF2B5EF4-FFF2-40B4-BE49-F238E27FC236}">
                <a16:creationId xmlns:a16="http://schemas.microsoft.com/office/drawing/2014/main" id="{DD3F8530-A2AC-420D-9040-52813E32D0A6}"/>
              </a:ext>
            </a:extLst>
          </p:cNvPr>
          <p:cNvSpPr txBox="1">
            <a:spLocks noChangeArrowheads="1"/>
          </p:cNvSpPr>
          <p:nvPr/>
        </p:nvSpPr>
        <p:spPr bwMode="auto">
          <a:xfrm>
            <a:off x="838200" y="6019800"/>
            <a:ext cx="7750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WHY COULD INSECTS THIS LARGE NEVER EXIST?</a:t>
            </a:r>
          </a:p>
        </p:txBody>
      </p:sp>
      <p:sp>
        <p:nvSpPr>
          <p:cNvPr id="160771" name="Rectangle 2">
            <a:extLst>
              <a:ext uri="{FF2B5EF4-FFF2-40B4-BE49-F238E27FC236}">
                <a16:creationId xmlns:a16="http://schemas.microsoft.com/office/drawing/2014/main" id="{1AB2FC39-704D-4BC1-BBAB-C2A1168DF47C}"/>
              </a:ext>
            </a:extLst>
          </p:cNvPr>
          <p:cNvSpPr>
            <a:spLocks noGrp="1" noChangeArrowheads="1"/>
          </p:cNvSpPr>
          <p:nvPr>
            <p:ph type="title"/>
          </p:nvPr>
        </p:nvSpPr>
        <p:spPr>
          <a:xfrm>
            <a:off x="381000" y="152400"/>
            <a:ext cx="8229600" cy="655638"/>
          </a:xfrm>
          <a:solidFill>
            <a:srgbClr val="00B050"/>
          </a:solidFill>
          <a:ln w="38100">
            <a:solidFill>
              <a:schemeClr val="tx1"/>
            </a:solidFill>
            <a:miter lim="800000"/>
            <a:headEnd/>
            <a:tailEnd/>
          </a:ln>
        </p:spPr>
        <p:txBody>
          <a:bodyPr/>
          <a:lstStyle/>
          <a:p>
            <a:r>
              <a:rPr lang="en-US" altLang="en-US" sz="3200" b="1">
                <a:solidFill>
                  <a:schemeClr val="bg1"/>
                </a:solidFill>
              </a:rPr>
              <a:t>Exercise 8: Pass that Gas!</a:t>
            </a:r>
          </a:p>
        </p:txBody>
      </p:sp>
      <p:sp>
        <p:nvSpPr>
          <p:cNvPr id="7" name="TextBox 6">
            <a:extLst>
              <a:ext uri="{FF2B5EF4-FFF2-40B4-BE49-F238E27FC236}">
                <a16:creationId xmlns:a16="http://schemas.microsoft.com/office/drawing/2014/main" id="{BA31C6B7-6604-4613-BA23-D1D9234004C3}"/>
              </a:ext>
            </a:extLst>
          </p:cNvPr>
          <p:cNvSpPr txBox="1">
            <a:spLocks noChangeArrowheads="1"/>
          </p:cNvSpPr>
          <p:nvPr/>
        </p:nvSpPr>
        <p:spPr bwMode="auto">
          <a:xfrm>
            <a:off x="381000" y="914400"/>
            <a:ext cx="8534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Click the image below to see a clip from the 1957 film </a:t>
            </a:r>
            <a:r>
              <a:rPr lang="en-US" altLang="en-US" sz="2400" b="1" i="1"/>
              <a:t>The Deadly Mantis</a:t>
            </a:r>
            <a:r>
              <a:rPr lang="en-US" altLang="en-US" sz="2400" b="1"/>
              <a:t>, which is a good example of bad science in horror movies.</a:t>
            </a:r>
          </a:p>
        </p:txBody>
      </p:sp>
      <p:pic>
        <p:nvPicPr>
          <p:cNvPr id="8" name="DeadlyManti-20sec_001.avi">
            <a:hlinkClick r:id="" action="ppaction://media"/>
            <a:extLst>
              <a:ext uri="{FF2B5EF4-FFF2-40B4-BE49-F238E27FC236}">
                <a16:creationId xmlns:a16="http://schemas.microsoft.com/office/drawing/2014/main" id="{4AE9795A-B15A-48EA-BF3D-57E91A71F309}"/>
              </a:ext>
            </a:extLst>
          </p:cNvPr>
          <p:cNvPicPr>
            <a:picLocks noRot="1" noChangeAspect="1"/>
          </p:cNvPicPr>
          <p:nvPr>
            <a:videoFile r:link="rId2"/>
          </p:nvPr>
        </p:nvPicPr>
        <p:blipFill>
          <a:blip r:embed="rId5">
            <a:extLst>
              <a:ext uri="{28A0092B-C50C-407E-A947-70E740481C1C}">
                <a14:useLocalDpi xmlns:a14="http://schemas.microsoft.com/office/drawing/2010/main" val="0"/>
              </a:ext>
            </a:extLst>
          </a:blip>
          <a:srcRect/>
          <a:stretch>
            <a:fillRect/>
          </a:stretch>
        </p:blipFill>
        <p:spPr bwMode="auto">
          <a:xfrm>
            <a:off x="1676400" y="2133600"/>
            <a:ext cx="5668963"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3" fill="hold" display="0">
                  <p:stCondLst>
                    <p:cond delay="indefinite"/>
                  </p:stCondLst>
                  <p:endCondLst>
                    <p:cond evt="onNext" delay="0">
                      <p:tgtEl>
                        <p:sldTgt/>
                      </p:tgtEl>
                    </p:cond>
                    <p:cond evt="onPrev" delay="0">
                      <p:tgtEl>
                        <p:sldTgt/>
                      </p:tgtEl>
                    </p:cond>
                  </p:endCondLst>
                </p:cTn>
                <p:tgtEl>
                  <p:spTgt spid="8"/>
                </p:tgtEl>
              </p:cMediaNode>
            </p:video>
          </p:childTnLst>
        </p:cTn>
      </p:par>
    </p:tnLst>
    <p:bldLst>
      <p:bldP spid="4" grpId="0"/>
      <p:bldP spid="7"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a:extLst>
              <a:ext uri="{FF2B5EF4-FFF2-40B4-BE49-F238E27FC236}">
                <a16:creationId xmlns:a16="http://schemas.microsoft.com/office/drawing/2014/main" id="{2A53F8AC-7E68-492F-A5E4-CFF787B66A0E}"/>
              </a:ext>
            </a:extLst>
          </p:cNvPr>
          <p:cNvSpPr>
            <a:spLocks noGrp="1" noChangeArrowheads="1"/>
          </p:cNvSpPr>
          <p:nvPr>
            <p:ph type="body" idx="1"/>
          </p:nvPr>
        </p:nvSpPr>
        <p:spPr>
          <a:xfrm>
            <a:off x="533400" y="914400"/>
            <a:ext cx="8229600" cy="5486400"/>
          </a:xfrm>
        </p:spPr>
        <p:txBody>
          <a:bodyPr rtlCol="0">
            <a:normAutofit fontScale="77500" lnSpcReduction="20000"/>
          </a:bodyPr>
          <a:lstStyle/>
          <a:p>
            <a:pPr fontAlgn="auto">
              <a:spcAft>
                <a:spcPts val="0"/>
              </a:spcAft>
              <a:defRPr/>
            </a:pPr>
            <a:r>
              <a:rPr lang="en-US" b="1" dirty="0"/>
              <a:t>Brainstorm for a while to come up with some possible explanations!  Click after everyone has had a chance to think about it.</a:t>
            </a:r>
          </a:p>
          <a:p>
            <a:pPr fontAlgn="auto">
              <a:spcAft>
                <a:spcPts val="0"/>
              </a:spcAft>
              <a:defRPr/>
            </a:pPr>
            <a:endParaRPr lang="en-US" dirty="0"/>
          </a:p>
          <a:p>
            <a:pPr fontAlgn="auto">
              <a:spcAft>
                <a:spcPts val="0"/>
              </a:spcAft>
              <a:buFont typeface="Arial" panose="020B0604020202020204" pitchFamily="34" charset="0"/>
              <a:buNone/>
              <a:defRPr/>
            </a:pPr>
            <a:r>
              <a:rPr lang="en-US" b="1" u="sng" dirty="0"/>
              <a:t>Example ideas proposed by students:</a:t>
            </a:r>
          </a:p>
          <a:p>
            <a:pPr lvl="1" fontAlgn="auto">
              <a:spcAft>
                <a:spcPts val="0"/>
              </a:spcAft>
              <a:buFont typeface="Arial" panose="020B0604020202020204" pitchFamily="34" charset="0"/>
              <a:buChar char="•"/>
              <a:defRPr/>
            </a:pPr>
            <a:r>
              <a:rPr lang="en-US" sz="3100" dirty="0"/>
              <a:t>Exoskeleton too weak</a:t>
            </a:r>
          </a:p>
          <a:p>
            <a:pPr lvl="1" fontAlgn="auto">
              <a:spcAft>
                <a:spcPts val="0"/>
              </a:spcAft>
              <a:buFont typeface="Arial" panose="020B0604020202020204" pitchFamily="34" charset="0"/>
              <a:buChar char="•"/>
              <a:defRPr/>
            </a:pPr>
            <a:r>
              <a:rPr lang="en-US" sz="3100" dirty="0"/>
              <a:t>When shedding exoskeleton, the insect would collapse under its own weight</a:t>
            </a:r>
          </a:p>
          <a:p>
            <a:pPr lvl="1" fontAlgn="auto">
              <a:spcAft>
                <a:spcPts val="0"/>
              </a:spcAft>
              <a:buFont typeface="Arial" panose="020B0604020202020204" pitchFamily="34" charset="0"/>
              <a:buChar char="•"/>
              <a:defRPr/>
            </a:pPr>
            <a:r>
              <a:rPr lang="en-US" sz="3100" dirty="0"/>
              <a:t>Limits of habitat/dwelling size</a:t>
            </a:r>
          </a:p>
          <a:p>
            <a:pPr lvl="1" fontAlgn="auto">
              <a:spcAft>
                <a:spcPts val="0"/>
              </a:spcAft>
              <a:buFont typeface="Arial" panose="020B0604020202020204" pitchFamily="34" charset="0"/>
              <a:buChar char="•"/>
              <a:defRPr/>
            </a:pPr>
            <a:r>
              <a:rPr lang="en-US" sz="3100" dirty="0"/>
              <a:t>Lung capacity</a:t>
            </a:r>
          </a:p>
          <a:p>
            <a:pPr lvl="1" fontAlgn="auto">
              <a:spcAft>
                <a:spcPts val="0"/>
              </a:spcAft>
              <a:buFont typeface="Arial" panose="020B0604020202020204" pitchFamily="34" charset="0"/>
              <a:buChar char="•"/>
              <a:defRPr/>
            </a:pPr>
            <a:r>
              <a:rPr lang="en-US" dirty="0"/>
              <a:t>Can’t get enough oxygen</a:t>
            </a:r>
          </a:p>
          <a:p>
            <a:pPr fontAlgn="auto">
              <a:spcAft>
                <a:spcPts val="0"/>
              </a:spcAft>
              <a:defRPr/>
            </a:pPr>
            <a:endParaRPr lang="en-US" dirty="0"/>
          </a:p>
          <a:p>
            <a:pPr fontAlgn="auto">
              <a:spcAft>
                <a:spcPts val="0"/>
              </a:spcAft>
              <a:defRPr/>
            </a:pPr>
            <a:r>
              <a:rPr lang="en-US" b="1" dirty="0"/>
              <a:t>Did you come up with any others besides these? Are any of these correct?  Let’s move on and find out!</a:t>
            </a:r>
          </a:p>
          <a:p>
            <a:pPr fontAlgn="auto">
              <a:spcAft>
                <a:spcPts val="0"/>
              </a:spcAft>
              <a:defRPr/>
            </a:pPr>
            <a:endParaRPr lang="en-US" dirty="0"/>
          </a:p>
        </p:txBody>
      </p:sp>
      <p:sp>
        <p:nvSpPr>
          <p:cNvPr id="161795" name="Rectangle 2">
            <a:extLst>
              <a:ext uri="{FF2B5EF4-FFF2-40B4-BE49-F238E27FC236}">
                <a16:creationId xmlns:a16="http://schemas.microsoft.com/office/drawing/2014/main" id="{4F4EEECE-C02B-46C6-9778-C6EB202425EC}"/>
              </a:ext>
            </a:extLst>
          </p:cNvPr>
          <p:cNvSpPr>
            <a:spLocks noGrp="1" noChangeArrowheads="1"/>
          </p:cNvSpPr>
          <p:nvPr>
            <p:ph type="title"/>
          </p:nvPr>
        </p:nvSpPr>
        <p:spPr>
          <a:xfrm>
            <a:off x="381000" y="152400"/>
            <a:ext cx="8229600" cy="655638"/>
          </a:xfrm>
          <a:solidFill>
            <a:srgbClr val="00B050"/>
          </a:solidFill>
          <a:ln w="38100">
            <a:solidFill>
              <a:schemeClr val="tx1"/>
            </a:solidFill>
            <a:miter lim="800000"/>
            <a:headEnd/>
            <a:tailEnd/>
          </a:ln>
        </p:spPr>
        <p:txBody>
          <a:bodyPr/>
          <a:lstStyle/>
          <a:p>
            <a:r>
              <a:rPr lang="en-US" altLang="en-US" sz="3200" b="1">
                <a:solidFill>
                  <a:schemeClr val="bg1"/>
                </a:solidFill>
              </a:rPr>
              <a:t>Exercise 8: Pass that Gas!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21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21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21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218">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218">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218">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218">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921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71E2E4A6-69FF-4AA8-9B0A-64C6154297D9}"/>
              </a:ext>
            </a:extLst>
          </p:cNvPr>
          <p:cNvSpPr>
            <a:spLocks noGrp="1" noChangeArrowheads="1"/>
          </p:cNvSpPr>
          <p:nvPr>
            <p:ph type="title"/>
          </p:nvPr>
        </p:nvSpPr>
        <p:spPr>
          <a:xfrm>
            <a:off x="457200" y="25400"/>
            <a:ext cx="8229600" cy="655638"/>
          </a:xfrm>
          <a:solidFill>
            <a:srgbClr val="CF2BB8"/>
          </a:solidFill>
          <a:ln w="38100">
            <a:solidFill>
              <a:schemeClr val="tx1"/>
            </a:solidFill>
            <a:miter lim="800000"/>
            <a:headEnd/>
            <a:tailEnd/>
          </a:ln>
        </p:spPr>
        <p:txBody>
          <a:bodyPr/>
          <a:lstStyle/>
          <a:p>
            <a:r>
              <a:rPr lang="en-US" altLang="en-US" sz="3200" b="1"/>
              <a:t>Instructions for Making a Bar Graph</a:t>
            </a:r>
          </a:p>
        </p:txBody>
      </p:sp>
      <p:sp>
        <p:nvSpPr>
          <p:cNvPr id="10243" name="Rectangle 3">
            <a:extLst>
              <a:ext uri="{FF2B5EF4-FFF2-40B4-BE49-F238E27FC236}">
                <a16:creationId xmlns:a16="http://schemas.microsoft.com/office/drawing/2014/main" id="{3A0EF9CA-438E-40EE-B31A-4AF25FCEF461}"/>
              </a:ext>
            </a:extLst>
          </p:cNvPr>
          <p:cNvSpPr>
            <a:spLocks noGrp="1" noChangeArrowheads="1"/>
          </p:cNvSpPr>
          <p:nvPr>
            <p:ph idx="1"/>
          </p:nvPr>
        </p:nvSpPr>
        <p:spPr>
          <a:xfrm>
            <a:off x="152400" y="762000"/>
            <a:ext cx="8839200" cy="6096000"/>
          </a:xfrm>
        </p:spPr>
        <p:txBody>
          <a:bodyPr rtlCol="0">
            <a:normAutofit fontScale="85000" lnSpcReduction="10000"/>
          </a:bodyPr>
          <a:lstStyle/>
          <a:p>
            <a:pPr fontAlgn="auto">
              <a:spcAft>
                <a:spcPts val="0"/>
              </a:spcAft>
              <a:buFont typeface="Wingdings" pitchFamily="2" charset="2"/>
              <a:buChar char="q"/>
              <a:defRPr/>
            </a:pPr>
            <a:r>
              <a:rPr lang="en-US" sz="2800" dirty="0"/>
              <a:t>If each bar in your graph will represent one Kingdom, how many bars will your graph have in all? </a:t>
            </a:r>
          </a:p>
          <a:p>
            <a:pPr fontAlgn="auto">
              <a:spcAft>
                <a:spcPts val="0"/>
              </a:spcAft>
              <a:buFont typeface="Wingdings" pitchFamily="2" charset="2"/>
              <a:buChar char="q"/>
              <a:defRPr/>
            </a:pPr>
            <a:r>
              <a:rPr lang="en-US" sz="2800" dirty="0"/>
              <a:t>If you said 6, you are exactly right!</a:t>
            </a:r>
          </a:p>
          <a:p>
            <a:pPr fontAlgn="auto">
              <a:spcAft>
                <a:spcPts val="0"/>
              </a:spcAft>
              <a:buFont typeface="Wingdings" pitchFamily="2" charset="2"/>
              <a:buChar char="q"/>
              <a:defRPr/>
            </a:pPr>
            <a:r>
              <a:rPr lang="en-US" sz="2800" dirty="0"/>
              <a:t> Look at the numbers of species in the six Kingdoms below:</a:t>
            </a:r>
          </a:p>
          <a:p>
            <a:pPr lvl="1" fontAlgn="auto">
              <a:lnSpc>
                <a:spcPct val="120000"/>
              </a:lnSpc>
              <a:spcBef>
                <a:spcPts val="0"/>
              </a:spcBef>
              <a:spcAft>
                <a:spcPts val="0"/>
              </a:spcAft>
              <a:buFont typeface="Wingdings" pitchFamily="2" charset="2"/>
              <a:buChar char="q"/>
              <a:defRPr/>
            </a:pPr>
            <a:r>
              <a:rPr lang="en-US" dirty="0"/>
              <a:t>Kingdom </a:t>
            </a:r>
            <a:r>
              <a:rPr lang="en-US" dirty="0" err="1"/>
              <a:t>Animalia</a:t>
            </a:r>
            <a:r>
              <a:rPr lang="en-US" dirty="0"/>
              <a:t> (1,400,000 species)</a:t>
            </a:r>
          </a:p>
          <a:p>
            <a:pPr lvl="1" fontAlgn="auto">
              <a:lnSpc>
                <a:spcPct val="120000"/>
              </a:lnSpc>
              <a:spcBef>
                <a:spcPts val="0"/>
              </a:spcBef>
              <a:spcAft>
                <a:spcPts val="0"/>
              </a:spcAft>
              <a:buFont typeface="Wingdings" pitchFamily="2" charset="2"/>
              <a:buChar char="q"/>
              <a:defRPr/>
            </a:pPr>
            <a:r>
              <a:rPr lang="en-US" dirty="0"/>
              <a:t>Kingdom Plantae (320,000 species)</a:t>
            </a:r>
          </a:p>
          <a:p>
            <a:pPr lvl="1" fontAlgn="auto">
              <a:lnSpc>
                <a:spcPct val="120000"/>
              </a:lnSpc>
              <a:spcBef>
                <a:spcPts val="0"/>
              </a:spcBef>
              <a:spcAft>
                <a:spcPts val="0"/>
              </a:spcAft>
              <a:buFont typeface="Wingdings" pitchFamily="2" charset="2"/>
              <a:buChar char="q"/>
              <a:defRPr/>
            </a:pPr>
            <a:r>
              <a:rPr lang="en-US" dirty="0"/>
              <a:t>Kingdom Fungi (100,000 species)</a:t>
            </a:r>
          </a:p>
          <a:p>
            <a:pPr lvl="1" fontAlgn="auto">
              <a:lnSpc>
                <a:spcPct val="120000"/>
              </a:lnSpc>
              <a:spcBef>
                <a:spcPts val="0"/>
              </a:spcBef>
              <a:spcAft>
                <a:spcPts val="0"/>
              </a:spcAft>
              <a:buFont typeface="Wingdings" pitchFamily="2" charset="2"/>
              <a:buChar char="q"/>
              <a:defRPr/>
            </a:pPr>
            <a:r>
              <a:rPr lang="en-US" dirty="0"/>
              <a:t>Kingdom Protista (100,000 species)</a:t>
            </a:r>
          </a:p>
          <a:p>
            <a:pPr lvl="1" fontAlgn="auto">
              <a:lnSpc>
                <a:spcPct val="120000"/>
              </a:lnSpc>
              <a:spcBef>
                <a:spcPts val="0"/>
              </a:spcBef>
              <a:spcAft>
                <a:spcPts val="0"/>
              </a:spcAft>
              <a:buFont typeface="Wingdings" pitchFamily="2" charset="2"/>
              <a:buChar char="q"/>
              <a:defRPr/>
            </a:pPr>
            <a:r>
              <a:rPr lang="en-US" dirty="0"/>
              <a:t>Kingdom Bacteria (10,000 species)</a:t>
            </a:r>
          </a:p>
          <a:p>
            <a:pPr lvl="1" fontAlgn="auto">
              <a:lnSpc>
                <a:spcPct val="120000"/>
              </a:lnSpc>
              <a:spcBef>
                <a:spcPts val="0"/>
              </a:spcBef>
              <a:spcAft>
                <a:spcPts val="0"/>
              </a:spcAft>
              <a:buFont typeface="Wingdings" pitchFamily="2" charset="2"/>
              <a:buChar char="q"/>
              <a:defRPr/>
            </a:pPr>
            <a:r>
              <a:rPr lang="en-US" dirty="0"/>
              <a:t>Kingdom </a:t>
            </a:r>
            <a:r>
              <a:rPr lang="en-US" dirty="0" err="1"/>
              <a:t>Archaea</a:t>
            </a:r>
            <a:r>
              <a:rPr lang="en-US" dirty="0"/>
              <a:t> (259 species)</a:t>
            </a:r>
          </a:p>
          <a:p>
            <a:pPr fontAlgn="auto">
              <a:spcAft>
                <a:spcPts val="0"/>
              </a:spcAft>
              <a:buFont typeface="Wingdings" pitchFamily="2" charset="2"/>
              <a:buChar char="q"/>
              <a:defRPr/>
            </a:pPr>
            <a:r>
              <a:rPr lang="en-US" sz="2800" dirty="0"/>
              <a:t>These numbers are quite a bit larger than the numbers in the sample graph, so you are going to need to find a way to represent all the numbers so that your graph will fit on your paper. The y-axis, or vertical axis, will show the numbers of species in each Kingdom using a scale that you choose. </a:t>
            </a:r>
          </a:p>
          <a:p>
            <a:pPr fontAlgn="auto">
              <a:lnSpc>
                <a:spcPct val="80000"/>
              </a:lnSpc>
              <a:spcAft>
                <a:spcPts val="0"/>
              </a:spcAft>
              <a:defRPr/>
            </a:pPr>
            <a:endParaRPr lang="en-US" sz="2400" b="1" dirty="0"/>
          </a:p>
        </p:txBody>
      </p:sp>
      <p:sp>
        <p:nvSpPr>
          <p:cNvPr id="4" name="Rectangle 6">
            <a:extLst>
              <a:ext uri="{FF2B5EF4-FFF2-40B4-BE49-F238E27FC236}">
                <a16:creationId xmlns:a16="http://schemas.microsoft.com/office/drawing/2014/main" id="{FC3FADC9-3A1E-4960-B511-566D100D3AFC}"/>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E2212F5-9A4C-47E0-B320-F9ED696E8165}" type="slidenum">
              <a:rPr lang="en-US" altLang="en-US">
                <a:solidFill>
                  <a:srgbClr val="898989"/>
                </a:solidFill>
              </a:rPr>
              <a:pPr eaLnBrk="1" hangingPunct="1"/>
              <a:t>14</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2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24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24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024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0243">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024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Countdown" hidden="1">
            <a:extLst>
              <a:ext uri="{FF2B5EF4-FFF2-40B4-BE49-F238E27FC236}">
                <a16:creationId xmlns:a16="http://schemas.microsoft.com/office/drawing/2014/main" id="{822F9E0E-91DD-4056-814C-DC93D8CF53FF}"/>
              </a:ext>
            </a:extLst>
          </p:cNvPr>
          <p:cNvGrpSpPr>
            <a:grpSpLocks/>
          </p:cNvGrpSpPr>
          <p:nvPr>
            <p:custDataLst>
              <p:tags r:id="rId2"/>
            </p:custDataLst>
          </p:nvPr>
        </p:nvGrpSpPr>
        <p:grpSpPr bwMode="auto">
          <a:xfrm>
            <a:off x="1828800" y="4876800"/>
            <a:ext cx="635000" cy="635000"/>
            <a:chOff x="8318500" y="6032500"/>
            <a:chExt cx="635000" cy="635000"/>
          </a:xfrm>
        </p:grpSpPr>
        <p:sp>
          <p:nvSpPr>
            <p:cNvPr id="162821" name="CDShape" hidden="1">
              <a:extLst>
                <a:ext uri="{FF2B5EF4-FFF2-40B4-BE49-F238E27FC236}">
                  <a16:creationId xmlns:a16="http://schemas.microsoft.com/office/drawing/2014/main" id="{C29CED20-553A-4E43-88A5-4662856EE092}"/>
                </a:ext>
              </a:extLst>
            </p:cNvPr>
            <p:cNvSpPr>
              <a:spLocks noChangeArrowheads="1"/>
            </p:cNvSpPr>
            <p:nvPr/>
          </p:nvSpPr>
          <p:spPr bwMode="auto">
            <a:xfrm>
              <a:off x="8318500" y="6032500"/>
              <a:ext cx="635000" cy="635000"/>
            </a:xfrm>
            <a:prstGeom prst="bevel">
              <a:avLst>
                <a:gd name="adj" fmla="val 12500"/>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162822" name="CDText" hidden="1">
              <a:extLst>
                <a:ext uri="{FF2B5EF4-FFF2-40B4-BE49-F238E27FC236}">
                  <a16:creationId xmlns:a16="http://schemas.microsoft.com/office/drawing/2014/main" id="{E2172A23-AA72-496A-BD16-CB229E2C4542}"/>
                </a:ext>
              </a:extLst>
            </p:cNvPr>
            <p:cNvSpPr txBox="1">
              <a:spLocks noChangeArrowheads="1"/>
            </p:cNvSpPr>
            <p:nvPr/>
          </p:nvSpPr>
          <p:spPr bwMode="auto">
            <a:xfrm>
              <a:off x="8318500" y="6032500"/>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Tahoma" panose="020B0604030504040204" pitchFamily="34" charset="0"/>
                </a:rPr>
                <a:t>17</a:t>
              </a:r>
            </a:p>
          </p:txBody>
        </p:sp>
      </p:grpSp>
      <p:sp>
        <p:nvSpPr>
          <p:cNvPr id="9" name="Rectangle 2">
            <a:extLst>
              <a:ext uri="{FF2B5EF4-FFF2-40B4-BE49-F238E27FC236}">
                <a16:creationId xmlns:a16="http://schemas.microsoft.com/office/drawing/2014/main" id="{BFE39217-2977-46D5-9BF9-3B922FA07843}"/>
              </a:ext>
            </a:extLst>
          </p:cNvPr>
          <p:cNvSpPr txBox="1">
            <a:spLocks noChangeArrowheads="1"/>
          </p:cNvSpPr>
          <p:nvPr/>
        </p:nvSpPr>
        <p:spPr>
          <a:xfrm>
            <a:off x="381000" y="152400"/>
            <a:ext cx="8229600" cy="655638"/>
          </a:xfrm>
          <a:prstGeom prst="rect">
            <a:avLst/>
          </a:prstGeom>
          <a:solidFill>
            <a:srgbClr val="00B050"/>
          </a:solidFill>
          <a:ln w="38100">
            <a:solidFill>
              <a:schemeClr val="tx1"/>
            </a:solidFill>
          </a:ln>
        </p:spPr>
        <p:txBody>
          <a:bodyPr anchor="ctr">
            <a:normAutofit/>
          </a:bodyPr>
          <a:lstStyle/>
          <a:p>
            <a:pPr algn="ctr" fontAlgn="auto">
              <a:spcAft>
                <a:spcPts val="0"/>
              </a:spcAft>
              <a:defRPr/>
            </a:pPr>
            <a:r>
              <a:rPr lang="en-US" sz="3200" b="1" dirty="0">
                <a:solidFill>
                  <a:schemeClr val="bg1"/>
                </a:solidFill>
                <a:latin typeface="Arial" charset="0"/>
                <a:cs typeface="+mn-cs"/>
              </a:rPr>
              <a:t>Exercise 8: Pass that Gas!</a:t>
            </a:r>
            <a:endParaRPr lang="en-US" sz="3200" b="1" dirty="0">
              <a:solidFill>
                <a:schemeClr val="bg1"/>
              </a:solidFill>
              <a:ea typeface="+mj-ea"/>
              <a:cs typeface="+mj-cs"/>
            </a:endParaRPr>
          </a:p>
        </p:txBody>
      </p:sp>
      <p:sp>
        <p:nvSpPr>
          <p:cNvPr id="162820" name="TextBox 9">
            <a:extLst>
              <a:ext uri="{FF2B5EF4-FFF2-40B4-BE49-F238E27FC236}">
                <a16:creationId xmlns:a16="http://schemas.microsoft.com/office/drawing/2014/main" id="{5D561D23-0A1D-4C03-BB03-12B828E3FEFC}"/>
              </a:ext>
            </a:extLst>
          </p:cNvPr>
          <p:cNvSpPr txBox="1">
            <a:spLocks noChangeArrowheads="1"/>
          </p:cNvSpPr>
          <p:nvPr/>
        </p:nvSpPr>
        <p:spPr bwMode="auto">
          <a:xfrm>
            <a:off x="381000" y="1066800"/>
            <a:ext cx="8458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971550" indent="-5143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t>Test your knowledge: </a:t>
            </a:r>
            <a:r>
              <a:rPr lang="en-US" altLang="en-US" sz="3200"/>
              <a:t>As the radius of a spherically shaped cell increases, the surface area to volume ratio of the cell</a:t>
            </a:r>
          </a:p>
          <a:p>
            <a:pPr lvl="1" eaLnBrk="1" hangingPunct="1">
              <a:buFont typeface="Calibri" panose="020F0502020204030204" pitchFamily="34" charset="0"/>
              <a:buAutoNum type="alphaUcPeriod"/>
            </a:pPr>
            <a:r>
              <a:rPr lang="en-US" altLang="en-US" sz="3200"/>
              <a:t>Increases</a:t>
            </a:r>
          </a:p>
          <a:p>
            <a:pPr lvl="1" eaLnBrk="1" hangingPunct="1">
              <a:buFont typeface="Calibri" panose="020F0502020204030204" pitchFamily="34" charset="0"/>
              <a:buAutoNum type="alphaUcPeriod"/>
            </a:pPr>
            <a:r>
              <a:rPr lang="en-US" altLang="en-US" sz="3200"/>
              <a:t>Decreases</a:t>
            </a:r>
          </a:p>
          <a:p>
            <a:pPr lvl="1" eaLnBrk="1" hangingPunct="1">
              <a:buFont typeface="Calibri" panose="020F0502020204030204" pitchFamily="34" charset="0"/>
              <a:buAutoNum type="alphaUcPeriod"/>
            </a:pPr>
            <a:r>
              <a:rPr lang="en-US" altLang="en-US" sz="3200"/>
              <a:t>Stays the same</a:t>
            </a:r>
          </a:p>
          <a:p>
            <a:pPr lvl="1" eaLnBrk="1" hangingPunct="1">
              <a:buFont typeface="Calibri" panose="020F0502020204030204" pitchFamily="34" charset="0"/>
              <a:buAutoNum type="alphaUcPeriod"/>
            </a:pPr>
            <a:r>
              <a:rPr lang="en-US" altLang="en-US" sz="3200"/>
              <a:t>Insufficient information</a:t>
            </a:r>
            <a:br>
              <a:rPr lang="en-US" altLang="en-US" sz="3200"/>
            </a:br>
            <a:br>
              <a:rPr lang="en-US" altLang="en-US" sz="3200"/>
            </a:br>
            <a:r>
              <a:rPr lang="en-US" altLang="en-US" sz="3200" b="1"/>
              <a:t>Click to move on!</a:t>
            </a:r>
            <a:endParaRPr lang="en-US" altLang="en-US" sz="320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3">
            <a:extLst>
              <a:ext uri="{FF2B5EF4-FFF2-40B4-BE49-F238E27FC236}">
                <a16:creationId xmlns:a16="http://schemas.microsoft.com/office/drawing/2014/main" id="{441A1A7E-ABAB-49AD-8ADB-6886A06AC6E2}"/>
              </a:ext>
            </a:extLst>
          </p:cNvPr>
          <p:cNvPicPr>
            <a:picLocks noGrp="1" noChangeAspect="1" noChangeArrowheads="1"/>
          </p:cNvPicPr>
          <p:nvPr>
            <p:ph type="body" idx="4294967295"/>
          </p:nvPr>
        </p:nvPicPr>
        <p:blipFill>
          <a:blip r:embed="rId5">
            <a:extLst>
              <a:ext uri="{28A0092B-C50C-407E-A947-70E740481C1C}">
                <a14:useLocalDpi xmlns:a14="http://schemas.microsoft.com/office/drawing/2010/main" val="0"/>
              </a:ext>
            </a:extLst>
          </a:blip>
          <a:srcRect/>
          <a:stretch>
            <a:fillRect/>
          </a:stretch>
        </p:blipFill>
        <p:spPr>
          <a:xfrm>
            <a:off x="2286000" y="1600200"/>
            <a:ext cx="995363" cy="995363"/>
          </a:xfrm>
        </p:spPr>
      </p:pic>
      <p:pic>
        <p:nvPicPr>
          <p:cNvPr id="163843" name="Picture 4" descr="MCED00214_0000[1]">
            <a:extLst>
              <a:ext uri="{FF2B5EF4-FFF2-40B4-BE49-F238E27FC236}">
                <a16:creationId xmlns:a16="http://schemas.microsoft.com/office/drawing/2014/main" id="{0038A51F-3B6E-465D-858E-3600482F21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2192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Text Box 10">
            <a:extLst>
              <a:ext uri="{FF2B5EF4-FFF2-40B4-BE49-F238E27FC236}">
                <a16:creationId xmlns:a16="http://schemas.microsoft.com/office/drawing/2014/main" id="{CAFE55DD-D0BF-4529-AB29-A77DE75F4E81}"/>
              </a:ext>
            </a:extLst>
          </p:cNvPr>
          <p:cNvSpPr txBox="1">
            <a:spLocks noChangeArrowheads="1"/>
          </p:cNvSpPr>
          <p:nvPr/>
        </p:nvSpPr>
        <p:spPr bwMode="auto">
          <a:xfrm>
            <a:off x="76200" y="3124200"/>
            <a:ext cx="42672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u="sng"/>
              <a:t>For a sphere:</a:t>
            </a:r>
          </a:p>
          <a:p>
            <a:pPr eaLnBrk="1" hangingPunct="1">
              <a:spcBef>
                <a:spcPct val="50000"/>
              </a:spcBef>
            </a:pPr>
            <a:r>
              <a:rPr lang="en-US" altLang="en-US" sz="2400" b="1"/>
              <a:t>Volume = </a:t>
            </a:r>
            <a:r>
              <a:rPr lang="en-US" altLang="en-US" sz="2400" b="1">
                <a:solidFill>
                  <a:srgbClr val="00B050"/>
                </a:solidFill>
              </a:rPr>
              <a:t>4</a:t>
            </a:r>
            <a:r>
              <a:rPr lang="el-GR" altLang="en-US" sz="2400" b="1">
                <a:solidFill>
                  <a:srgbClr val="00B050"/>
                </a:solidFill>
              </a:rPr>
              <a:t>π</a:t>
            </a:r>
            <a:r>
              <a:rPr lang="en-US" altLang="en-US" sz="2400" b="1">
                <a:solidFill>
                  <a:srgbClr val="00B050"/>
                </a:solidFill>
              </a:rPr>
              <a:t>r</a:t>
            </a:r>
            <a:r>
              <a:rPr lang="en-US" altLang="en-US" sz="2400" b="1" baseline="30000">
                <a:solidFill>
                  <a:srgbClr val="00B050"/>
                </a:solidFill>
              </a:rPr>
              <a:t>3</a:t>
            </a:r>
            <a:r>
              <a:rPr lang="en-US" altLang="en-US" sz="2400" b="1">
                <a:solidFill>
                  <a:srgbClr val="00B050"/>
                </a:solidFill>
              </a:rPr>
              <a:t>/3</a:t>
            </a:r>
            <a:endParaRPr lang="en-US" altLang="en-US" sz="2400" b="1" baseline="30000">
              <a:solidFill>
                <a:srgbClr val="00B050"/>
              </a:solidFill>
            </a:endParaRPr>
          </a:p>
          <a:p>
            <a:pPr eaLnBrk="1" hangingPunct="1">
              <a:spcBef>
                <a:spcPct val="50000"/>
              </a:spcBef>
            </a:pPr>
            <a:r>
              <a:rPr lang="en-US" altLang="en-US" sz="2400" b="1"/>
              <a:t>Surface area = </a:t>
            </a:r>
            <a:r>
              <a:rPr lang="en-US" altLang="en-US" sz="2400" b="1">
                <a:solidFill>
                  <a:srgbClr val="00B050"/>
                </a:solidFill>
              </a:rPr>
              <a:t>4</a:t>
            </a:r>
            <a:r>
              <a:rPr lang="el-GR" altLang="en-US" sz="2400" b="1">
                <a:solidFill>
                  <a:srgbClr val="00B050"/>
                </a:solidFill>
              </a:rPr>
              <a:t>π</a:t>
            </a:r>
            <a:r>
              <a:rPr lang="en-US" altLang="en-US" sz="2400" b="1">
                <a:solidFill>
                  <a:srgbClr val="00B050"/>
                </a:solidFill>
              </a:rPr>
              <a:t>r</a:t>
            </a:r>
            <a:r>
              <a:rPr lang="en-US" altLang="en-US" sz="2400" b="1" baseline="30000">
                <a:solidFill>
                  <a:srgbClr val="00B050"/>
                </a:solidFill>
              </a:rPr>
              <a:t>2</a:t>
            </a:r>
          </a:p>
          <a:p>
            <a:pPr eaLnBrk="1" hangingPunct="1">
              <a:spcBef>
                <a:spcPct val="50000"/>
              </a:spcBef>
            </a:pPr>
            <a:r>
              <a:rPr lang="en-US" altLang="en-US" sz="2400" b="1"/>
              <a:t>Therefore, the ratio of surface area to volume is equal to </a:t>
            </a:r>
            <a:r>
              <a:rPr lang="en-US" altLang="en-US" sz="2400" b="1">
                <a:solidFill>
                  <a:srgbClr val="00B050"/>
                </a:solidFill>
              </a:rPr>
              <a:t>3/r</a:t>
            </a:r>
            <a:r>
              <a:rPr lang="en-US" altLang="en-US" sz="2400" b="1"/>
              <a:t>.  </a:t>
            </a:r>
            <a:r>
              <a:rPr lang="en-US" altLang="en-US" sz="2400" b="1">
                <a:solidFill>
                  <a:srgbClr val="00B050"/>
                </a:solidFill>
              </a:rPr>
              <a:t>In other words, as cell size (r) increases, this ratio decreases!</a:t>
            </a:r>
            <a:endParaRPr lang="el-GR" altLang="en-US" sz="2400" b="1" baseline="30000">
              <a:solidFill>
                <a:srgbClr val="00B050"/>
              </a:solidFill>
            </a:endParaRPr>
          </a:p>
        </p:txBody>
      </p:sp>
      <p:graphicFrame>
        <p:nvGraphicFramePr>
          <p:cNvPr id="29712" name="Object 16">
            <a:extLst>
              <a:ext uri="{FF2B5EF4-FFF2-40B4-BE49-F238E27FC236}">
                <a16:creationId xmlns:a16="http://schemas.microsoft.com/office/drawing/2014/main" id="{82EDEBE0-E384-4F5B-9F21-876DC7DD65A3}"/>
              </a:ext>
            </a:extLst>
          </p:cNvPr>
          <p:cNvGraphicFramePr>
            <a:graphicFrameLocks noGrp="1" noChangeAspect="1"/>
          </p:cNvGraphicFramePr>
          <p:nvPr>
            <p:ph idx="1"/>
          </p:nvPr>
        </p:nvGraphicFramePr>
        <p:xfrm>
          <a:off x="4346575" y="3352800"/>
          <a:ext cx="4797425" cy="3262313"/>
        </p:xfrm>
        <a:graphic>
          <a:graphicData uri="http://schemas.openxmlformats.org/presentationml/2006/ole">
            <mc:AlternateContent xmlns:mc="http://schemas.openxmlformats.org/markup-compatibility/2006">
              <mc:Choice xmlns:v="urn:schemas-microsoft-com:vml" Requires="v">
                <p:oleObj spid="_x0000_s163851" name="Chart" r:id="rId6" imgW="4381548" imgH="2979372" progId="Excel.Sheet.8">
                  <p:embed/>
                </p:oleObj>
              </mc:Choice>
              <mc:Fallback>
                <p:oleObj name="Chart" r:id="rId6" imgW="4381548" imgH="2979372" progId="Excel.Sheet.8">
                  <p:embed/>
                  <p:pic>
                    <p:nvPicPr>
                      <p:cNvPr id="0" name="Object 16"/>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6575" y="3352800"/>
                        <a:ext cx="4797425" cy="32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46" name="Line 125">
            <a:extLst>
              <a:ext uri="{FF2B5EF4-FFF2-40B4-BE49-F238E27FC236}">
                <a16:creationId xmlns:a16="http://schemas.microsoft.com/office/drawing/2014/main" id="{BB2D1968-0BA5-4D43-89CE-241C6210DEEA}"/>
              </a:ext>
            </a:extLst>
          </p:cNvPr>
          <p:cNvSpPr>
            <a:spLocks noChangeShapeType="1"/>
          </p:cNvSpPr>
          <p:nvPr/>
        </p:nvSpPr>
        <p:spPr bwMode="auto">
          <a:xfrm>
            <a:off x="5715000" y="2286000"/>
            <a:ext cx="1143000" cy="762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847" name="Line 126">
            <a:extLst>
              <a:ext uri="{FF2B5EF4-FFF2-40B4-BE49-F238E27FC236}">
                <a16:creationId xmlns:a16="http://schemas.microsoft.com/office/drawing/2014/main" id="{4BDAF8C9-9DCE-48D6-B9EF-339325B0878C}"/>
              </a:ext>
            </a:extLst>
          </p:cNvPr>
          <p:cNvSpPr>
            <a:spLocks noChangeShapeType="1"/>
          </p:cNvSpPr>
          <p:nvPr/>
        </p:nvSpPr>
        <p:spPr bwMode="auto">
          <a:xfrm flipH="1">
            <a:off x="5715000" y="1752600"/>
            <a:ext cx="1219200" cy="2286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848" name="Text Box 127">
            <a:extLst>
              <a:ext uri="{FF2B5EF4-FFF2-40B4-BE49-F238E27FC236}">
                <a16:creationId xmlns:a16="http://schemas.microsoft.com/office/drawing/2014/main" id="{8436A125-FCF6-4CA9-94A8-E6640E9BEB65}"/>
              </a:ext>
            </a:extLst>
          </p:cNvPr>
          <p:cNvSpPr txBox="1">
            <a:spLocks noChangeArrowheads="1"/>
          </p:cNvSpPr>
          <p:nvPr/>
        </p:nvSpPr>
        <p:spPr bwMode="auto">
          <a:xfrm>
            <a:off x="6934200" y="1524000"/>
            <a:ext cx="106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nutrients</a:t>
            </a:r>
          </a:p>
        </p:txBody>
      </p:sp>
      <p:sp>
        <p:nvSpPr>
          <p:cNvPr id="163849" name="Text Box 128">
            <a:extLst>
              <a:ext uri="{FF2B5EF4-FFF2-40B4-BE49-F238E27FC236}">
                <a16:creationId xmlns:a16="http://schemas.microsoft.com/office/drawing/2014/main" id="{77A9D604-308E-49BA-AA49-6A02E173BE72}"/>
              </a:ext>
            </a:extLst>
          </p:cNvPr>
          <p:cNvSpPr txBox="1">
            <a:spLocks noChangeArrowheads="1"/>
          </p:cNvSpPr>
          <p:nvPr/>
        </p:nvSpPr>
        <p:spPr bwMode="auto">
          <a:xfrm>
            <a:off x="6858000" y="2209800"/>
            <a:ext cx="895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wastes</a:t>
            </a:r>
          </a:p>
        </p:txBody>
      </p:sp>
      <p:sp>
        <p:nvSpPr>
          <p:cNvPr id="11" name="Rectangle 2">
            <a:extLst>
              <a:ext uri="{FF2B5EF4-FFF2-40B4-BE49-F238E27FC236}">
                <a16:creationId xmlns:a16="http://schemas.microsoft.com/office/drawing/2014/main" id="{C650993A-0502-45FA-90B7-B7F73BB79F48}"/>
              </a:ext>
            </a:extLst>
          </p:cNvPr>
          <p:cNvSpPr txBox="1">
            <a:spLocks noChangeArrowheads="1"/>
          </p:cNvSpPr>
          <p:nvPr/>
        </p:nvSpPr>
        <p:spPr>
          <a:xfrm>
            <a:off x="381000" y="152400"/>
            <a:ext cx="8229600" cy="914400"/>
          </a:xfrm>
          <a:prstGeom prst="rect">
            <a:avLst/>
          </a:prstGeom>
          <a:solidFill>
            <a:srgbClr val="00B050"/>
          </a:solidFill>
          <a:ln w="38100">
            <a:solidFill>
              <a:schemeClr val="tx1"/>
            </a:solidFill>
          </a:ln>
        </p:spPr>
        <p:txBody>
          <a:bodyPr anchor="ctr"/>
          <a:lstStyle/>
          <a:p>
            <a:pPr algn="ctr" fontAlgn="auto">
              <a:spcAft>
                <a:spcPts val="0"/>
              </a:spcAft>
              <a:defRPr/>
            </a:pPr>
            <a:r>
              <a:rPr lang="en-US" sz="2400" b="1" dirty="0">
                <a:solidFill>
                  <a:schemeClr val="bg1"/>
                </a:solidFill>
                <a:latin typeface="Arial" charset="0"/>
                <a:cs typeface="+mn-cs"/>
              </a:rPr>
              <a:t>Exercise 8: Pass that Gas!</a:t>
            </a:r>
          </a:p>
          <a:p>
            <a:pPr algn="ctr" fontAlgn="auto">
              <a:spcAft>
                <a:spcPts val="0"/>
              </a:spcAft>
              <a:defRPr/>
            </a:pPr>
            <a:r>
              <a:rPr lang="en-US" sz="2400" b="1" dirty="0">
                <a:solidFill>
                  <a:schemeClr val="bg1"/>
                </a:solidFill>
                <a:ea typeface="+mj-ea"/>
                <a:cs typeface="+mj-cs"/>
              </a:rPr>
              <a:t>Surface Area/Volume Ratios &amp; Cell Size </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7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70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70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70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97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5" descr="tracheae75">
            <a:extLst>
              <a:ext uri="{FF2B5EF4-FFF2-40B4-BE49-F238E27FC236}">
                <a16:creationId xmlns:a16="http://schemas.microsoft.com/office/drawing/2014/main" id="{6CA0E68A-4865-4DBB-9223-7510CB682C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990600"/>
            <a:ext cx="2971800" cy="1785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74" name="Text Box 12">
            <a:extLst>
              <a:ext uri="{FF2B5EF4-FFF2-40B4-BE49-F238E27FC236}">
                <a16:creationId xmlns:a16="http://schemas.microsoft.com/office/drawing/2014/main" id="{6B822876-188C-4AF3-8563-E969FF7E6B10}"/>
              </a:ext>
            </a:extLst>
          </p:cNvPr>
          <p:cNvSpPr txBox="1">
            <a:spLocks noChangeArrowheads="1"/>
          </p:cNvSpPr>
          <p:nvPr/>
        </p:nvSpPr>
        <p:spPr bwMode="auto">
          <a:xfrm>
            <a:off x="6248400" y="3048000"/>
            <a:ext cx="2520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00B050"/>
                </a:solidFill>
              </a:rPr>
              <a:t>Tracheal tube system</a:t>
            </a:r>
          </a:p>
        </p:txBody>
      </p:sp>
      <p:sp>
        <p:nvSpPr>
          <p:cNvPr id="11275" name="Line 13">
            <a:extLst>
              <a:ext uri="{FF2B5EF4-FFF2-40B4-BE49-F238E27FC236}">
                <a16:creationId xmlns:a16="http://schemas.microsoft.com/office/drawing/2014/main" id="{113B2CE2-2948-4DDD-B9BD-9B0A9B478020}"/>
              </a:ext>
            </a:extLst>
          </p:cNvPr>
          <p:cNvSpPr>
            <a:spLocks noChangeShapeType="1"/>
          </p:cNvSpPr>
          <p:nvPr/>
        </p:nvSpPr>
        <p:spPr bwMode="auto">
          <a:xfrm flipV="1">
            <a:off x="7162800" y="2362200"/>
            <a:ext cx="228600" cy="6096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Rectangle 2">
            <a:extLst>
              <a:ext uri="{FF2B5EF4-FFF2-40B4-BE49-F238E27FC236}">
                <a16:creationId xmlns:a16="http://schemas.microsoft.com/office/drawing/2014/main" id="{6573060C-CFE5-4255-B777-178D814B1C8B}"/>
              </a:ext>
            </a:extLst>
          </p:cNvPr>
          <p:cNvSpPr txBox="1">
            <a:spLocks noChangeArrowheads="1"/>
          </p:cNvSpPr>
          <p:nvPr/>
        </p:nvSpPr>
        <p:spPr>
          <a:xfrm>
            <a:off x="304800" y="0"/>
            <a:ext cx="8229600" cy="838200"/>
          </a:xfrm>
          <a:prstGeom prst="rect">
            <a:avLst/>
          </a:prstGeom>
          <a:solidFill>
            <a:srgbClr val="00B050"/>
          </a:solidFill>
          <a:ln w="38100">
            <a:solidFill>
              <a:schemeClr val="tx1"/>
            </a:solidFill>
          </a:ln>
        </p:spPr>
        <p:txBody>
          <a:bodyPr anchor="ctr"/>
          <a:lstStyle/>
          <a:p>
            <a:pPr algn="ctr" fontAlgn="auto">
              <a:spcAft>
                <a:spcPts val="0"/>
              </a:spcAft>
              <a:defRPr/>
            </a:pPr>
            <a:r>
              <a:rPr lang="en-US" sz="2400" b="1" dirty="0">
                <a:solidFill>
                  <a:schemeClr val="bg1"/>
                </a:solidFill>
                <a:latin typeface="Arial" charset="0"/>
                <a:cs typeface="+mn-cs"/>
              </a:rPr>
              <a:t>Exercise 8: Pass that Gas!</a:t>
            </a:r>
          </a:p>
          <a:p>
            <a:pPr algn="ctr" fontAlgn="auto">
              <a:spcAft>
                <a:spcPts val="0"/>
              </a:spcAft>
              <a:defRPr/>
            </a:pPr>
            <a:r>
              <a:rPr lang="en-US" sz="2400" b="1" dirty="0">
                <a:solidFill>
                  <a:schemeClr val="bg1"/>
                </a:solidFill>
                <a:ea typeface="+mj-ea"/>
                <a:cs typeface="+mj-cs"/>
              </a:rPr>
              <a:t>Insect Respiration Mini-Lecture</a:t>
            </a:r>
          </a:p>
        </p:txBody>
      </p:sp>
      <p:sp>
        <p:nvSpPr>
          <p:cNvPr id="16" name="Text Box 11">
            <a:extLst>
              <a:ext uri="{FF2B5EF4-FFF2-40B4-BE49-F238E27FC236}">
                <a16:creationId xmlns:a16="http://schemas.microsoft.com/office/drawing/2014/main" id="{AA2144AD-B113-48D5-A5F4-96C82C6F1324}"/>
              </a:ext>
            </a:extLst>
          </p:cNvPr>
          <p:cNvSpPr txBox="1">
            <a:spLocks noChangeArrowheads="1"/>
          </p:cNvSpPr>
          <p:nvPr/>
        </p:nvSpPr>
        <p:spPr bwMode="auto">
          <a:xfrm>
            <a:off x="685800" y="1371600"/>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flatworm</a:t>
            </a:r>
          </a:p>
        </p:txBody>
      </p:sp>
      <p:pic>
        <p:nvPicPr>
          <p:cNvPr id="93186" name="Picture 2">
            <a:extLst>
              <a:ext uri="{FF2B5EF4-FFF2-40B4-BE49-F238E27FC236}">
                <a16:creationId xmlns:a16="http://schemas.microsoft.com/office/drawing/2014/main" id="{767C073B-B464-4AD3-AFA2-99DBA6F5EF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14600"/>
            <a:ext cx="4059238" cy="389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 Box 8">
            <a:extLst>
              <a:ext uri="{FF2B5EF4-FFF2-40B4-BE49-F238E27FC236}">
                <a16:creationId xmlns:a16="http://schemas.microsoft.com/office/drawing/2014/main" id="{06E810EF-CF61-4715-8E7B-B022DB60935C}"/>
              </a:ext>
            </a:extLst>
          </p:cNvPr>
          <p:cNvSpPr txBox="1">
            <a:spLocks noChangeArrowheads="1"/>
          </p:cNvSpPr>
          <p:nvPr/>
        </p:nvSpPr>
        <p:spPr bwMode="auto">
          <a:xfrm>
            <a:off x="4114800" y="3565525"/>
            <a:ext cx="48006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q"/>
            </a:pPr>
            <a:r>
              <a:rPr lang="en-US" altLang="en-US" sz="2400"/>
              <a:t>Exoskeleton with waxy cuticle prohibits simple diffusion through epidermis (as seen in other organisms, such as flatworms).</a:t>
            </a:r>
          </a:p>
          <a:p>
            <a:pPr eaLnBrk="1" hangingPunct="1">
              <a:buFont typeface="Wingdings" panose="05000000000000000000" pitchFamily="2" charset="2"/>
              <a:buChar char="q"/>
            </a:pPr>
            <a:r>
              <a:rPr lang="en-US" altLang="en-US" sz="2400"/>
              <a:t>No blood vessels, so no lungs.</a:t>
            </a:r>
          </a:p>
          <a:p>
            <a:pPr eaLnBrk="1" hangingPunct="1">
              <a:buFont typeface="Wingdings" panose="05000000000000000000" pitchFamily="2" charset="2"/>
              <a:buChar char="q"/>
            </a:pPr>
            <a:r>
              <a:rPr lang="en-US" altLang="en-US" sz="2400"/>
              <a:t>Tube system (</a:t>
            </a:r>
            <a:r>
              <a:rPr lang="en-US" altLang="en-US" sz="2400" b="1">
                <a:solidFill>
                  <a:srgbClr val="00B050"/>
                </a:solidFill>
              </a:rPr>
              <a:t>tracheae</a:t>
            </a:r>
            <a:r>
              <a:rPr lang="en-US" altLang="en-US" sz="2400"/>
              <a:t>) that carries O</a:t>
            </a:r>
            <a:r>
              <a:rPr lang="en-US" altLang="en-US" sz="2400" baseline="-25000"/>
              <a:t>2 </a:t>
            </a:r>
            <a:r>
              <a:rPr lang="en-US" altLang="en-US" sz="2400"/>
              <a:t>from surface to cells and takes up CO</a:t>
            </a:r>
            <a:r>
              <a:rPr lang="en-US" altLang="en-US" sz="2400" baseline="-25000"/>
              <a:t>2</a:t>
            </a:r>
            <a:r>
              <a:rPr lang="en-US" altLang="en-US" sz="2400"/>
              <a:t> to be released.</a:t>
            </a:r>
            <a:endParaRPr lang="en-US" altLang="en-US" sz="2400" baseline="-25000"/>
          </a:p>
          <a:p>
            <a:pPr eaLnBrk="1" hangingPunct="1"/>
            <a:endParaRPr lang="en-US" altLang="en-US" sz="1600"/>
          </a:p>
        </p:txBody>
      </p:sp>
      <p:pic>
        <p:nvPicPr>
          <p:cNvPr id="14" name="Picture 9" descr="flatworm 1">
            <a:extLst>
              <a:ext uri="{FF2B5EF4-FFF2-40B4-BE49-F238E27FC236}">
                <a16:creationId xmlns:a16="http://schemas.microsoft.com/office/drawing/2014/main" id="{641B04AC-2C36-4447-B6E2-EC825FDA04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990600"/>
            <a:ext cx="21288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Line 10">
            <a:extLst>
              <a:ext uri="{FF2B5EF4-FFF2-40B4-BE49-F238E27FC236}">
                <a16:creationId xmlns:a16="http://schemas.microsoft.com/office/drawing/2014/main" id="{39DAB0D4-8A77-4BC4-8805-B8A63938F597}"/>
              </a:ext>
            </a:extLst>
          </p:cNvPr>
          <p:cNvSpPr>
            <a:spLocks noChangeShapeType="1"/>
          </p:cNvSpPr>
          <p:nvPr/>
        </p:nvSpPr>
        <p:spPr bwMode="auto">
          <a:xfrm flipH="1">
            <a:off x="1752600" y="1524000"/>
            <a:ext cx="1143000" cy="76200"/>
          </a:xfrm>
          <a:prstGeom prst="line">
            <a:avLst/>
          </a:prstGeom>
          <a:noFill/>
          <a:ln w="5715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27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270">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270">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93186"/>
                                        </p:tgtEl>
                                        <p:attrNameLst>
                                          <p:attrName>style.visibility</p:attrName>
                                        </p:attrNameLst>
                                      </p:cBhvr>
                                      <p:to>
                                        <p:strVal val="visible"/>
                                      </p:to>
                                    </p:set>
                                    <p:anim calcmode="lin" valueType="num">
                                      <p:cBhvr>
                                        <p:cTn id="27" dur="500" fill="hold"/>
                                        <p:tgtEl>
                                          <p:spTgt spid="93186"/>
                                        </p:tgtEl>
                                        <p:attrNameLst>
                                          <p:attrName>ppt_w</p:attrName>
                                        </p:attrNameLst>
                                      </p:cBhvr>
                                      <p:tavLst>
                                        <p:tav tm="0">
                                          <p:val>
                                            <p:fltVal val="0"/>
                                          </p:val>
                                        </p:tav>
                                        <p:tav tm="100000">
                                          <p:val>
                                            <p:strVal val="#ppt_w"/>
                                          </p:val>
                                        </p:tav>
                                      </p:tavLst>
                                    </p:anim>
                                    <p:anim calcmode="lin" valueType="num">
                                      <p:cBhvr>
                                        <p:cTn id="28" dur="500" fill="hold"/>
                                        <p:tgtEl>
                                          <p:spTgt spid="93186"/>
                                        </p:tgtEl>
                                        <p:attrNameLst>
                                          <p:attrName>ppt_h</p:attrName>
                                        </p:attrNameLst>
                                      </p:cBhvr>
                                      <p:tavLst>
                                        <p:tav tm="0">
                                          <p:val>
                                            <p:fltVal val="0"/>
                                          </p:val>
                                        </p:tav>
                                        <p:tav tm="100000">
                                          <p:val>
                                            <p:strVal val="#ppt_h"/>
                                          </p:val>
                                        </p:tav>
                                      </p:tavLst>
                                    </p:anim>
                                    <p:anim calcmode="lin" valueType="num">
                                      <p:cBhvr>
                                        <p:cTn id="29" dur="500" fill="hold"/>
                                        <p:tgtEl>
                                          <p:spTgt spid="93186"/>
                                        </p:tgtEl>
                                        <p:attrNameLst>
                                          <p:attrName>style.rotation</p:attrName>
                                        </p:attrNameLst>
                                      </p:cBhvr>
                                      <p:tavLst>
                                        <p:tav tm="0">
                                          <p:val>
                                            <p:fltVal val="360"/>
                                          </p:val>
                                        </p:tav>
                                        <p:tav tm="100000">
                                          <p:val>
                                            <p:fltVal val="0"/>
                                          </p:val>
                                        </p:tav>
                                      </p:tavLst>
                                    </p:anim>
                                    <p:animEffect transition="in" filter="fade">
                                      <p:cBhvr>
                                        <p:cTn id="30" dur="500"/>
                                        <p:tgtEl>
                                          <p:spTgt spid="9318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2" fill="hold" nodeType="clickEffect">
                                  <p:stCondLst>
                                    <p:cond delay="0"/>
                                  </p:stCondLst>
                                  <p:childTnLst>
                                    <p:set>
                                      <p:cBhvr>
                                        <p:cTn id="34" dur="1" fill="hold">
                                          <p:stCondLst>
                                            <p:cond delay="0"/>
                                          </p:stCondLst>
                                        </p:cTn>
                                        <p:tgtEl>
                                          <p:spTgt spid="11267"/>
                                        </p:tgtEl>
                                        <p:attrNameLst>
                                          <p:attrName>style.visibility</p:attrName>
                                        </p:attrNameLst>
                                      </p:cBhvr>
                                      <p:to>
                                        <p:strVal val="visible"/>
                                      </p:to>
                                    </p:set>
                                    <p:anim calcmode="lin" valueType="num">
                                      <p:cBhvr additive="base">
                                        <p:cTn id="35" dur="500" fill="hold"/>
                                        <p:tgtEl>
                                          <p:spTgt spid="11267"/>
                                        </p:tgtEl>
                                        <p:attrNameLst>
                                          <p:attrName>ppt_x</p:attrName>
                                        </p:attrNameLst>
                                      </p:cBhvr>
                                      <p:tavLst>
                                        <p:tav tm="0">
                                          <p:val>
                                            <p:strVal val="1+#ppt_w/2"/>
                                          </p:val>
                                        </p:tav>
                                        <p:tav tm="100000">
                                          <p:val>
                                            <p:strVal val="#ppt_x"/>
                                          </p:val>
                                        </p:tav>
                                      </p:tavLst>
                                    </p:anim>
                                    <p:anim calcmode="lin" valueType="num">
                                      <p:cBhvr additive="base">
                                        <p:cTn id="36" dur="500" fill="hold"/>
                                        <p:tgtEl>
                                          <p:spTgt spid="11267"/>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1275"/>
                                        </p:tgtEl>
                                        <p:attrNameLst>
                                          <p:attrName>style.visibility</p:attrName>
                                        </p:attrNameLst>
                                      </p:cBhvr>
                                      <p:to>
                                        <p:strVal val="visible"/>
                                      </p:to>
                                    </p:set>
                                    <p:anim calcmode="lin" valueType="num">
                                      <p:cBhvr additive="base">
                                        <p:cTn id="39" dur="500" fill="hold"/>
                                        <p:tgtEl>
                                          <p:spTgt spid="11275"/>
                                        </p:tgtEl>
                                        <p:attrNameLst>
                                          <p:attrName>ppt_x</p:attrName>
                                        </p:attrNameLst>
                                      </p:cBhvr>
                                      <p:tavLst>
                                        <p:tav tm="0">
                                          <p:val>
                                            <p:strVal val="1+#ppt_w/2"/>
                                          </p:val>
                                        </p:tav>
                                        <p:tav tm="100000">
                                          <p:val>
                                            <p:strVal val="#ppt_x"/>
                                          </p:val>
                                        </p:tav>
                                      </p:tavLst>
                                    </p:anim>
                                    <p:anim calcmode="lin" valueType="num">
                                      <p:cBhvr additive="base">
                                        <p:cTn id="40" dur="500" fill="hold"/>
                                        <p:tgtEl>
                                          <p:spTgt spid="11275"/>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11274"/>
                                        </p:tgtEl>
                                        <p:attrNameLst>
                                          <p:attrName>style.visibility</p:attrName>
                                        </p:attrNameLst>
                                      </p:cBhvr>
                                      <p:to>
                                        <p:strVal val="visible"/>
                                      </p:to>
                                    </p:set>
                                    <p:anim calcmode="lin" valueType="num">
                                      <p:cBhvr additive="base">
                                        <p:cTn id="43" dur="500" fill="hold"/>
                                        <p:tgtEl>
                                          <p:spTgt spid="11274"/>
                                        </p:tgtEl>
                                        <p:attrNameLst>
                                          <p:attrName>ppt_x</p:attrName>
                                        </p:attrNameLst>
                                      </p:cBhvr>
                                      <p:tavLst>
                                        <p:tav tm="0">
                                          <p:val>
                                            <p:strVal val="1+#ppt_w/2"/>
                                          </p:val>
                                        </p:tav>
                                        <p:tav tm="100000">
                                          <p:val>
                                            <p:strVal val="#ppt_x"/>
                                          </p:val>
                                        </p:tav>
                                      </p:tavLst>
                                    </p:anim>
                                    <p:anim calcmode="lin" valueType="num">
                                      <p:cBhvr additive="base">
                                        <p:cTn id="44" dur="500" fill="hold"/>
                                        <p:tgtEl>
                                          <p:spTgt spid="112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4" grpId="0"/>
      <p:bldP spid="16"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3">
            <a:extLst>
              <a:ext uri="{FF2B5EF4-FFF2-40B4-BE49-F238E27FC236}">
                <a16:creationId xmlns:a16="http://schemas.microsoft.com/office/drawing/2014/main" id="{E835E0F8-8A33-4454-9C3C-C435B483A9FB}"/>
              </a:ext>
            </a:extLst>
          </p:cNvPr>
          <p:cNvSpPr txBox="1">
            <a:spLocks noChangeArrowheads="1"/>
          </p:cNvSpPr>
          <p:nvPr/>
        </p:nvSpPr>
        <p:spPr bwMode="auto">
          <a:xfrm>
            <a:off x="1676400" y="1066800"/>
            <a:ext cx="5581650"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u="sng"/>
              <a:t>Length of Beetles</a:t>
            </a:r>
            <a:r>
              <a:rPr lang="en-US" altLang="en-US" sz="2400"/>
              <a:t>	Tracheal volume</a:t>
            </a:r>
          </a:p>
          <a:p>
            <a:pPr eaLnBrk="1" hangingPunct="1"/>
            <a:r>
              <a:rPr lang="en-US" altLang="en-US"/>
              <a:t>			</a:t>
            </a:r>
            <a:r>
              <a:rPr lang="en-US" altLang="en-US" u="sng"/>
              <a:t>(as % of body volume)</a:t>
            </a:r>
            <a:endParaRPr lang="en-US" altLang="en-US" sz="2400" u="sng"/>
          </a:p>
          <a:p>
            <a:pPr eaLnBrk="1" hangingPunct="1"/>
            <a:endParaRPr lang="en-US" altLang="en-US" sz="1200" u="sng"/>
          </a:p>
          <a:p>
            <a:pPr eaLnBrk="1" hangingPunct="1"/>
            <a:r>
              <a:rPr lang="en-US" altLang="en-US" sz="2400"/>
              <a:t>17mm			1.9%</a:t>
            </a:r>
          </a:p>
          <a:p>
            <a:pPr eaLnBrk="1" hangingPunct="1"/>
            <a:r>
              <a:rPr lang="en-US" altLang="en-US" sz="2400"/>
              <a:t>18mm			2.1%</a:t>
            </a:r>
          </a:p>
          <a:p>
            <a:pPr eaLnBrk="1" hangingPunct="1"/>
            <a:r>
              <a:rPr lang="en-US" altLang="en-US" sz="2400"/>
              <a:t>27mm			3.3%</a:t>
            </a:r>
          </a:p>
          <a:p>
            <a:pPr eaLnBrk="1" hangingPunct="1"/>
            <a:r>
              <a:rPr lang="en-US" altLang="en-US" sz="2400"/>
              <a:t>47mm			5.7%</a:t>
            </a:r>
          </a:p>
          <a:p>
            <a:pPr eaLnBrk="1" hangingPunct="1"/>
            <a:r>
              <a:rPr lang="en-US" altLang="en-US" sz="2400"/>
              <a:t>60mm			7.4%</a:t>
            </a:r>
          </a:p>
          <a:p>
            <a:pPr eaLnBrk="1" hangingPunct="1"/>
            <a:r>
              <a:rPr lang="en-US" altLang="en-US" sz="2400"/>
              <a:t>62mm			7.6%</a:t>
            </a:r>
          </a:p>
          <a:p>
            <a:pPr eaLnBrk="1" hangingPunct="1"/>
            <a:r>
              <a:rPr lang="en-US" altLang="en-US" sz="2400"/>
              <a:t>80mm			9.9%</a:t>
            </a:r>
          </a:p>
          <a:p>
            <a:pPr eaLnBrk="1" hangingPunct="1"/>
            <a:r>
              <a:rPr lang="en-US" altLang="en-US" sz="2400"/>
              <a:t>129mm	         15.8%</a:t>
            </a:r>
            <a:endParaRPr lang="en-US" altLang="en-US" sz="2400" u="sng"/>
          </a:p>
        </p:txBody>
      </p:sp>
      <p:sp>
        <p:nvSpPr>
          <p:cNvPr id="12292" name="Text Box 4">
            <a:extLst>
              <a:ext uri="{FF2B5EF4-FFF2-40B4-BE49-F238E27FC236}">
                <a16:creationId xmlns:a16="http://schemas.microsoft.com/office/drawing/2014/main" id="{1D97AFF5-6FE8-476C-B91F-71E2E8C92F44}"/>
              </a:ext>
            </a:extLst>
          </p:cNvPr>
          <p:cNvSpPr txBox="1">
            <a:spLocks noChangeArrowheads="1"/>
          </p:cNvSpPr>
          <p:nvPr/>
        </p:nvSpPr>
        <p:spPr bwMode="auto">
          <a:xfrm>
            <a:off x="914400" y="5181600"/>
            <a:ext cx="72913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Graph the data and determine the relationship</a:t>
            </a:r>
          </a:p>
          <a:p>
            <a:pPr eaLnBrk="1" hangingPunct="1"/>
            <a:r>
              <a:rPr lang="en-US" altLang="en-US" sz="2400" b="1"/>
              <a:t>between tracheal volume and beetle body length.</a:t>
            </a:r>
          </a:p>
        </p:txBody>
      </p:sp>
      <p:sp>
        <p:nvSpPr>
          <p:cNvPr id="5" name="Rectangle 2">
            <a:extLst>
              <a:ext uri="{FF2B5EF4-FFF2-40B4-BE49-F238E27FC236}">
                <a16:creationId xmlns:a16="http://schemas.microsoft.com/office/drawing/2014/main" id="{AAD0304A-207B-4A41-81DC-138B4851FD9A}"/>
              </a:ext>
            </a:extLst>
          </p:cNvPr>
          <p:cNvSpPr txBox="1">
            <a:spLocks noChangeArrowheads="1"/>
          </p:cNvSpPr>
          <p:nvPr/>
        </p:nvSpPr>
        <p:spPr>
          <a:xfrm>
            <a:off x="304800" y="0"/>
            <a:ext cx="8229600" cy="838200"/>
          </a:xfrm>
          <a:prstGeom prst="rect">
            <a:avLst/>
          </a:prstGeom>
          <a:solidFill>
            <a:srgbClr val="00B050"/>
          </a:solidFill>
          <a:ln w="38100">
            <a:solidFill>
              <a:schemeClr val="tx1"/>
            </a:solidFill>
          </a:ln>
        </p:spPr>
        <p:txBody>
          <a:bodyPr anchor="ctr"/>
          <a:lstStyle/>
          <a:p>
            <a:pPr algn="ctr" fontAlgn="auto">
              <a:spcAft>
                <a:spcPts val="0"/>
              </a:spcAft>
              <a:defRPr/>
            </a:pPr>
            <a:r>
              <a:rPr lang="en-US" sz="2400" b="1" dirty="0">
                <a:solidFill>
                  <a:schemeClr val="bg1"/>
                </a:solidFill>
                <a:latin typeface="Arial" charset="0"/>
                <a:cs typeface="+mn-cs"/>
              </a:rPr>
              <a:t>Exercise 8: Pass that Gas!</a:t>
            </a:r>
          </a:p>
          <a:p>
            <a:pPr algn="ctr" fontAlgn="auto">
              <a:spcAft>
                <a:spcPts val="0"/>
              </a:spcAft>
              <a:defRPr/>
            </a:pPr>
            <a:r>
              <a:rPr lang="en-US" sz="2400" b="1" dirty="0">
                <a:solidFill>
                  <a:schemeClr val="bg1"/>
                </a:solidFill>
                <a:ea typeface="+mj-ea"/>
                <a:cs typeface="+mj-cs"/>
              </a:rPr>
              <a:t>Real World Data from Beetles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ext Box 2">
            <a:extLst>
              <a:ext uri="{FF2B5EF4-FFF2-40B4-BE49-F238E27FC236}">
                <a16:creationId xmlns:a16="http://schemas.microsoft.com/office/drawing/2014/main" id="{FC700A39-F9C9-4215-B0D9-318E74A38CFA}"/>
              </a:ext>
            </a:extLst>
          </p:cNvPr>
          <p:cNvSpPr txBox="1">
            <a:spLocks noChangeArrowheads="1"/>
          </p:cNvSpPr>
          <p:nvPr/>
        </p:nvSpPr>
        <p:spPr bwMode="auto">
          <a:xfrm>
            <a:off x="228600" y="1219200"/>
            <a:ext cx="11080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p>
          <a:p>
            <a:pPr eaLnBrk="1" hangingPunct="1"/>
            <a:r>
              <a:rPr lang="en-US" altLang="en-US" sz="2400"/>
              <a:t>	</a:t>
            </a:r>
          </a:p>
        </p:txBody>
      </p:sp>
      <p:sp>
        <p:nvSpPr>
          <p:cNvPr id="23555" name="Text Box 3">
            <a:extLst>
              <a:ext uri="{FF2B5EF4-FFF2-40B4-BE49-F238E27FC236}">
                <a16:creationId xmlns:a16="http://schemas.microsoft.com/office/drawing/2014/main" id="{90BF5A95-3D63-4AFB-BEAF-BDF7BA1D9A9D}"/>
              </a:ext>
            </a:extLst>
          </p:cNvPr>
          <p:cNvSpPr txBox="1">
            <a:spLocks noChangeArrowheads="1"/>
          </p:cNvSpPr>
          <p:nvPr/>
        </p:nvSpPr>
        <p:spPr bwMode="auto">
          <a:xfrm>
            <a:off x="381000" y="1143000"/>
            <a:ext cx="8229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q"/>
            </a:pPr>
            <a:r>
              <a:rPr lang="en-US" altLang="en-US" sz="3600"/>
              <a:t>Now let’s do some math!</a:t>
            </a:r>
          </a:p>
          <a:p>
            <a:pPr eaLnBrk="1" hangingPunct="1">
              <a:buFont typeface="Wingdings" panose="05000000000000000000" pitchFamily="2" charset="2"/>
              <a:buChar char="q"/>
            </a:pPr>
            <a:endParaRPr lang="en-US" altLang="en-US" sz="3600"/>
          </a:p>
          <a:p>
            <a:pPr eaLnBrk="1" hangingPunct="1">
              <a:buFont typeface="Wingdings" panose="05000000000000000000" pitchFamily="2" charset="2"/>
              <a:buChar char="q"/>
            </a:pPr>
            <a:r>
              <a:rPr lang="en-US" altLang="en-US" sz="3600"/>
              <a:t>Look at the plot you just created.</a:t>
            </a:r>
          </a:p>
          <a:p>
            <a:pPr eaLnBrk="1" hangingPunct="1">
              <a:buFont typeface="Wingdings" panose="05000000000000000000" pitchFamily="2" charset="2"/>
              <a:buChar char="q"/>
            </a:pPr>
            <a:endParaRPr lang="en-US" altLang="en-US" sz="3600" b="1"/>
          </a:p>
          <a:p>
            <a:pPr eaLnBrk="1" hangingPunct="1">
              <a:buFont typeface="Wingdings" panose="05000000000000000000" pitchFamily="2" charset="2"/>
              <a:buChar char="q"/>
            </a:pPr>
            <a:r>
              <a:rPr lang="en-US" altLang="en-US" sz="3600" b="1"/>
              <a:t>What does this information tell us about insect size and tracheal system size?</a:t>
            </a:r>
          </a:p>
          <a:p>
            <a:pPr eaLnBrk="1" hangingPunct="1"/>
            <a:endParaRPr lang="en-US" altLang="en-US" sz="3600" b="1"/>
          </a:p>
        </p:txBody>
      </p:sp>
      <p:pic>
        <p:nvPicPr>
          <p:cNvPr id="7" name="soundfx-scream.wav">
            <a:hlinkClick r:id="" action="ppaction://media"/>
            <a:extLst>
              <a:ext uri="{FF2B5EF4-FFF2-40B4-BE49-F238E27FC236}">
                <a16:creationId xmlns:a16="http://schemas.microsoft.com/office/drawing/2014/main" id="{E2846341-8011-4A73-A580-BD7E33B379ED}"/>
              </a:ext>
            </a:extLst>
          </p:cNvPr>
          <p:cNvPicPr>
            <a:picLocks noRot="1" noChangeAspect="1"/>
          </p:cNvPicPr>
          <p:nvPr>
            <a:wavAudioFile r:embed="rId2" name="soundfx-scream.wav"/>
          </p:nvPr>
        </p:nvPicPr>
        <p:blipFill>
          <a:blip r:embed="rId5">
            <a:extLst>
              <a:ext uri="{28A0092B-C50C-407E-A947-70E740481C1C}">
                <a14:useLocalDpi xmlns:a14="http://schemas.microsoft.com/office/drawing/2010/main" val="0"/>
              </a:ext>
            </a:extLst>
          </a:blip>
          <a:srcRect/>
          <a:stretch>
            <a:fillRect/>
          </a:stretch>
        </p:blipFill>
        <p:spPr bwMode="auto">
          <a:xfrm>
            <a:off x="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F669E4FE-6BF8-4E87-9559-26FBEE4166F6}"/>
              </a:ext>
            </a:extLst>
          </p:cNvPr>
          <p:cNvSpPr txBox="1">
            <a:spLocks noChangeArrowheads="1"/>
          </p:cNvSpPr>
          <p:nvPr/>
        </p:nvSpPr>
        <p:spPr>
          <a:xfrm>
            <a:off x="457200" y="152400"/>
            <a:ext cx="8229600" cy="838200"/>
          </a:xfrm>
          <a:prstGeom prst="rect">
            <a:avLst/>
          </a:prstGeom>
          <a:solidFill>
            <a:srgbClr val="00B050"/>
          </a:solidFill>
          <a:ln w="38100">
            <a:solidFill>
              <a:schemeClr val="tx1"/>
            </a:solidFill>
          </a:ln>
        </p:spPr>
        <p:txBody>
          <a:bodyPr anchor="ctr"/>
          <a:lstStyle/>
          <a:p>
            <a:pPr algn="ctr" fontAlgn="auto">
              <a:spcAft>
                <a:spcPts val="0"/>
              </a:spcAft>
              <a:defRPr/>
            </a:pPr>
            <a:r>
              <a:rPr lang="en-US" sz="2400" b="1" dirty="0">
                <a:solidFill>
                  <a:schemeClr val="bg1"/>
                </a:solidFill>
                <a:latin typeface="Arial" charset="0"/>
                <a:cs typeface="+mn-cs"/>
              </a:rPr>
              <a:t>Exercise 8: Pass that Gas!</a:t>
            </a:r>
          </a:p>
          <a:p>
            <a:pPr algn="ctr" fontAlgn="auto">
              <a:spcAft>
                <a:spcPts val="0"/>
              </a:spcAft>
              <a:defRPr/>
            </a:pPr>
            <a:r>
              <a:rPr lang="en-US" sz="2400" b="1" dirty="0">
                <a:solidFill>
                  <a:schemeClr val="bg1"/>
                </a:solidFill>
                <a:ea typeface="+mj-ea"/>
                <a:cs typeface="+mj-cs"/>
              </a:rPr>
              <a:t>Real World Data from Beetles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5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a:extLst>
              <a:ext uri="{FF2B5EF4-FFF2-40B4-BE49-F238E27FC236}">
                <a16:creationId xmlns:a16="http://schemas.microsoft.com/office/drawing/2014/main" id="{787BF0C3-5C25-455B-97EA-C86ED795ACD7}"/>
              </a:ext>
            </a:extLst>
          </p:cNvPr>
          <p:cNvSpPr>
            <a:spLocks noGrp="1"/>
          </p:cNvSpPr>
          <p:nvPr>
            <p:ph type="title"/>
          </p:nvPr>
        </p:nvSpPr>
        <p:spPr>
          <a:xfrm>
            <a:off x="304800" y="1828800"/>
            <a:ext cx="8534400" cy="1447800"/>
          </a:xfrm>
        </p:spPr>
        <p:txBody>
          <a:bodyPr rtlCol="0">
            <a:normAutofit fontScale="90000"/>
          </a:bodyPr>
          <a:lstStyle/>
          <a:p>
            <a:pPr algn="l" fontAlgn="auto">
              <a:spcAft>
                <a:spcPts val="0"/>
              </a:spcAft>
              <a:defRPr/>
            </a:pPr>
            <a:r>
              <a:rPr lang="en-US" sz="3200" b="1" dirty="0"/>
              <a:t>Which mathematical formula below best describes the relationship between these two variables: beetle length and proportion of the volume taken up by breathing tubes?  What do the graphs of each of these equations look like?</a:t>
            </a:r>
          </a:p>
        </p:txBody>
      </p:sp>
      <p:sp>
        <p:nvSpPr>
          <p:cNvPr id="3" name="TPAnswers">
            <a:extLst>
              <a:ext uri="{FF2B5EF4-FFF2-40B4-BE49-F238E27FC236}">
                <a16:creationId xmlns:a16="http://schemas.microsoft.com/office/drawing/2014/main" id="{15F64870-B9FF-4283-9B87-73C2F66B01D0}"/>
              </a:ext>
            </a:extLst>
          </p:cNvPr>
          <p:cNvSpPr>
            <a:spLocks noGrp="1"/>
          </p:cNvSpPr>
          <p:nvPr>
            <p:ph type="body" idx="1"/>
            <p:custDataLst>
              <p:tags r:id="rId2"/>
            </p:custDataLst>
          </p:nvPr>
        </p:nvSpPr>
        <p:spPr>
          <a:xfrm>
            <a:off x="2743200" y="3581400"/>
            <a:ext cx="4114800" cy="2316163"/>
          </a:xfrm>
        </p:spPr>
        <p:txBody>
          <a:bodyPr/>
          <a:lstStyle/>
          <a:p>
            <a:pPr marL="514350" indent="-514350">
              <a:buFont typeface="Calibri" panose="020F0502020204030204" pitchFamily="34" charset="0"/>
              <a:buAutoNum type="alphaUcPeriod"/>
            </a:pPr>
            <a:r>
              <a:rPr lang="en-US" altLang="en-US"/>
              <a:t>x</a:t>
            </a:r>
            <a:r>
              <a:rPr lang="en-US" altLang="en-US" baseline="30000"/>
              <a:t>2</a:t>
            </a:r>
            <a:r>
              <a:rPr lang="en-US" altLang="en-US"/>
              <a:t> + y</a:t>
            </a:r>
            <a:r>
              <a:rPr lang="en-US" altLang="en-US" baseline="30000"/>
              <a:t>2</a:t>
            </a:r>
            <a:r>
              <a:rPr lang="en-US" altLang="en-US"/>
              <a:t> = r</a:t>
            </a:r>
            <a:r>
              <a:rPr lang="en-US" altLang="en-US" baseline="30000"/>
              <a:t>2</a:t>
            </a:r>
            <a:endParaRPr lang="en-US" altLang="en-US"/>
          </a:p>
          <a:p>
            <a:pPr marL="514350" indent="-514350">
              <a:buFont typeface="Calibri" panose="020F0502020204030204" pitchFamily="34" charset="0"/>
              <a:buAutoNum type="alphaUcPeriod"/>
            </a:pPr>
            <a:r>
              <a:rPr lang="en-US" altLang="en-US"/>
              <a:t>y = mx + b</a:t>
            </a:r>
          </a:p>
          <a:p>
            <a:pPr marL="514350" indent="-514350">
              <a:buFont typeface="Calibri" panose="020F0502020204030204" pitchFamily="34" charset="0"/>
              <a:buAutoNum type="alphaUcPeriod"/>
            </a:pPr>
            <a:r>
              <a:rPr lang="en-US" altLang="en-US"/>
              <a:t>y = log(x)</a:t>
            </a:r>
          </a:p>
          <a:p>
            <a:pPr marL="514350" indent="-514350">
              <a:buFont typeface="Calibri" panose="020F0502020204030204" pitchFamily="34" charset="0"/>
              <a:buAutoNum type="alphaUcPeriod"/>
            </a:pPr>
            <a:r>
              <a:rPr lang="en-US" altLang="en-US"/>
              <a:t>y = 1/x</a:t>
            </a:r>
          </a:p>
        </p:txBody>
      </p:sp>
      <p:sp>
        <p:nvSpPr>
          <p:cNvPr id="8" name="Rectangle 2">
            <a:extLst>
              <a:ext uri="{FF2B5EF4-FFF2-40B4-BE49-F238E27FC236}">
                <a16:creationId xmlns:a16="http://schemas.microsoft.com/office/drawing/2014/main" id="{3A08911F-41DC-4174-B435-FA402EE576CC}"/>
              </a:ext>
            </a:extLst>
          </p:cNvPr>
          <p:cNvSpPr txBox="1">
            <a:spLocks noChangeArrowheads="1"/>
          </p:cNvSpPr>
          <p:nvPr/>
        </p:nvSpPr>
        <p:spPr>
          <a:xfrm>
            <a:off x="457200" y="152400"/>
            <a:ext cx="8229600" cy="838200"/>
          </a:xfrm>
          <a:prstGeom prst="rect">
            <a:avLst/>
          </a:prstGeom>
          <a:solidFill>
            <a:srgbClr val="00B050"/>
          </a:solidFill>
          <a:ln w="38100">
            <a:solidFill>
              <a:schemeClr val="tx1"/>
            </a:solidFill>
          </a:ln>
        </p:spPr>
        <p:txBody>
          <a:bodyPr anchor="ctr"/>
          <a:lstStyle/>
          <a:p>
            <a:pPr algn="ctr" fontAlgn="auto">
              <a:spcAft>
                <a:spcPts val="0"/>
              </a:spcAft>
              <a:defRPr/>
            </a:pPr>
            <a:r>
              <a:rPr lang="en-US" sz="2400" b="1" dirty="0">
                <a:solidFill>
                  <a:schemeClr val="bg1"/>
                </a:solidFill>
                <a:latin typeface="Arial" charset="0"/>
                <a:cs typeface="+mn-cs"/>
              </a:rPr>
              <a:t>Exercise 8: Pass that Gas!</a:t>
            </a:r>
          </a:p>
          <a:p>
            <a:pPr algn="ctr" fontAlgn="auto">
              <a:spcAft>
                <a:spcPts val="0"/>
              </a:spcAft>
              <a:defRPr/>
            </a:pPr>
            <a:r>
              <a:rPr lang="en-US" sz="2400" b="1" dirty="0">
                <a:solidFill>
                  <a:schemeClr val="bg1"/>
                </a:solidFill>
                <a:ea typeface="+mj-ea"/>
                <a:cs typeface="+mj-cs"/>
              </a:rPr>
              <a:t>Real World Data from Beetles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PAnswers">
            <a:extLst>
              <a:ext uri="{FF2B5EF4-FFF2-40B4-BE49-F238E27FC236}">
                <a16:creationId xmlns:a16="http://schemas.microsoft.com/office/drawing/2014/main" id="{923A8832-2E1F-4F94-A023-5C08BFD33878}"/>
              </a:ext>
            </a:extLst>
          </p:cNvPr>
          <p:cNvSpPr>
            <a:spLocks noGrp="1"/>
          </p:cNvSpPr>
          <p:nvPr>
            <p:ph type="body" idx="1"/>
            <p:custDataLst>
              <p:tags r:id="rId2"/>
            </p:custDataLst>
          </p:nvPr>
        </p:nvSpPr>
        <p:spPr>
          <a:xfrm>
            <a:off x="152400" y="1219200"/>
            <a:ext cx="3810000" cy="2316163"/>
          </a:xfrm>
        </p:spPr>
        <p:txBody>
          <a:bodyPr rtlCol="0">
            <a:noAutofit/>
          </a:bodyPr>
          <a:lstStyle/>
          <a:p>
            <a:pPr marL="0" indent="0" fontAlgn="auto">
              <a:spcAft>
                <a:spcPts val="0"/>
              </a:spcAft>
              <a:buFont typeface="Arial" panose="020B0604020202020204" pitchFamily="34" charset="0"/>
              <a:buNone/>
              <a:defRPr/>
            </a:pPr>
            <a:r>
              <a:rPr lang="en-US" sz="2400" b="1" dirty="0"/>
              <a:t>To the right are graphs of equations of each of the forms below.</a:t>
            </a:r>
          </a:p>
          <a:p>
            <a:pPr marL="0" indent="0" fontAlgn="auto">
              <a:spcAft>
                <a:spcPts val="0"/>
              </a:spcAft>
              <a:buFont typeface="Arial" panose="020B0604020202020204" pitchFamily="34" charset="0"/>
              <a:buNone/>
              <a:defRPr/>
            </a:pPr>
            <a:endParaRPr lang="en-US" sz="2400" dirty="0"/>
          </a:p>
          <a:p>
            <a:pPr marL="514350" indent="-514350" fontAlgn="auto">
              <a:spcAft>
                <a:spcPts val="0"/>
              </a:spcAft>
              <a:buFont typeface="+mj-lt"/>
              <a:buAutoNum type="alphaUcPeriod"/>
              <a:defRPr/>
            </a:pPr>
            <a:r>
              <a:rPr lang="en-US" sz="2800" dirty="0"/>
              <a:t>x</a:t>
            </a:r>
            <a:r>
              <a:rPr lang="en-US" sz="2800" baseline="30000" dirty="0"/>
              <a:t>2</a:t>
            </a:r>
            <a:r>
              <a:rPr lang="en-US" sz="2800" dirty="0"/>
              <a:t> + y</a:t>
            </a:r>
            <a:r>
              <a:rPr lang="en-US" sz="2800" baseline="30000" dirty="0"/>
              <a:t>2</a:t>
            </a:r>
            <a:r>
              <a:rPr lang="en-US" sz="2800" dirty="0"/>
              <a:t> = r</a:t>
            </a:r>
            <a:r>
              <a:rPr lang="en-US" sz="2800" baseline="30000" dirty="0"/>
              <a:t>2</a:t>
            </a:r>
            <a:endParaRPr lang="en-US" sz="2800" dirty="0"/>
          </a:p>
          <a:p>
            <a:pPr marL="514350" indent="-514350" fontAlgn="auto">
              <a:spcAft>
                <a:spcPts val="0"/>
              </a:spcAft>
              <a:buFont typeface="+mj-lt"/>
              <a:buAutoNum type="alphaUcPeriod"/>
              <a:defRPr/>
            </a:pPr>
            <a:r>
              <a:rPr lang="en-US" sz="2800" dirty="0"/>
              <a:t>y = </a:t>
            </a:r>
            <a:r>
              <a:rPr lang="en-US" sz="2800" dirty="0" err="1"/>
              <a:t>mx</a:t>
            </a:r>
            <a:r>
              <a:rPr lang="en-US" sz="2800" dirty="0"/>
              <a:t> + b</a:t>
            </a:r>
          </a:p>
          <a:p>
            <a:pPr marL="514350" indent="-514350" fontAlgn="auto">
              <a:spcAft>
                <a:spcPts val="0"/>
              </a:spcAft>
              <a:buFont typeface="+mj-lt"/>
              <a:buAutoNum type="alphaUcPeriod"/>
              <a:defRPr/>
            </a:pPr>
            <a:r>
              <a:rPr lang="en-US" sz="2800" dirty="0"/>
              <a:t>y = log(x)</a:t>
            </a:r>
          </a:p>
          <a:p>
            <a:pPr marL="514350" indent="-514350" fontAlgn="auto">
              <a:spcAft>
                <a:spcPts val="0"/>
              </a:spcAft>
              <a:buFont typeface="+mj-lt"/>
              <a:buAutoNum type="alphaUcPeriod"/>
              <a:defRPr/>
            </a:pPr>
            <a:r>
              <a:rPr lang="en-US" sz="2800" dirty="0"/>
              <a:t>y = 1/x</a:t>
            </a:r>
          </a:p>
          <a:p>
            <a:pPr marL="514350" indent="-514350" fontAlgn="auto">
              <a:spcAft>
                <a:spcPts val="0"/>
              </a:spcAft>
              <a:buFont typeface="+mj-lt"/>
              <a:buAutoNum type="alphaUcPeriod"/>
              <a:defRPr/>
            </a:pPr>
            <a:endParaRPr lang="en-US" sz="2800" dirty="0"/>
          </a:p>
          <a:p>
            <a:pPr marL="514350" indent="-514350" fontAlgn="auto">
              <a:spcAft>
                <a:spcPts val="0"/>
              </a:spcAft>
              <a:buFont typeface="Arial" panose="020B0604020202020204" pitchFamily="34" charset="0"/>
              <a:buNone/>
              <a:defRPr/>
            </a:pPr>
            <a:r>
              <a:rPr lang="en-US" sz="2800" b="1" dirty="0"/>
              <a:t>The correct answer is B, which describes a line!</a:t>
            </a:r>
          </a:p>
        </p:txBody>
      </p:sp>
      <p:sp>
        <p:nvSpPr>
          <p:cNvPr id="8" name="Rectangle 2">
            <a:extLst>
              <a:ext uri="{FF2B5EF4-FFF2-40B4-BE49-F238E27FC236}">
                <a16:creationId xmlns:a16="http://schemas.microsoft.com/office/drawing/2014/main" id="{BA56AA6F-4C24-4F14-A7A6-48BC590FE65C}"/>
              </a:ext>
            </a:extLst>
          </p:cNvPr>
          <p:cNvSpPr txBox="1">
            <a:spLocks noChangeArrowheads="1"/>
          </p:cNvSpPr>
          <p:nvPr/>
        </p:nvSpPr>
        <p:spPr>
          <a:xfrm>
            <a:off x="457200" y="152400"/>
            <a:ext cx="8229600" cy="838200"/>
          </a:xfrm>
          <a:prstGeom prst="rect">
            <a:avLst/>
          </a:prstGeom>
          <a:solidFill>
            <a:srgbClr val="00B050"/>
          </a:solidFill>
          <a:ln w="38100">
            <a:solidFill>
              <a:schemeClr val="tx1"/>
            </a:solidFill>
          </a:ln>
        </p:spPr>
        <p:txBody>
          <a:bodyPr anchor="ctr"/>
          <a:lstStyle/>
          <a:p>
            <a:pPr algn="ctr" fontAlgn="auto">
              <a:spcAft>
                <a:spcPts val="0"/>
              </a:spcAft>
              <a:defRPr/>
            </a:pPr>
            <a:r>
              <a:rPr lang="en-US" sz="2400" b="1" dirty="0">
                <a:solidFill>
                  <a:schemeClr val="bg1"/>
                </a:solidFill>
                <a:latin typeface="Arial" charset="0"/>
                <a:cs typeface="+mn-cs"/>
              </a:rPr>
              <a:t>Exercise 8: Pass that Gas!</a:t>
            </a:r>
          </a:p>
          <a:p>
            <a:pPr algn="ctr" fontAlgn="auto">
              <a:spcAft>
                <a:spcPts val="0"/>
              </a:spcAft>
              <a:defRPr/>
            </a:pPr>
            <a:r>
              <a:rPr lang="en-US" sz="2400" b="1" dirty="0">
                <a:solidFill>
                  <a:schemeClr val="bg1"/>
                </a:solidFill>
                <a:ea typeface="+mj-ea"/>
                <a:cs typeface="+mj-cs"/>
              </a:rPr>
              <a:t>Real World Data from Beetles</a:t>
            </a:r>
          </a:p>
        </p:txBody>
      </p:sp>
      <p:pic>
        <p:nvPicPr>
          <p:cNvPr id="5" name="Picture 4">
            <a:extLst>
              <a:ext uri="{FF2B5EF4-FFF2-40B4-BE49-F238E27FC236}">
                <a16:creationId xmlns:a16="http://schemas.microsoft.com/office/drawing/2014/main" id="{FEB50578-EFB7-4953-BB0F-7A5576FACE64}"/>
              </a:ext>
            </a:extLst>
          </p:cNvPr>
          <p:cNvPicPr>
            <a:picLocks noChangeAspect="1"/>
          </p:cNvPicPr>
          <p:nvPr/>
        </p:nvPicPr>
        <p:blipFill>
          <a:blip r:embed="rId5">
            <a:extLst>
              <a:ext uri="{28A0092B-C50C-407E-A947-70E740481C1C}">
                <a14:useLocalDpi xmlns:a14="http://schemas.microsoft.com/office/drawing/2010/main" val="0"/>
              </a:ext>
            </a:extLst>
          </a:blip>
          <a:srcRect l="2914" t="1575" r="2914" b="3146"/>
          <a:stretch>
            <a:fillRect/>
          </a:stretch>
        </p:blipFill>
        <p:spPr bwMode="auto">
          <a:xfrm>
            <a:off x="3886200" y="1371600"/>
            <a:ext cx="5024438" cy="470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A3EC83EC-5687-4E2F-B1D8-37769C9BBC97}"/>
              </a:ext>
            </a:extLst>
          </p:cNvPr>
          <p:cNvSpPr/>
          <p:nvPr/>
        </p:nvSpPr>
        <p:spPr>
          <a:xfrm>
            <a:off x="8153400" y="1524000"/>
            <a:ext cx="457200" cy="457200"/>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26" presetClass="emph" presetSubtype="0" fill="hold" grpId="1" nodeType="withEffect">
                                  <p:stCondLst>
                                    <p:cond delay="0"/>
                                  </p:stCondLst>
                                  <p:childTnLst>
                                    <p:animEffect transition="out" filter="fade">
                                      <p:cBhvr>
                                        <p:cTn id="28" dur="2000" tmFilter="0, 0; .2, .5; .8, .5; 1, 0"/>
                                        <p:tgtEl>
                                          <p:spTgt spid="7"/>
                                        </p:tgtEl>
                                      </p:cBhvr>
                                    </p:animEffect>
                                    <p:animScale>
                                      <p:cBhvr>
                                        <p:cTn id="29" dur="1000" autoRev="1" fill="hold"/>
                                        <p:tgtEl>
                                          <p:spTgt spid="7"/>
                                        </p:tgtEl>
                                      </p:cBhvr>
                                      <p:by x="105000" y="105000"/>
                                    </p:animScale>
                                  </p:childTnLst>
                                </p:cTn>
                              </p:par>
                              <p:par>
                                <p:cTn id="30" presetID="26" presetClass="emph" presetSubtype="0" fill="hold" grpId="2" nodeType="withEffect">
                                  <p:stCondLst>
                                    <p:cond delay="0"/>
                                  </p:stCondLst>
                                  <p:childTnLst>
                                    <p:animEffect transition="out" filter="fade">
                                      <p:cBhvr>
                                        <p:cTn id="31" dur="2000" tmFilter="0, 0; .2, .5; .8, .5; 1, 0"/>
                                        <p:tgtEl>
                                          <p:spTgt spid="7"/>
                                        </p:tgtEl>
                                      </p:cBhvr>
                                    </p:animEffect>
                                    <p:animScale>
                                      <p:cBhvr>
                                        <p:cTn id="32" dur="1000" autoRev="1" fill="hold"/>
                                        <p:tgtEl>
                                          <p:spTgt spid="7"/>
                                        </p:tgtEl>
                                      </p:cBhvr>
                                      <p:by x="105000" y="105000"/>
                                    </p:animScale>
                                  </p:childTnLst>
                                </p:cTn>
                              </p:par>
                              <p:par>
                                <p:cTn id="33" presetID="26" presetClass="emph" presetSubtype="0" fill="hold" grpId="3" nodeType="withEffect">
                                  <p:stCondLst>
                                    <p:cond delay="0"/>
                                  </p:stCondLst>
                                  <p:childTnLst>
                                    <p:animEffect transition="out" filter="fade">
                                      <p:cBhvr>
                                        <p:cTn id="34" dur="2000" tmFilter="0, 0; .2, .5; .8, .5; 1, 0"/>
                                        <p:tgtEl>
                                          <p:spTgt spid="7"/>
                                        </p:tgtEl>
                                      </p:cBhvr>
                                    </p:animEffect>
                                    <p:animScale>
                                      <p:cBhvr>
                                        <p:cTn id="35" dur="1000" autoRev="1" fill="hold"/>
                                        <p:tgtEl>
                                          <p:spTgt spid="7"/>
                                        </p:tgtEl>
                                      </p:cBhvr>
                                      <p:by x="105000" y="105000"/>
                                    </p:animScale>
                                  </p:childTnLst>
                                </p:cTn>
                              </p:par>
                              <p:par>
                                <p:cTn id="36" presetID="26" presetClass="emph" presetSubtype="0" fill="hold" grpId="4" nodeType="withEffect">
                                  <p:stCondLst>
                                    <p:cond delay="0"/>
                                  </p:stCondLst>
                                  <p:childTnLst>
                                    <p:animEffect transition="out" filter="fade">
                                      <p:cBhvr>
                                        <p:cTn id="37" dur="500" tmFilter="0, 0; .2, .5; .8, .5; 1, 0"/>
                                        <p:tgtEl>
                                          <p:spTgt spid="7"/>
                                        </p:tgtEl>
                                      </p:cBhvr>
                                    </p:animEffect>
                                    <p:animScale>
                                      <p:cBhvr>
                                        <p:cTn id="38"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7" grpId="3" animBg="1"/>
      <p:bldP spid="7" grpId="4"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8">
            <a:extLst>
              <a:ext uri="{FF2B5EF4-FFF2-40B4-BE49-F238E27FC236}">
                <a16:creationId xmlns:a16="http://schemas.microsoft.com/office/drawing/2014/main" id="{0BA5A836-3715-4957-BD86-EF65733A623D}"/>
              </a:ext>
            </a:extLst>
          </p:cNvPr>
          <p:cNvSpPr txBox="1">
            <a:spLocks noChangeArrowheads="1"/>
          </p:cNvSpPr>
          <p:nvPr/>
        </p:nvSpPr>
        <p:spPr bwMode="auto">
          <a:xfrm>
            <a:off x="228600" y="2590800"/>
            <a:ext cx="830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t>In a large insect, oxygen cannot reach innermost cells quickly enough if tube diameter stays the same!</a:t>
            </a:r>
          </a:p>
        </p:txBody>
      </p:sp>
      <p:sp>
        <p:nvSpPr>
          <p:cNvPr id="14341" name="Text Box 10">
            <a:extLst>
              <a:ext uri="{FF2B5EF4-FFF2-40B4-BE49-F238E27FC236}">
                <a16:creationId xmlns:a16="http://schemas.microsoft.com/office/drawing/2014/main" id="{B395D237-2AD9-4E6E-98AB-FA4B44D9A854}"/>
              </a:ext>
            </a:extLst>
          </p:cNvPr>
          <p:cNvSpPr txBox="1">
            <a:spLocks noChangeArrowheads="1"/>
          </p:cNvSpPr>
          <p:nvPr/>
        </p:nvSpPr>
        <p:spPr bwMode="auto">
          <a:xfrm>
            <a:off x="4572000" y="480060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SOLUTION: </a:t>
            </a:r>
            <a:r>
              <a:rPr lang="en-US" altLang="en-US" sz="2400"/>
              <a:t>Larger tracheole volume to meet O</a:t>
            </a:r>
            <a:r>
              <a:rPr lang="en-US" altLang="en-US" sz="2400" baseline="-25000"/>
              <a:t>2</a:t>
            </a:r>
            <a:r>
              <a:rPr lang="en-US" altLang="en-US" sz="2400"/>
              <a:t> needs!</a:t>
            </a:r>
          </a:p>
        </p:txBody>
      </p:sp>
      <p:pic>
        <p:nvPicPr>
          <p:cNvPr id="14343" name="Picture 13" descr="The tracheal system leads oxygen from the air to the mitochondrium">
            <a:extLst>
              <a:ext uri="{FF2B5EF4-FFF2-40B4-BE49-F238E27FC236}">
                <a16:creationId xmlns:a16="http://schemas.microsoft.com/office/drawing/2014/main" id="{732CCFC6-0096-40FC-83A2-82E2F5BF95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0600"/>
            <a:ext cx="38100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5" descr="When the insect gets big, the conductance of the tracheal system is reduced, if tubes stay thin.">
            <a:extLst>
              <a:ext uri="{FF2B5EF4-FFF2-40B4-BE49-F238E27FC236}">
                <a16:creationId xmlns:a16="http://schemas.microsoft.com/office/drawing/2014/main" id="{8B5B99CB-0A56-471F-92E5-7ED45B81B7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7500"/>
          <a:stretch>
            <a:fillRect/>
          </a:stretch>
        </p:blipFill>
        <p:spPr bwMode="auto">
          <a:xfrm>
            <a:off x="3886200" y="990600"/>
            <a:ext cx="528637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7" descr="Having thicker tubes increases the conductance.">
            <a:extLst>
              <a:ext uri="{FF2B5EF4-FFF2-40B4-BE49-F238E27FC236}">
                <a16:creationId xmlns:a16="http://schemas.microsoft.com/office/drawing/2014/main" id="{61937CC6-2B7D-4746-889A-AAAE48798F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352800"/>
            <a:ext cx="57150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Text Box 18">
            <a:extLst>
              <a:ext uri="{FF2B5EF4-FFF2-40B4-BE49-F238E27FC236}">
                <a16:creationId xmlns:a16="http://schemas.microsoft.com/office/drawing/2014/main" id="{FAC159DE-3BE1-4884-A394-C805D52F827F}"/>
              </a:ext>
            </a:extLst>
          </p:cNvPr>
          <p:cNvSpPr txBox="1">
            <a:spLocks noChangeArrowheads="1"/>
          </p:cNvSpPr>
          <p:nvPr/>
        </p:nvSpPr>
        <p:spPr bwMode="auto">
          <a:xfrm>
            <a:off x="4038600" y="2057400"/>
            <a:ext cx="1903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chemeClr val="bg1"/>
                </a:solidFill>
              </a:rPr>
              <a:t>LARGE INSECT</a:t>
            </a:r>
          </a:p>
        </p:txBody>
      </p:sp>
      <p:pic>
        <p:nvPicPr>
          <p:cNvPr id="14347" name="Picture 21" descr="tracheae75">
            <a:extLst>
              <a:ext uri="{FF2B5EF4-FFF2-40B4-BE49-F238E27FC236}">
                <a16:creationId xmlns:a16="http://schemas.microsoft.com/office/drawing/2014/main" id="{1F585A88-B322-4ABD-B34E-6F3502338C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3352800"/>
            <a:ext cx="1676400" cy="1006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0C59D58-EB9B-4969-9B72-63AE9BD6BAA3}"/>
              </a:ext>
            </a:extLst>
          </p:cNvPr>
          <p:cNvSpPr txBox="1">
            <a:spLocks noChangeArrowheads="1"/>
          </p:cNvSpPr>
          <p:nvPr/>
        </p:nvSpPr>
        <p:spPr bwMode="auto">
          <a:xfrm>
            <a:off x="152400" y="5562600"/>
            <a:ext cx="8839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Examine the straw &amp; larger tube in your box.  If you were in a box with no source of air besides one of those connected to the outside world, which would you choose?  Why?</a:t>
            </a:r>
          </a:p>
        </p:txBody>
      </p:sp>
      <p:sp>
        <p:nvSpPr>
          <p:cNvPr id="13" name="Rectangle 2">
            <a:extLst>
              <a:ext uri="{FF2B5EF4-FFF2-40B4-BE49-F238E27FC236}">
                <a16:creationId xmlns:a16="http://schemas.microsoft.com/office/drawing/2014/main" id="{8892B2AD-2058-41C8-B24C-BEC7C8DC9957}"/>
              </a:ext>
            </a:extLst>
          </p:cNvPr>
          <p:cNvSpPr txBox="1">
            <a:spLocks noChangeArrowheads="1"/>
          </p:cNvSpPr>
          <p:nvPr/>
        </p:nvSpPr>
        <p:spPr>
          <a:xfrm>
            <a:off x="457200" y="0"/>
            <a:ext cx="8229600" cy="838200"/>
          </a:xfrm>
          <a:prstGeom prst="rect">
            <a:avLst/>
          </a:prstGeom>
          <a:solidFill>
            <a:srgbClr val="00B050"/>
          </a:solidFill>
          <a:ln w="38100">
            <a:solidFill>
              <a:schemeClr val="tx1"/>
            </a:solidFill>
          </a:ln>
        </p:spPr>
        <p:txBody>
          <a:bodyPr anchor="ctr"/>
          <a:lstStyle/>
          <a:p>
            <a:pPr algn="ctr" fontAlgn="auto">
              <a:spcAft>
                <a:spcPts val="0"/>
              </a:spcAft>
              <a:defRPr/>
            </a:pPr>
            <a:r>
              <a:rPr lang="en-US" sz="2400" b="1" dirty="0">
                <a:solidFill>
                  <a:schemeClr val="bg1"/>
                </a:solidFill>
                <a:latin typeface="Arial" charset="0"/>
                <a:cs typeface="+mn-cs"/>
              </a:rPr>
              <a:t>Exercise 8: Pass that Gas!</a:t>
            </a:r>
          </a:p>
          <a:p>
            <a:pPr algn="ctr" fontAlgn="auto">
              <a:spcAft>
                <a:spcPts val="0"/>
              </a:spcAft>
              <a:defRPr/>
            </a:pPr>
            <a:r>
              <a:rPr lang="en-US" sz="2400" b="1" dirty="0">
                <a:solidFill>
                  <a:schemeClr val="bg1"/>
                </a:solidFill>
                <a:ea typeface="+mj-ea"/>
                <a:cs typeface="+mj-cs"/>
              </a:rPr>
              <a:t>The Problem for Insects</a:t>
            </a:r>
          </a:p>
        </p:txBody>
      </p:sp>
      <p:sp>
        <p:nvSpPr>
          <p:cNvPr id="14338" name="Text Box 7">
            <a:extLst>
              <a:ext uri="{FF2B5EF4-FFF2-40B4-BE49-F238E27FC236}">
                <a16:creationId xmlns:a16="http://schemas.microsoft.com/office/drawing/2014/main" id="{1D1C459B-952E-471D-A191-8966E501996D}"/>
              </a:ext>
            </a:extLst>
          </p:cNvPr>
          <p:cNvSpPr txBox="1">
            <a:spLocks noChangeArrowheads="1"/>
          </p:cNvSpPr>
          <p:nvPr/>
        </p:nvSpPr>
        <p:spPr bwMode="auto">
          <a:xfrm>
            <a:off x="304800" y="1981200"/>
            <a:ext cx="2452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chemeClr val="bg1"/>
                </a:solidFill>
              </a:rPr>
              <a:t>SMALL INSECT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43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33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4344"/>
                                        </p:tgtEl>
                                        <p:attrNameLst>
                                          <p:attrName>style.visibility</p:attrName>
                                        </p:attrNameLst>
                                      </p:cBhvr>
                                      <p:to>
                                        <p:strVal val="visible"/>
                                      </p:to>
                                    </p:set>
                                    <p:anim calcmode="lin" valueType="num">
                                      <p:cBhvr additive="base">
                                        <p:cTn id="13" dur="500" fill="hold"/>
                                        <p:tgtEl>
                                          <p:spTgt spid="14344"/>
                                        </p:tgtEl>
                                        <p:attrNameLst>
                                          <p:attrName>ppt_x</p:attrName>
                                        </p:attrNameLst>
                                      </p:cBhvr>
                                      <p:tavLst>
                                        <p:tav tm="0">
                                          <p:val>
                                            <p:strVal val="0-#ppt_w/2"/>
                                          </p:val>
                                        </p:tav>
                                        <p:tav tm="100000">
                                          <p:val>
                                            <p:strVal val="#ppt_x"/>
                                          </p:val>
                                        </p:tav>
                                      </p:tavLst>
                                    </p:anim>
                                    <p:anim calcmode="lin" valueType="num">
                                      <p:cBhvr additive="base">
                                        <p:cTn id="14" dur="500" fill="hold"/>
                                        <p:tgtEl>
                                          <p:spTgt spid="14344"/>
                                        </p:tgtEl>
                                        <p:attrNameLst>
                                          <p:attrName>ppt_y</p:attrName>
                                        </p:attrNameLst>
                                      </p:cBhvr>
                                      <p:tavLst>
                                        <p:tav tm="0">
                                          <p:val>
                                            <p:strVal val="#ppt_y"/>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1434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33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34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14345"/>
                                        </p:tgtEl>
                                        <p:attrNameLst>
                                          <p:attrName>style.visibility</p:attrName>
                                        </p:attrNameLst>
                                      </p:cBhvr>
                                      <p:to>
                                        <p:strVal val="visible"/>
                                      </p:to>
                                    </p:set>
                                    <p:anim calcmode="lin" valueType="num">
                                      <p:cBhvr additive="base">
                                        <p:cTn id="29" dur="500" fill="hold"/>
                                        <p:tgtEl>
                                          <p:spTgt spid="14345"/>
                                        </p:tgtEl>
                                        <p:attrNameLst>
                                          <p:attrName>ppt_x</p:attrName>
                                        </p:attrNameLst>
                                      </p:cBhvr>
                                      <p:tavLst>
                                        <p:tav tm="0">
                                          <p:val>
                                            <p:strVal val="0-#ppt_w/2"/>
                                          </p:val>
                                        </p:tav>
                                        <p:tav tm="100000">
                                          <p:val>
                                            <p:strVal val="#ppt_x"/>
                                          </p:val>
                                        </p:tav>
                                      </p:tavLst>
                                    </p:anim>
                                    <p:anim calcmode="lin" valueType="num">
                                      <p:cBhvr additive="base">
                                        <p:cTn id="30" dur="500" fill="hold"/>
                                        <p:tgtEl>
                                          <p:spTgt spid="14345"/>
                                        </p:tgtEl>
                                        <p:attrNameLst>
                                          <p:attrName>ppt_y</p:attrName>
                                        </p:attrNameLst>
                                      </p:cBhvr>
                                      <p:tavLst>
                                        <p:tav tm="0">
                                          <p:val>
                                            <p:strVal val="#ppt_y"/>
                                          </p:val>
                                        </p:tav>
                                        <p:tav tm="100000">
                                          <p:val>
                                            <p:strVal val="#ppt_y"/>
                                          </p:val>
                                        </p:tav>
                                      </p:tavLst>
                                    </p:anim>
                                  </p:childTnLst>
                                </p:cTn>
                              </p:par>
                              <p:par>
                                <p:cTn id="31" presetID="49" presetClass="entr" presetSubtype="0" decel="100000" fill="hold" nodeType="withEffect">
                                  <p:stCondLst>
                                    <p:cond delay="0"/>
                                  </p:stCondLst>
                                  <p:childTnLst>
                                    <p:set>
                                      <p:cBhvr>
                                        <p:cTn id="32" dur="1" fill="hold">
                                          <p:stCondLst>
                                            <p:cond delay="0"/>
                                          </p:stCondLst>
                                        </p:cTn>
                                        <p:tgtEl>
                                          <p:spTgt spid="14347"/>
                                        </p:tgtEl>
                                        <p:attrNameLst>
                                          <p:attrName>style.visibility</p:attrName>
                                        </p:attrNameLst>
                                      </p:cBhvr>
                                      <p:to>
                                        <p:strVal val="visible"/>
                                      </p:to>
                                    </p:set>
                                    <p:anim calcmode="lin" valueType="num">
                                      <p:cBhvr>
                                        <p:cTn id="33" dur="500" fill="hold"/>
                                        <p:tgtEl>
                                          <p:spTgt spid="14347"/>
                                        </p:tgtEl>
                                        <p:attrNameLst>
                                          <p:attrName>ppt_w</p:attrName>
                                        </p:attrNameLst>
                                      </p:cBhvr>
                                      <p:tavLst>
                                        <p:tav tm="0">
                                          <p:val>
                                            <p:fltVal val="0"/>
                                          </p:val>
                                        </p:tav>
                                        <p:tav tm="100000">
                                          <p:val>
                                            <p:strVal val="#ppt_w"/>
                                          </p:val>
                                        </p:tav>
                                      </p:tavLst>
                                    </p:anim>
                                    <p:anim calcmode="lin" valueType="num">
                                      <p:cBhvr>
                                        <p:cTn id="34" dur="500" fill="hold"/>
                                        <p:tgtEl>
                                          <p:spTgt spid="14347"/>
                                        </p:tgtEl>
                                        <p:attrNameLst>
                                          <p:attrName>ppt_h</p:attrName>
                                        </p:attrNameLst>
                                      </p:cBhvr>
                                      <p:tavLst>
                                        <p:tav tm="0">
                                          <p:val>
                                            <p:fltVal val="0"/>
                                          </p:val>
                                        </p:tav>
                                        <p:tav tm="100000">
                                          <p:val>
                                            <p:strVal val="#ppt_h"/>
                                          </p:val>
                                        </p:tav>
                                      </p:tavLst>
                                    </p:anim>
                                    <p:anim calcmode="lin" valueType="num">
                                      <p:cBhvr>
                                        <p:cTn id="35" dur="500" fill="hold"/>
                                        <p:tgtEl>
                                          <p:spTgt spid="14347"/>
                                        </p:tgtEl>
                                        <p:attrNameLst>
                                          <p:attrName>style.rotation</p:attrName>
                                        </p:attrNameLst>
                                      </p:cBhvr>
                                      <p:tavLst>
                                        <p:tav tm="0">
                                          <p:val>
                                            <p:fltVal val="360"/>
                                          </p:val>
                                        </p:tav>
                                        <p:tav tm="100000">
                                          <p:val>
                                            <p:fltVal val="0"/>
                                          </p:val>
                                        </p:tav>
                                      </p:tavLst>
                                    </p:anim>
                                    <p:animEffect transition="in" filter="fade">
                                      <p:cBhvr>
                                        <p:cTn id="36" dur="500"/>
                                        <p:tgtEl>
                                          <p:spTgt spid="1434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P spid="14341" grpId="0"/>
      <p:bldP spid="14346" grpId="0"/>
      <p:bldP spid="12" grpId="0"/>
      <p:bldP spid="14338"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a:extLst>
              <a:ext uri="{FF2B5EF4-FFF2-40B4-BE49-F238E27FC236}">
                <a16:creationId xmlns:a16="http://schemas.microsoft.com/office/drawing/2014/main" id="{A0AA6C4C-8F8A-4E60-B1F2-FD9A600EA459}"/>
              </a:ext>
            </a:extLst>
          </p:cNvPr>
          <p:cNvSpPr txBox="1">
            <a:spLocks noChangeArrowheads="1"/>
          </p:cNvSpPr>
          <p:nvPr/>
        </p:nvSpPr>
        <p:spPr bwMode="auto">
          <a:xfrm>
            <a:off x="152400" y="685800"/>
            <a:ext cx="8686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q"/>
            </a:pPr>
            <a:r>
              <a:rPr lang="en-US" altLang="en-US" sz="2400"/>
              <a:t>Based on your data, what is the </a:t>
            </a:r>
            <a:r>
              <a:rPr lang="en-US" altLang="en-US" sz="2400" b="1"/>
              <a:t>theoretical</a:t>
            </a:r>
            <a:r>
              <a:rPr lang="en-US" altLang="en-US" sz="2400"/>
              <a:t> maximum length of a beetle?</a:t>
            </a:r>
          </a:p>
          <a:p>
            <a:pPr eaLnBrk="1" hangingPunct="1">
              <a:buFont typeface="Wingdings" panose="05000000000000000000" pitchFamily="2" charset="2"/>
              <a:buChar char="q"/>
            </a:pPr>
            <a:r>
              <a:rPr lang="en-US" altLang="en-US" sz="2400"/>
              <a:t>The largest living beetle today actually is 170 mm.</a:t>
            </a:r>
          </a:p>
          <a:p>
            <a:pPr eaLnBrk="1" hangingPunct="1">
              <a:buFont typeface="Wingdings" panose="05000000000000000000" pitchFamily="2" charset="2"/>
              <a:buChar char="q"/>
            </a:pPr>
            <a:r>
              <a:rPr lang="en-US" altLang="en-US" sz="2400"/>
              <a:t>What do you think limits the body volume that an insect can devote to the tracheal system?</a:t>
            </a:r>
          </a:p>
          <a:p>
            <a:pPr eaLnBrk="1" hangingPunct="1"/>
            <a:endParaRPr lang="en-US" altLang="en-US" sz="2400"/>
          </a:p>
        </p:txBody>
      </p:sp>
      <p:sp>
        <p:nvSpPr>
          <p:cNvPr id="171011" name="Text Box 3">
            <a:extLst>
              <a:ext uri="{FF2B5EF4-FFF2-40B4-BE49-F238E27FC236}">
                <a16:creationId xmlns:a16="http://schemas.microsoft.com/office/drawing/2014/main" id="{BF1C543C-B09C-4CFA-8B6C-33B9E96C7AC4}"/>
              </a:ext>
            </a:extLst>
          </p:cNvPr>
          <p:cNvSpPr txBox="1">
            <a:spLocks noChangeArrowheads="1"/>
          </p:cNvSpPr>
          <p:nvPr/>
        </p:nvSpPr>
        <p:spPr bwMode="auto">
          <a:xfrm>
            <a:off x="304800" y="34290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p>
        </p:txBody>
      </p:sp>
      <p:pic>
        <p:nvPicPr>
          <p:cNvPr id="24584" name="Picture 8" descr="titanus">
            <a:extLst>
              <a:ext uri="{FF2B5EF4-FFF2-40B4-BE49-F238E27FC236}">
                <a16:creationId xmlns:a16="http://schemas.microsoft.com/office/drawing/2014/main" id="{5D3157C0-34CB-4A8B-81C3-CCE036016C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895600"/>
            <a:ext cx="4953000" cy="3676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07BB1392-2420-4650-9E2F-86097F1CBF2F}"/>
              </a:ext>
            </a:extLst>
          </p:cNvPr>
          <p:cNvSpPr txBox="1">
            <a:spLocks noChangeArrowheads="1"/>
          </p:cNvSpPr>
          <p:nvPr/>
        </p:nvSpPr>
        <p:spPr>
          <a:xfrm>
            <a:off x="457200" y="0"/>
            <a:ext cx="8229600" cy="609600"/>
          </a:xfrm>
          <a:prstGeom prst="rect">
            <a:avLst/>
          </a:prstGeom>
          <a:solidFill>
            <a:srgbClr val="00B050"/>
          </a:solidFill>
          <a:ln w="38100">
            <a:solidFill>
              <a:schemeClr val="tx1"/>
            </a:solidFill>
          </a:ln>
        </p:spPr>
        <p:txBody>
          <a:bodyPr anchor="ctr"/>
          <a:lstStyle/>
          <a:p>
            <a:pPr algn="ctr" fontAlgn="auto">
              <a:spcAft>
                <a:spcPts val="0"/>
              </a:spcAft>
              <a:defRPr/>
            </a:pPr>
            <a:r>
              <a:rPr lang="en-US" sz="2400" b="1" dirty="0">
                <a:solidFill>
                  <a:schemeClr val="bg1"/>
                </a:solidFill>
                <a:latin typeface="Arial" charset="0"/>
                <a:cs typeface="+mn-cs"/>
              </a:rPr>
              <a:t>Exercise 8: Pass that Gas!</a:t>
            </a:r>
            <a:endParaRPr lang="en-US" sz="2400" b="1" dirty="0">
              <a:solidFill>
                <a:schemeClr val="bg1"/>
              </a:solidFill>
              <a:ea typeface="+mj-ea"/>
              <a:cs typeface="+mj-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457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57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24584"/>
                                        </p:tgtEl>
                                        <p:attrNameLst>
                                          <p:attrName>style.visibility</p:attrName>
                                        </p:attrNameLst>
                                      </p:cBhvr>
                                      <p:to>
                                        <p:strVal val="visible"/>
                                      </p:to>
                                    </p:set>
                                    <p:animEffect transition="in" filter="fade">
                                      <p:cBhvr>
                                        <p:cTn id="15" dur="500"/>
                                        <p:tgtEl>
                                          <p:spTgt spid="24584"/>
                                        </p:tgtEl>
                                      </p:cBhvr>
                                    </p:animEffect>
                                    <p:anim calcmode="lin" valueType="num">
                                      <p:cBhvr>
                                        <p:cTn id="16" dur="500" fill="hold"/>
                                        <p:tgtEl>
                                          <p:spTgt spid="24584"/>
                                        </p:tgtEl>
                                        <p:attrNameLst>
                                          <p:attrName>style.rotation</p:attrName>
                                        </p:attrNameLst>
                                      </p:cBhvr>
                                      <p:tavLst>
                                        <p:tav tm="0">
                                          <p:val>
                                            <p:fltVal val="720"/>
                                          </p:val>
                                        </p:tav>
                                        <p:tav tm="100000">
                                          <p:val>
                                            <p:fltVal val="0"/>
                                          </p:val>
                                        </p:tav>
                                      </p:tavLst>
                                    </p:anim>
                                    <p:anim calcmode="lin" valueType="num">
                                      <p:cBhvr>
                                        <p:cTn id="17" dur="500" fill="hold"/>
                                        <p:tgtEl>
                                          <p:spTgt spid="24584"/>
                                        </p:tgtEl>
                                        <p:attrNameLst>
                                          <p:attrName>ppt_h</p:attrName>
                                        </p:attrNameLst>
                                      </p:cBhvr>
                                      <p:tavLst>
                                        <p:tav tm="0">
                                          <p:val>
                                            <p:fltVal val="0"/>
                                          </p:val>
                                        </p:tav>
                                        <p:tav tm="100000">
                                          <p:val>
                                            <p:strVal val="#ppt_h"/>
                                          </p:val>
                                        </p:tav>
                                      </p:tavLst>
                                    </p:anim>
                                    <p:anim calcmode="lin" valueType="num">
                                      <p:cBhvr>
                                        <p:cTn id="18" dur="500" fill="hold"/>
                                        <p:tgtEl>
                                          <p:spTgt spid="24584"/>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457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a:extLst>
              <a:ext uri="{FF2B5EF4-FFF2-40B4-BE49-F238E27FC236}">
                <a16:creationId xmlns:a16="http://schemas.microsoft.com/office/drawing/2014/main" id="{5CA0717B-CC7E-412A-B640-E506B08F00CD}"/>
              </a:ext>
            </a:extLst>
          </p:cNvPr>
          <p:cNvSpPr>
            <a:spLocks noChangeArrowheads="1"/>
          </p:cNvSpPr>
          <p:nvPr/>
        </p:nvSpPr>
        <p:spPr bwMode="auto">
          <a:xfrm>
            <a:off x="228600" y="914400"/>
            <a:ext cx="8610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During the Carboniferous (350 mya) there were insects much larger than any found on Earth today.</a:t>
            </a:r>
          </a:p>
          <a:p>
            <a:pPr eaLnBrk="1" hangingPunct="1"/>
            <a:r>
              <a:rPr lang="en-US" altLang="en-US" sz="2400" b="1"/>
              <a:t> </a:t>
            </a:r>
          </a:p>
          <a:p>
            <a:pPr eaLnBrk="1" hangingPunct="1">
              <a:buFont typeface="Wingdings" panose="05000000000000000000" pitchFamily="2" charset="2"/>
              <a:buChar char="q"/>
            </a:pPr>
            <a:r>
              <a:rPr lang="en-US" altLang="en-US" sz="2400" b="1"/>
              <a:t>Develop a hypothesis from this observation.</a:t>
            </a:r>
          </a:p>
          <a:p>
            <a:pPr eaLnBrk="1" hangingPunct="1">
              <a:buFont typeface="Wingdings" panose="05000000000000000000" pitchFamily="2" charset="2"/>
              <a:buChar char="q"/>
            </a:pPr>
            <a:r>
              <a:rPr lang="en-US" altLang="en-US" sz="2400" b="1"/>
              <a:t>How would you test your hypothesis?</a:t>
            </a:r>
          </a:p>
        </p:txBody>
      </p:sp>
      <p:pic>
        <p:nvPicPr>
          <p:cNvPr id="16387" name="Picture 5" descr="rb_carboniferous">
            <a:extLst>
              <a:ext uri="{FF2B5EF4-FFF2-40B4-BE49-F238E27FC236}">
                <a16:creationId xmlns:a16="http://schemas.microsoft.com/office/drawing/2014/main" id="{AF05514C-B992-4BFE-A3FF-ECF1A296E4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971800"/>
            <a:ext cx="4826000" cy="3409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C95FE288-6010-4A21-8210-FCE21D487AAE}"/>
              </a:ext>
            </a:extLst>
          </p:cNvPr>
          <p:cNvSpPr txBox="1">
            <a:spLocks noChangeArrowheads="1"/>
          </p:cNvSpPr>
          <p:nvPr/>
        </p:nvSpPr>
        <p:spPr>
          <a:xfrm>
            <a:off x="457200" y="152400"/>
            <a:ext cx="8229600" cy="609600"/>
          </a:xfrm>
          <a:prstGeom prst="rect">
            <a:avLst/>
          </a:prstGeom>
          <a:solidFill>
            <a:srgbClr val="00B050"/>
          </a:solidFill>
          <a:ln w="38100">
            <a:solidFill>
              <a:schemeClr val="tx1"/>
            </a:solidFill>
          </a:ln>
        </p:spPr>
        <p:txBody>
          <a:bodyPr anchor="ctr"/>
          <a:lstStyle/>
          <a:p>
            <a:pPr algn="ctr" fontAlgn="auto">
              <a:spcAft>
                <a:spcPts val="0"/>
              </a:spcAft>
              <a:defRPr/>
            </a:pPr>
            <a:r>
              <a:rPr lang="en-US" sz="2400" b="1" dirty="0">
                <a:solidFill>
                  <a:schemeClr val="bg1"/>
                </a:solidFill>
                <a:latin typeface="Arial" charset="0"/>
                <a:cs typeface="+mn-cs"/>
              </a:rPr>
              <a:t>Exercise 8: Pass that Gas!</a:t>
            </a:r>
            <a:endParaRPr lang="en-US" sz="2400" b="1" dirty="0">
              <a:solidFill>
                <a:schemeClr val="bg1"/>
              </a:solidFill>
              <a:ea typeface="+mj-ea"/>
              <a:cs typeface="+mj-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childTnLst>
                                </p:cTn>
                              </p:par>
                              <p:par>
                                <p:cTn id="7" presetID="35" presetClass="entr" presetSubtype="0" fill="hold" nodeType="withEffect">
                                  <p:stCondLst>
                                    <p:cond delay="0"/>
                                  </p:stCondLst>
                                  <p:childTnLst>
                                    <p:set>
                                      <p:cBhvr>
                                        <p:cTn id="8" dur="1" fill="hold">
                                          <p:stCondLst>
                                            <p:cond delay="0"/>
                                          </p:stCondLst>
                                        </p:cTn>
                                        <p:tgtEl>
                                          <p:spTgt spid="16387"/>
                                        </p:tgtEl>
                                        <p:attrNameLst>
                                          <p:attrName>style.visibility</p:attrName>
                                        </p:attrNameLst>
                                      </p:cBhvr>
                                      <p:to>
                                        <p:strVal val="visible"/>
                                      </p:to>
                                    </p:set>
                                    <p:animEffect transition="in" filter="fade">
                                      <p:cBhvr>
                                        <p:cTn id="9" dur="500"/>
                                        <p:tgtEl>
                                          <p:spTgt spid="16387"/>
                                        </p:tgtEl>
                                      </p:cBhvr>
                                    </p:animEffect>
                                    <p:anim calcmode="lin" valueType="num">
                                      <p:cBhvr>
                                        <p:cTn id="10" dur="500" fill="hold"/>
                                        <p:tgtEl>
                                          <p:spTgt spid="16387"/>
                                        </p:tgtEl>
                                        <p:attrNameLst>
                                          <p:attrName>style.rotation</p:attrName>
                                        </p:attrNameLst>
                                      </p:cBhvr>
                                      <p:tavLst>
                                        <p:tav tm="0">
                                          <p:val>
                                            <p:fltVal val="720"/>
                                          </p:val>
                                        </p:tav>
                                        <p:tav tm="100000">
                                          <p:val>
                                            <p:fltVal val="0"/>
                                          </p:val>
                                        </p:tav>
                                      </p:tavLst>
                                    </p:anim>
                                    <p:anim calcmode="lin" valueType="num">
                                      <p:cBhvr>
                                        <p:cTn id="11" dur="500" fill="hold"/>
                                        <p:tgtEl>
                                          <p:spTgt spid="16387"/>
                                        </p:tgtEl>
                                        <p:attrNameLst>
                                          <p:attrName>ppt_h</p:attrName>
                                        </p:attrNameLst>
                                      </p:cBhvr>
                                      <p:tavLst>
                                        <p:tav tm="0">
                                          <p:val>
                                            <p:fltVal val="0"/>
                                          </p:val>
                                        </p:tav>
                                        <p:tav tm="100000">
                                          <p:val>
                                            <p:strVal val="#ppt_h"/>
                                          </p:val>
                                        </p:tav>
                                      </p:tavLst>
                                    </p:anim>
                                    <p:anim calcmode="lin" valueType="num">
                                      <p:cBhvr>
                                        <p:cTn id="12" dur="500" fill="hold"/>
                                        <p:tgtEl>
                                          <p:spTgt spid="16387"/>
                                        </p:tgtEl>
                                        <p:attrNameLst>
                                          <p:attrName>ppt_w</p:attrName>
                                        </p:attrNameLst>
                                      </p:cBhvr>
                                      <p:tavLst>
                                        <p:tav tm="0">
                                          <p:val>
                                            <p:fltVal val="0"/>
                                          </p:val>
                                        </p:tav>
                                        <p:tav tm="100000">
                                          <p:val>
                                            <p:strVal val="#ppt_w"/>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6386">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638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E5ADF211-BFC6-4B88-BEEB-9FC859A3CE45}"/>
              </a:ext>
            </a:extLst>
          </p:cNvPr>
          <p:cNvSpPr>
            <a:spLocks noGrp="1" noChangeArrowheads="1"/>
          </p:cNvSpPr>
          <p:nvPr>
            <p:ph type="title"/>
          </p:nvPr>
        </p:nvSpPr>
        <p:spPr>
          <a:xfrm>
            <a:off x="457200" y="25400"/>
            <a:ext cx="8229600" cy="655638"/>
          </a:xfrm>
          <a:solidFill>
            <a:srgbClr val="CF2BB8"/>
          </a:solidFill>
          <a:ln w="38100">
            <a:solidFill>
              <a:schemeClr val="tx1"/>
            </a:solidFill>
            <a:miter lim="800000"/>
            <a:headEnd/>
            <a:tailEnd/>
          </a:ln>
        </p:spPr>
        <p:txBody>
          <a:bodyPr/>
          <a:lstStyle/>
          <a:p>
            <a:r>
              <a:rPr lang="en-US" altLang="en-US" sz="3200" b="1"/>
              <a:t>Instructions for Making a Bar Graph</a:t>
            </a:r>
          </a:p>
        </p:txBody>
      </p:sp>
      <p:sp>
        <p:nvSpPr>
          <p:cNvPr id="10243" name="Rectangle 3">
            <a:extLst>
              <a:ext uri="{FF2B5EF4-FFF2-40B4-BE49-F238E27FC236}">
                <a16:creationId xmlns:a16="http://schemas.microsoft.com/office/drawing/2014/main" id="{96A9B9D1-73ED-482E-A77B-9D31F5E1D8C9}"/>
              </a:ext>
            </a:extLst>
          </p:cNvPr>
          <p:cNvSpPr>
            <a:spLocks noGrp="1" noChangeArrowheads="1"/>
          </p:cNvSpPr>
          <p:nvPr>
            <p:ph idx="1"/>
          </p:nvPr>
        </p:nvSpPr>
        <p:spPr>
          <a:xfrm>
            <a:off x="152400" y="762000"/>
            <a:ext cx="8839200" cy="6096000"/>
          </a:xfrm>
        </p:spPr>
        <p:txBody>
          <a:bodyPr rtlCol="0">
            <a:normAutofit fontScale="77500" lnSpcReduction="20000"/>
          </a:bodyPr>
          <a:lstStyle/>
          <a:p>
            <a:pPr fontAlgn="auto">
              <a:spcAft>
                <a:spcPts val="0"/>
              </a:spcAft>
              <a:buFont typeface="Wingdings" pitchFamily="2" charset="2"/>
              <a:buChar char="q"/>
              <a:defRPr/>
            </a:pPr>
            <a:r>
              <a:rPr lang="en-US" dirty="0"/>
              <a:t>Remember that the scale you use for indicating numbers of species must be divided into even increments as you move up the vertical (side) axis!</a:t>
            </a:r>
          </a:p>
          <a:p>
            <a:pPr lvl="1" fontAlgn="auto">
              <a:spcAft>
                <a:spcPts val="0"/>
              </a:spcAft>
              <a:buFont typeface="Wingdings" pitchFamily="2" charset="2"/>
              <a:buChar char="q"/>
              <a:defRPr/>
            </a:pPr>
            <a:r>
              <a:rPr lang="en-US" dirty="0"/>
              <a:t>In order to help you with this, consider the following questions:</a:t>
            </a:r>
          </a:p>
          <a:p>
            <a:pPr lvl="1" fontAlgn="auto">
              <a:spcAft>
                <a:spcPts val="0"/>
              </a:spcAft>
              <a:buFont typeface="Wingdings" pitchFamily="2" charset="2"/>
              <a:buChar char="q"/>
              <a:defRPr/>
            </a:pPr>
            <a:r>
              <a:rPr lang="en-US" dirty="0"/>
              <a:t>What is the smallest number of species in any one Kingdom? </a:t>
            </a:r>
          </a:p>
          <a:p>
            <a:pPr lvl="1" fontAlgn="auto">
              <a:spcAft>
                <a:spcPts val="0"/>
              </a:spcAft>
              <a:buFont typeface="Wingdings" pitchFamily="2" charset="2"/>
              <a:buChar char="q"/>
              <a:defRPr/>
            </a:pPr>
            <a:r>
              <a:rPr lang="en-US" dirty="0"/>
              <a:t>What is the largest number of species in any one Kingdom? </a:t>
            </a:r>
          </a:p>
          <a:p>
            <a:pPr lvl="1" fontAlgn="auto">
              <a:spcAft>
                <a:spcPts val="0"/>
              </a:spcAft>
              <a:buFont typeface="Wingdings" pitchFamily="2" charset="2"/>
              <a:buChar char="q"/>
              <a:defRPr/>
            </a:pPr>
            <a:r>
              <a:rPr lang="en-US" dirty="0"/>
              <a:t>What is the difference in the largest and smallest number of species? </a:t>
            </a:r>
          </a:p>
          <a:p>
            <a:pPr lvl="1" fontAlgn="auto">
              <a:spcAft>
                <a:spcPts val="0"/>
              </a:spcAft>
              <a:buFont typeface="Wingdings" pitchFamily="2" charset="2"/>
              <a:buChar char="q"/>
              <a:defRPr/>
            </a:pPr>
            <a:r>
              <a:rPr lang="en-US" dirty="0"/>
              <a:t>How many spaces do you have to work with on your graph paper? </a:t>
            </a:r>
          </a:p>
          <a:p>
            <a:pPr fontAlgn="auto">
              <a:spcAft>
                <a:spcPts val="0"/>
              </a:spcAft>
              <a:buFont typeface="Wingdings" pitchFamily="2" charset="2"/>
              <a:buChar char="q"/>
              <a:defRPr/>
            </a:pPr>
            <a:r>
              <a:rPr lang="en-US" dirty="0"/>
              <a:t>You will use that information to help you design your graph. Because of the large difference between the largest and smallest numbers of species, and also because of having limited space on your paper, the scale intervals will need to represent a large number. In other words, you may want each space to represent 40,000 or 50,000 so that all Kingdoms’ numbers will be represented on your graph.</a:t>
            </a:r>
          </a:p>
        </p:txBody>
      </p:sp>
      <p:sp>
        <p:nvSpPr>
          <p:cNvPr id="4" name="Rectangle 6">
            <a:extLst>
              <a:ext uri="{FF2B5EF4-FFF2-40B4-BE49-F238E27FC236}">
                <a16:creationId xmlns:a16="http://schemas.microsoft.com/office/drawing/2014/main" id="{6A6AC568-71F0-46B8-B5DB-449A9D5F4DD2}"/>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8839447-C6E6-4FEB-9864-2A31AD35A405}" type="slidenum">
              <a:rPr lang="en-US" altLang="en-US">
                <a:solidFill>
                  <a:srgbClr val="898989"/>
                </a:solidFill>
              </a:rPr>
              <a:pPr eaLnBrk="1" hangingPunct="1"/>
              <a:t>15</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2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24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2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4">
            <a:extLst>
              <a:ext uri="{FF2B5EF4-FFF2-40B4-BE49-F238E27FC236}">
                <a16:creationId xmlns:a16="http://schemas.microsoft.com/office/drawing/2014/main" id="{7B8E1BF5-535E-4EB4-B6A7-5761BD8E02CA}"/>
              </a:ext>
            </a:extLst>
          </p:cNvPr>
          <p:cNvSpPr txBox="1">
            <a:spLocks noChangeArrowheads="1"/>
          </p:cNvSpPr>
          <p:nvPr/>
        </p:nvSpPr>
        <p:spPr bwMode="auto">
          <a:xfrm>
            <a:off x="304800" y="838200"/>
            <a:ext cx="8534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The relationship between body length and the % of the body volume taken up by tracheal tubes in beetles is defined by a line with a slope of 0.1226. Even today there are insects much longer than the beetles we examined in this exercise.</a:t>
            </a:r>
          </a:p>
          <a:p>
            <a:pPr eaLnBrk="1" hangingPunct="1">
              <a:buFontTx/>
              <a:buChar char="•"/>
            </a:pPr>
            <a:endParaRPr lang="en-US" altLang="en-US" sz="2400"/>
          </a:p>
          <a:p>
            <a:pPr eaLnBrk="1" hangingPunct="1"/>
            <a:r>
              <a:rPr lang="en-US" altLang="en-US" sz="2400" b="1" u="sng"/>
              <a:t>Answer the following questions:</a:t>
            </a:r>
          </a:p>
          <a:p>
            <a:pPr eaLnBrk="1" hangingPunct="1">
              <a:buFontTx/>
              <a:buChar char="•"/>
            </a:pPr>
            <a:endParaRPr lang="en-US" altLang="en-US" sz="2400"/>
          </a:p>
          <a:p>
            <a:pPr eaLnBrk="1" hangingPunct="1">
              <a:buFont typeface="Wingdings" panose="05000000000000000000" pitchFamily="2" charset="2"/>
              <a:buChar char="q"/>
            </a:pPr>
            <a:r>
              <a:rPr lang="en-US" altLang="en-US" sz="2400" b="1"/>
              <a:t>If you assume that a maximum volume of tracheal tubes is 20% of total insect volume, and the slope of the relationship between length and tracheal volume is 0.056, what is the maximum length of this insect?</a:t>
            </a:r>
          </a:p>
          <a:p>
            <a:pPr eaLnBrk="1" hangingPunct="1"/>
            <a:endParaRPr lang="en-US" altLang="en-US" sz="2400" b="1"/>
          </a:p>
          <a:p>
            <a:pPr eaLnBrk="1" hangingPunct="1">
              <a:buFont typeface="Wingdings" panose="05000000000000000000" pitchFamily="2" charset="2"/>
              <a:buChar char="q"/>
            </a:pPr>
            <a:r>
              <a:rPr lang="en-US" altLang="en-US" sz="2400" b="1"/>
              <a:t>What does this insect look like?  Explain your answer.</a:t>
            </a:r>
          </a:p>
          <a:p>
            <a:pPr eaLnBrk="1" hangingPunct="1"/>
            <a:endParaRPr lang="en-US" altLang="en-US" sz="2400"/>
          </a:p>
        </p:txBody>
      </p:sp>
      <p:sp>
        <p:nvSpPr>
          <p:cNvPr id="4" name="Rectangle 2">
            <a:extLst>
              <a:ext uri="{FF2B5EF4-FFF2-40B4-BE49-F238E27FC236}">
                <a16:creationId xmlns:a16="http://schemas.microsoft.com/office/drawing/2014/main" id="{2960398A-FC90-4CB8-9E6B-9D5F876423CC}"/>
              </a:ext>
            </a:extLst>
          </p:cNvPr>
          <p:cNvSpPr txBox="1">
            <a:spLocks noChangeArrowheads="1"/>
          </p:cNvSpPr>
          <p:nvPr/>
        </p:nvSpPr>
        <p:spPr>
          <a:xfrm>
            <a:off x="457200" y="152400"/>
            <a:ext cx="8229600" cy="609600"/>
          </a:xfrm>
          <a:prstGeom prst="rect">
            <a:avLst/>
          </a:prstGeom>
          <a:solidFill>
            <a:srgbClr val="00B050"/>
          </a:solidFill>
          <a:ln w="38100">
            <a:solidFill>
              <a:schemeClr val="tx1"/>
            </a:solidFill>
          </a:ln>
        </p:spPr>
        <p:txBody>
          <a:bodyPr anchor="ctr"/>
          <a:lstStyle/>
          <a:p>
            <a:pPr algn="ctr" fontAlgn="auto">
              <a:spcAft>
                <a:spcPts val="0"/>
              </a:spcAft>
              <a:defRPr/>
            </a:pPr>
            <a:r>
              <a:rPr lang="en-US" sz="2400" b="1" dirty="0">
                <a:solidFill>
                  <a:schemeClr val="bg1"/>
                </a:solidFill>
                <a:latin typeface="Arial" charset="0"/>
                <a:cs typeface="+mn-cs"/>
              </a:rPr>
              <a:t>Exercise 8: Pass that Gas!</a:t>
            </a:r>
            <a:endParaRPr lang="en-US" sz="2400" b="1" dirty="0">
              <a:solidFill>
                <a:schemeClr val="bg1"/>
              </a:solidFill>
              <a:ea typeface="+mj-ea"/>
              <a:cs typeface="+mj-cs"/>
            </a:endParaRPr>
          </a:p>
        </p:txBody>
      </p:sp>
    </p:spTree>
    <p:custDataLst>
      <p:tags r:id="rId1"/>
    </p:custData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a:extLst>
              <a:ext uri="{FF2B5EF4-FFF2-40B4-BE49-F238E27FC236}">
                <a16:creationId xmlns:a16="http://schemas.microsoft.com/office/drawing/2014/main" id="{7C3478B9-1397-4365-876E-EDF076C45C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914400"/>
            <a:ext cx="2697163" cy="560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CFD0EFD-447D-48C9-96AF-608A71842F35}"/>
              </a:ext>
            </a:extLst>
          </p:cNvPr>
          <p:cNvSpPr txBox="1">
            <a:spLocks noChangeArrowheads="1"/>
          </p:cNvSpPr>
          <p:nvPr/>
        </p:nvSpPr>
        <p:spPr>
          <a:xfrm>
            <a:off x="457200" y="152400"/>
            <a:ext cx="8229600" cy="609600"/>
          </a:xfrm>
          <a:prstGeom prst="rect">
            <a:avLst/>
          </a:prstGeom>
          <a:solidFill>
            <a:srgbClr val="00B050"/>
          </a:solidFill>
          <a:ln w="38100">
            <a:solidFill>
              <a:schemeClr val="tx1"/>
            </a:solidFill>
          </a:ln>
        </p:spPr>
        <p:txBody>
          <a:bodyPr anchor="ctr"/>
          <a:lstStyle/>
          <a:p>
            <a:pPr algn="ctr" fontAlgn="auto">
              <a:spcAft>
                <a:spcPts val="0"/>
              </a:spcAft>
              <a:defRPr/>
            </a:pPr>
            <a:r>
              <a:rPr lang="en-US" sz="2400" b="1" dirty="0">
                <a:solidFill>
                  <a:schemeClr val="bg1"/>
                </a:solidFill>
                <a:latin typeface="Arial" charset="0"/>
                <a:cs typeface="+mn-cs"/>
              </a:rPr>
              <a:t>Exercise 8: Pass that Gas!</a:t>
            </a:r>
            <a:endParaRPr lang="en-US" sz="2400" b="1" dirty="0">
              <a:solidFill>
                <a:schemeClr val="bg1"/>
              </a:solidFill>
              <a:ea typeface="+mj-ea"/>
              <a:cs typeface="+mj-cs"/>
            </a:endParaRPr>
          </a:p>
        </p:txBody>
      </p:sp>
      <p:pic>
        <p:nvPicPr>
          <p:cNvPr id="5" name="Picture 4">
            <a:extLst>
              <a:ext uri="{FF2B5EF4-FFF2-40B4-BE49-F238E27FC236}">
                <a16:creationId xmlns:a16="http://schemas.microsoft.com/office/drawing/2014/main" id="{FBC6A335-668E-48F3-9C2D-3AEE4658B2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810000"/>
            <a:ext cx="4048125"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AA40F3A-889D-41A2-9D0B-B3A7354D1699}"/>
              </a:ext>
            </a:extLst>
          </p:cNvPr>
          <p:cNvSpPr txBox="1">
            <a:spLocks noChangeArrowheads="1"/>
          </p:cNvSpPr>
          <p:nvPr/>
        </p:nvSpPr>
        <p:spPr bwMode="auto">
          <a:xfrm>
            <a:off x="304800" y="990600"/>
            <a:ext cx="54864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u="sng"/>
              <a:t>Answer:</a:t>
            </a:r>
            <a:r>
              <a:rPr lang="en-US" altLang="en-US" sz="3600"/>
              <a:t> A Walking Stick!</a:t>
            </a:r>
            <a:endParaRPr lang="en-US" altLang="en-US"/>
          </a:p>
          <a:p>
            <a:pPr eaLnBrk="1" hangingPunct="1"/>
            <a:endParaRPr lang="en-US" altLang="en-US" sz="2400"/>
          </a:p>
          <a:p>
            <a:pPr eaLnBrk="1" hangingPunct="1"/>
            <a:r>
              <a:rPr lang="en-US" altLang="en-US" sz="2400"/>
              <a:t>Chan’s Megastick (</a:t>
            </a:r>
            <a:r>
              <a:rPr lang="en-US" altLang="en-US" sz="2400" i="1"/>
              <a:t>Phobaeticus chani</a:t>
            </a:r>
            <a:r>
              <a:rPr lang="en-US" altLang="en-US" sz="2400"/>
              <a:t>) is about 360 mm long (twice as long as the largest beetle!)</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35"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style.rotation</p:attrName>
                                        </p:attrNameLst>
                                      </p:cBhvr>
                                      <p:tavLst>
                                        <p:tav tm="0">
                                          <p:val>
                                            <p:fltVal val="720"/>
                                          </p:val>
                                        </p:tav>
                                        <p:tav tm="100000">
                                          <p:val>
                                            <p:fltVal val="0"/>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 calcmode="lin" valueType="num">
                                      <p:cBhvr>
                                        <p:cTn id="16" dur="500" fill="hold"/>
                                        <p:tgtEl>
                                          <p:spTgt spid="5"/>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18436"/>
                                        </p:tgtEl>
                                        <p:attrNameLst>
                                          <p:attrName>style.visibility</p:attrName>
                                        </p:attrNameLst>
                                      </p:cBhvr>
                                      <p:to>
                                        <p:strVal val="visible"/>
                                      </p:to>
                                    </p:set>
                                    <p:animEffect transition="in" filter="fade">
                                      <p:cBhvr>
                                        <p:cTn id="19" dur="500"/>
                                        <p:tgtEl>
                                          <p:spTgt spid="18436"/>
                                        </p:tgtEl>
                                      </p:cBhvr>
                                    </p:animEffect>
                                    <p:anim calcmode="lin" valueType="num">
                                      <p:cBhvr>
                                        <p:cTn id="20" dur="500" fill="hold"/>
                                        <p:tgtEl>
                                          <p:spTgt spid="18436"/>
                                        </p:tgtEl>
                                        <p:attrNameLst>
                                          <p:attrName>style.rotation</p:attrName>
                                        </p:attrNameLst>
                                      </p:cBhvr>
                                      <p:tavLst>
                                        <p:tav tm="0">
                                          <p:val>
                                            <p:fltVal val="720"/>
                                          </p:val>
                                        </p:tav>
                                        <p:tav tm="100000">
                                          <p:val>
                                            <p:fltVal val="0"/>
                                          </p:val>
                                        </p:tav>
                                      </p:tavLst>
                                    </p:anim>
                                    <p:anim calcmode="lin" valueType="num">
                                      <p:cBhvr>
                                        <p:cTn id="21" dur="500" fill="hold"/>
                                        <p:tgtEl>
                                          <p:spTgt spid="18436"/>
                                        </p:tgtEl>
                                        <p:attrNameLst>
                                          <p:attrName>ppt_h</p:attrName>
                                        </p:attrNameLst>
                                      </p:cBhvr>
                                      <p:tavLst>
                                        <p:tav tm="0">
                                          <p:val>
                                            <p:fltVal val="0"/>
                                          </p:val>
                                        </p:tav>
                                        <p:tav tm="100000">
                                          <p:val>
                                            <p:strVal val="#ppt_h"/>
                                          </p:val>
                                        </p:tav>
                                      </p:tavLst>
                                    </p:anim>
                                    <p:anim calcmode="lin" valueType="num">
                                      <p:cBhvr>
                                        <p:cTn id="22" dur="500" fill="hold"/>
                                        <p:tgtEl>
                                          <p:spTgt spid="1843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27FC594-77A7-44E0-B231-3FCF1E4265D2}"/>
              </a:ext>
            </a:extLst>
          </p:cNvPr>
          <p:cNvSpPr txBox="1">
            <a:spLocks noChangeArrowheads="1"/>
          </p:cNvSpPr>
          <p:nvPr/>
        </p:nvSpPr>
        <p:spPr>
          <a:xfrm>
            <a:off x="457200" y="0"/>
            <a:ext cx="8229600" cy="609600"/>
          </a:xfrm>
          <a:prstGeom prst="rect">
            <a:avLst/>
          </a:prstGeom>
          <a:solidFill>
            <a:srgbClr val="00B050"/>
          </a:solidFill>
          <a:ln w="38100">
            <a:solidFill>
              <a:schemeClr val="tx1"/>
            </a:solidFill>
          </a:ln>
        </p:spPr>
        <p:txBody>
          <a:bodyPr anchor="ctr"/>
          <a:lstStyle/>
          <a:p>
            <a:pPr algn="ctr" fontAlgn="auto">
              <a:spcAft>
                <a:spcPts val="0"/>
              </a:spcAft>
              <a:defRPr/>
            </a:pPr>
            <a:r>
              <a:rPr lang="en-US" sz="2400" b="1" dirty="0">
                <a:solidFill>
                  <a:schemeClr val="bg1"/>
                </a:solidFill>
                <a:latin typeface="Arial" charset="0"/>
                <a:cs typeface="+mn-cs"/>
              </a:rPr>
              <a:t>Exercise 8: Pass that Gas!</a:t>
            </a:r>
            <a:endParaRPr lang="en-US" sz="2400" b="1" dirty="0">
              <a:solidFill>
                <a:schemeClr val="bg1"/>
              </a:solidFill>
              <a:ea typeface="+mj-ea"/>
              <a:cs typeface="+mj-cs"/>
            </a:endParaRPr>
          </a:p>
        </p:txBody>
      </p:sp>
      <p:sp>
        <p:nvSpPr>
          <p:cNvPr id="175107" name="TextBox 5">
            <a:extLst>
              <a:ext uri="{FF2B5EF4-FFF2-40B4-BE49-F238E27FC236}">
                <a16:creationId xmlns:a16="http://schemas.microsoft.com/office/drawing/2014/main" id="{22E1ABD2-31AC-43F7-8360-3A846C66423B}"/>
              </a:ext>
            </a:extLst>
          </p:cNvPr>
          <p:cNvSpPr txBox="1">
            <a:spLocks noChangeArrowheads="1"/>
          </p:cNvSpPr>
          <p:nvPr/>
        </p:nvSpPr>
        <p:spPr bwMode="auto">
          <a:xfrm>
            <a:off x="228600" y="685800"/>
            <a:ext cx="8458200"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Exercise 8 was initially developed at a National Academies Summer Institute by </a:t>
            </a:r>
            <a:r>
              <a:rPr lang="en-US" altLang="en-US" sz="2800" b="1" i="1"/>
              <a:t>Biology in a Box</a:t>
            </a:r>
            <a:r>
              <a:rPr lang="en-US" altLang="en-US" sz="2800" b="1"/>
              <a:t> Director Dr. Susan Riechert and the following additional members of a Biology/Math Interface Team: </a:t>
            </a:r>
          </a:p>
          <a:p>
            <a:pPr lvl="1" eaLnBrk="1" hangingPunct="1"/>
            <a:r>
              <a:rPr lang="en-US" altLang="en-US" sz="2800" b="1" u="sng"/>
              <a:t>University of Tennessee </a:t>
            </a:r>
          </a:p>
          <a:p>
            <a:pPr lvl="2" eaLnBrk="1" hangingPunct="1"/>
            <a:r>
              <a:rPr lang="en-US" altLang="en-US" sz="2400" b="1"/>
              <a:t>Dr. Randy Brewton</a:t>
            </a:r>
          </a:p>
          <a:p>
            <a:pPr lvl="2" eaLnBrk="1" hangingPunct="1"/>
            <a:r>
              <a:rPr lang="en-US" altLang="en-US" sz="2400" b="1"/>
              <a:t>Dr. Stan Guffey</a:t>
            </a:r>
          </a:p>
          <a:p>
            <a:pPr lvl="1" eaLnBrk="1" hangingPunct="1"/>
            <a:r>
              <a:rPr lang="en-US" altLang="en-US" sz="2800" b="1" u="sng"/>
              <a:t>George Washington University</a:t>
            </a:r>
          </a:p>
          <a:p>
            <a:pPr lvl="2" eaLnBrk="1" hangingPunct="1"/>
            <a:r>
              <a:rPr lang="en-US" altLang="en-US" sz="2400" b="1"/>
              <a:t>Dr. Ken Brown</a:t>
            </a:r>
          </a:p>
          <a:p>
            <a:pPr lvl="2" eaLnBrk="1" hangingPunct="1"/>
            <a:r>
              <a:rPr lang="en-US" altLang="en-US" sz="2400" b="1"/>
              <a:t>Dr. Hartmut Doebel </a:t>
            </a:r>
          </a:p>
          <a:p>
            <a:pPr lvl="1" eaLnBrk="1" hangingPunct="1"/>
            <a:r>
              <a:rPr lang="en-US" altLang="en-US" sz="2800" b="1" u="sng"/>
              <a:t>University of Illinois at Chicago</a:t>
            </a:r>
          </a:p>
          <a:p>
            <a:pPr lvl="2" eaLnBrk="1" hangingPunct="1"/>
            <a:r>
              <a:rPr lang="en-US" altLang="en-US" sz="2400" b="1"/>
              <a:t>Dr. Robert Malchow </a:t>
            </a:r>
          </a:p>
          <a:p>
            <a:pPr lvl="2" eaLnBrk="1" hangingPunct="1"/>
            <a:r>
              <a:rPr lang="en-US" altLang="en-US" sz="2400" b="1"/>
              <a:t>Dr. Michael Mueller</a:t>
            </a:r>
            <a:endParaRPr lang="en-US" altLang="en-US" sz="2400"/>
          </a:p>
        </p:txBody>
      </p:sp>
      <p:sp>
        <p:nvSpPr>
          <p:cNvPr id="8" name="Action Button: Home 7">
            <a:hlinkClick r:id="rId4" action="ppaction://hlinksldjump" highlightClick="1"/>
            <a:extLst>
              <a:ext uri="{FF2B5EF4-FFF2-40B4-BE49-F238E27FC236}">
                <a16:creationId xmlns:a16="http://schemas.microsoft.com/office/drawing/2014/main" id="{FB51B8D2-84B8-4AC1-A2F7-B5C44A80955C}"/>
              </a:ext>
            </a:extLst>
          </p:cNvPr>
          <p:cNvSpPr/>
          <p:nvPr/>
        </p:nvSpPr>
        <p:spPr>
          <a:xfrm>
            <a:off x="8001000" y="5791200"/>
            <a:ext cx="762000" cy="762000"/>
          </a:xfrm>
          <a:prstGeom prst="actionButtonHome">
            <a:avLst/>
          </a:prstGeom>
          <a:solidFill>
            <a:srgbClr val="00B05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Tree>
    <p:custDataLst>
      <p:tags r:id="rId1"/>
    </p:custData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A090C2BA-4923-43E4-BE53-17A19CC1B85B}"/>
              </a:ext>
            </a:extLst>
          </p:cNvPr>
          <p:cNvSpPr>
            <a:spLocks noGrp="1" noChangeArrowheads="1"/>
          </p:cNvSpPr>
          <p:nvPr>
            <p:ph type="title"/>
          </p:nvPr>
        </p:nvSpPr>
        <p:spPr>
          <a:xfrm>
            <a:off x="381000" y="0"/>
            <a:ext cx="8229600" cy="457200"/>
          </a:xfrm>
          <a:solidFill>
            <a:srgbClr val="C00000"/>
          </a:solidFill>
          <a:ln w="38100">
            <a:solidFill>
              <a:schemeClr val="tx1"/>
            </a:solidFill>
            <a:miter lim="800000"/>
            <a:headEnd/>
            <a:tailEnd/>
          </a:ln>
        </p:spPr>
        <p:txBody>
          <a:bodyPr/>
          <a:lstStyle/>
          <a:p>
            <a:r>
              <a:rPr lang="en-US" altLang="en-US" sz="2400" b="1">
                <a:solidFill>
                  <a:schemeClr val="bg1"/>
                </a:solidFill>
              </a:rPr>
              <a:t>Exercise 9: Follow that Spiral!</a:t>
            </a:r>
          </a:p>
        </p:txBody>
      </p:sp>
      <p:sp>
        <p:nvSpPr>
          <p:cNvPr id="33" name="Rectangle 6">
            <a:extLst>
              <a:ext uri="{FF2B5EF4-FFF2-40B4-BE49-F238E27FC236}">
                <a16:creationId xmlns:a16="http://schemas.microsoft.com/office/drawing/2014/main" id="{36514108-9698-4CC6-9078-203ECAA63711}"/>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D53F3A5-E7F4-46F1-BF40-4B2B96E572C7}" type="slidenum">
              <a:rPr lang="en-US" altLang="en-US">
                <a:solidFill>
                  <a:srgbClr val="898989"/>
                </a:solidFill>
              </a:rPr>
              <a:pPr eaLnBrk="1" hangingPunct="1"/>
              <a:t>153</a:t>
            </a:fld>
            <a:endParaRPr lang="en-US" altLang="en-US">
              <a:solidFill>
                <a:srgbClr val="898989"/>
              </a:solidFill>
            </a:endParaRPr>
          </a:p>
        </p:txBody>
      </p:sp>
      <p:sp>
        <p:nvSpPr>
          <p:cNvPr id="176132" name="TextBox 6">
            <a:extLst>
              <a:ext uri="{FF2B5EF4-FFF2-40B4-BE49-F238E27FC236}">
                <a16:creationId xmlns:a16="http://schemas.microsoft.com/office/drawing/2014/main" id="{ACAD6D54-E509-4F19-99B9-B6F966526507}"/>
              </a:ext>
            </a:extLst>
          </p:cNvPr>
          <p:cNvSpPr txBox="1">
            <a:spLocks noChangeArrowheads="1"/>
          </p:cNvSpPr>
          <p:nvPr/>
        </p:nvSpPr>
        <p:spPr bwMode="auto">
          <a:xfrm>
            <a:off x="152400" y="609600"/>
            <a:ext cx="8839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This exercise contains several sub-exercises within this exercise.  Click the links below to check them out!</a:t>
            </a:r>
          </a:p>
          <a:p>
            <a:pPr eaLnBrk="1" hangingPunct="1"/>
            <a:endParaRPr lang="en-US" altLang="en-US" sz="2400" b="1"/>
          </a:p>
          <a:p>
            <a:pPr eaLnBrk="1" hangingPunct="1"/>
            <a:r>
              <a:rPr lang="en-US" altLang="en-US" sz="2400" b="1">
                <a:hlinkClick r:id="" action="ppaction://hlinkshowjump?jump=nextslide"/>
              </a:rPr>
              <a:t>Introduction:</a:t>
            </a:r>
            <a:r>
              <a:rPr lang="en-US" altLang="en-US" sz="2400" b="1"/>
              <a:t> </a:t>
            </a:r>
            <a:r>
              <a:rPr lang="en-US" altLang="en-US" sz="2400"/>
              <a:t>Identifying spirals in nature &amp; man-made products, describing spirals (Grades K-12)</a:t>
            </a:r>
          </a:p>
          <a:p>
            <a:pPr eaLnBrk="1" hangingPunct="1"/>
            <a:r>
              <a:rPr lang="en-US" altLang="en-US" sz="2400" b="1">
                <a:hlinkClick r:id="rId2" action="ppaction://hlinksldjump"/>
              </a:rPr>
              <a:t>Exercise 9A. Is that Snail Left- or Right-handed?</a:t>
            </a:r>
            <a:r>
              <a:rPr lang="en-US" altLang="en-US" sz="2400" b="1"/>
              <a:t>: </a:t>
            </a:r>
            <a:r>
              <a:rPr lang="en-US" altLang="en-US" sz="2400"/>
              <a:t>Investigating a natural phenomenon in gastropod shells.</a:t>
            </a:r>
          </a:p>
          <a:p>
            <a:pPr eaLnBrk="1" hangingPunct="1"/>
            <a:r>
              <a:rPr lang="en-US" altLang="en-US" sz="2400" b="1">
                <a:hlinkClick r:id="rId3" action="ppaction://hlinksldjump"/>
              </a:rPr>
              <a:t>Exercise 9B. Measure that Shell!: </a:t>
            </a:r>
            <a:r>
              <a:rPr lang="en-US" altLang="en-US" sz="2400"/>
              <a:t>Using morphometrics to quantitatively describe shell shape (Grades K-12)</a:t>
            </a:r>
          </a:p>
          <a:p>
            <a:pPr eaLnBrk="1" hangingPunct="1"/>
            <a:r>
              <a:rPr lang="en-US" altLang="en-US" sz="2400" b="1">
                <a:hlinkClick r:id="rId4" action="ppaction://hlinksldjump"/>
              </a:rPr>
              <a:t>Exercise 9C. That Mathematical Mollusc: The Nautilus: </a:t>
            </a:r>
            <a:r>
              <a:rPr lang="en-US" altLang="en-US" sz="2400"/>
              <a:t>Exploring logarithmic spiral growth in the nautilus.  Contains several sub-exercises for grade levels 2-12</a:t>
            </a:r>
          </a:p>
        </p:txBody>
      </p:sp>
      <p:sp>
        <p:nvSpPr>
          <p:cNvPr id="6" name="Action Button: Home 5">
            <a:hlinkClick r:id="rId5" action="ppaction://hlinksldjump" highlightClick="1"/>
            <a:extLst>
              <a:ext uri="{FF2B5EF4-FFF2-40B4-BE49-F238E27FC236}">
                <a16:creationId xmlns:a16="http://schemas.microsoft.com/office/drawing/2014/main" id="{F5E5AF52-88BA-4CF5-8302-CB6BE34CBFA6}"/>
              </a:ext>
            </a:extLst>
          </p:cNvPr>
          <p:cNvSpPr/>
          <p:nvPr/>
        </p:nvSpPr>
        <p:spPr>
          <a:xfrm>
            <a:off x="8077200" y="1295400"/>
            <a:ext cx="762000" cy="76200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18FF2172-3A35-44C3-8DA7-4288EA4EB6E1}"/>
              </a:ext>
            </a:extLst>
          </p:cNvPr>
          <p:cNvSpPr>
            <a:spLocks noGrp="1" noChangeArrowheads="1"/>
          </p:cNvSpPr>
          <p:nvPr>
            <p:ph type="title"/>
          </p:nvPr>
        </p:nvSpPr>
        <p:spPr>
          <a:xfrm>
            <a:off x="381000" y="152400"/>
            <a:ext cx="8229600" cy="655638"/>
          </a:xfrm>
          <a:solidFill>
            <a:srgbClr val="C00000"/>
          </a:solidFill>
          <a:ln w="38100">
            <a:solidFill>
              <a:schemeClr val="tx1"/>
            </a:solidFill>
            <a:miter lim="800000"/>
            <a:headEnd/>
            <a:tailEnd/>
          </a:ln>
        </p:spPr>
        <p:txBody>
          <a:bodyPr/>
          <a:lstStyle/>
          <a:p>
            <a:r>
              <a:rPr lang="en-US" altLang="en-US" sz="2400" b="1">
                <a:solidFill>
                  <a:schemeClr val="bg1"/>
                </a:solidFill>
              </a:rPr>
              <a:t>Exercise 9: Follow that Spiral!</a:t>
            </a:r>
          </a:p>
        </p:txBody>
      </p:sp>
      <p:sp>
        <p:nvSpPr>
          <p:cNvPr id="33" name="Rectangle 6">
            <a:extLst>
              <a:ext uri="{FF2B5EF4-FFF2-40B4-BE49-F238E27FC236}">
                <a16:creationId xmlns:a16="http://schemas.microsoft.com/office/drawing/2014/main" id="{4C9530A0-52DF-4822-800C-F2901AE54C13}"/>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2062AC9-9BC7-4E61-AE35-2047ED520DB1}" type="slidenum">
              <a:rPr lang="en-US" altLang="en-US">
                <a:solidFill>
                  <a:srgbClr val="898989"/>
                </a:solidFill>
              </a:rPr>
              <a:pPr eaLnBrk="1" hangingPunct="1"/>
              <a:t>154</a:t>
            </a:fld>
            <a:endParaRPr lang="en-US" altLang="en-US">
              <a:solidFill>
                <a:srgbClr val="898989"/>
              </a:solidFill>
            </a:endParaRPr>
          </a:p>
        </p:txBody>
      </p:sp>
      <p:pic>
        <p:nvPicPr>
          <p:cNvPr id="177156" name="Picture 2">
            <a:extLst>
              <a:ext uri="{FF2B5EF4-FFF2-40B4-BE49-F238E27FC236}">
                <a16:creationId xmlns:a16="http://schemas.microsoft.com/office/drawing/2014/main" id="{42B4214D-1C5D-4C20-A87B-2D41FEE45B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524000"/>
            <a:ext cx="643096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7" name="TextBox 6">
            <a:extLst>
              <a:ext uri="{FF2B5EF4-FFF2-40B4-BE49-F238E27FC236}">
                <a16:creationId xmlns:a16="http://schemas.microsoft.com/office/drawing/2014/main" id="{EA0C0AD0-52D8-4793-992B-63DA822BF075}"/>
              </a:ext>
            </a:extLst>
          </p:cNvPr>
          <p:cNvSpPr txBox="1">
            <a:spLocks noChangeArrowheads="1"/>
          </p:cNvSpPr>
          <p:nvPr/>
        </p:nvSpPr>
        <p:spPr bwMode="auto">
          <a:xfrm>
            <a:off x="838200" y="914400"/>
            <a:ext cx="815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How many of the spirals below can you identify?</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C10603A5-4DDA-4773-891C-705C24AB2D06}"/>
              </a:ext>
            </a:extLst>
          </p:cNvPr>
          <p:cNvSpPr>
            <a:spLocks noGrp="1" noChangeArrowheads="1"/>
          </p:cNvSpPr>
          <p:nvPr>
            <p:ph type="title"/>
          </p:nvPr>
        </p:nvSpPr>
        <p:spPr>
          <a:xfrm>
            <a:off x="381000" y="0"/>
            <a:ext cx="8229600" cy="533400"/>
          </a:xfrm>
          <a:solidFill>
            <a:srgbClr val="C00000"/>
          </a:solidFill>
          <a:ln w="38100">
            <a:solidFill>
              <a:schemeClr val="tx1"/>
            </a:solidFill>
            <a:miter lim="800000"/>
            <a:headEnd/>
            <a:tailEnd/>
          </a:ln>
        </p:spPr>
        <p:txBody>
          <a:bodyPr/>
          <a:lstStyle/>
          <a:p>
            <a:r>
              <a:rPr lang="en-US" altLang="en-US" sz="2400" b="1">
                <a:solidFill>
                  <a:schemeClr val="bg1"/>
                </a:solidFill>
              </a:rPr>
              <a:t>Exercise 9: Follow that Spiral!</a:t>
            </a:r>
          </a:p>
        </p:txBody>
      </p:sp>
      <p:sp>
        <p:nvSpPr>
          <p:cNvPr id="33" name="Rectangle 6">
            <a:extLst>
              <a:ext uri="{FF2B5EF4-FFF2-40B4-BE49-F238E27FC236}">
                <a16:creationId xmlns:a16="http://schemas.microsoft.com/office/drawing/2014/main" id="{D5752B79-CE62-4CB5-B8A6-9FC6AED196BA}"/>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AF6DBB3-E017-4E55-882B-BDD66D61D773}" type="slidenum">
              <a:rPr lang="en-US" altLang="en-US">
                <a:solidFill>
                  <a:srgbClr val="898989"/>
                </a:solidFill>
              </a:rPr>
              <a:pPr eaLnBrk="1" hangingPunct="1"/>
              <a:t>155</a:t>
            </a:fld>
            <a:endParaRPr lang="en-US" altLang="en-US">
              <a:solidFill>
                <a:srgbClr val="898989"/>
              </a:solidFill>
            </a:endParaRPr>
          </a:p>
        </p:txBody>
      </p:sp>
      <p:sp>
        <p:nvSpPr>
          <p:cNvPr id="7" name="TextBox 6">
            <a:extLst>
              <a:ext uri="{FF2B5EF4-FFF2-40B4-BE49-F238E27FC236}">
                <a16:creationId xmlns:a16="http://schemas.microsoft.com/office/drawing/2014/main" id="{59151F2C-104D-40F0-A4CF-CF8369E09605}"/>
              </a:ext>
            </a:extLst>
          </p:cNvPr>
          <p:cNvSpPr txBox="1">
            <a:spLocks noChangeArrowheads="1"/>
          </p:cNvSpPr>
          <p:nvPr/>
        </p:nvSpPr>
        <p:spPr bwMode="auto">
          <a:xfrm>
            <a:off x="152400" y="609600"/>
            <a:ext cx="47244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Snails have a spiral shell.  Why does their shell have such a structure?  Click for the answer!</a:t>
            </a:r>
          </a:p>
          <a:p>
            <a:pPr eaLnBrk="1" hangingPunct="1"/>
            <a:endParaRPr lang="en-US" altLang="en-US" sz="2400" b="1"/>
          </a:p>
          <a:p>
            <a:pPr eaLnBrk="1" hangingPunct="1">
              <a:buFont typeface="Wingdings" panose="05000000000000000000" pitchFamily="2" charset="2"/>
              <a:buChar char="q"/>
            </a:pPr>
            <a:r>
              <a:rPr lang="en-US" altLang="en-US" sz="2400"/>
              <a:t>Snails undergo a process called </a:t>
            </a:r>
            <a:r>
              <a:rPr lang="en-US" altLang="en-US" sz="2400" b="1">
                <a:solidFill>
                  <a:srgbClr val="C00000"/>
                </a:solidFill>
              </a:rPr>
              <a:t>torsion</a:t>
            </a:r>
            <a:r>
              <a:rPr lang="en-US" altLang="en-US" sz="2400"/>
              <a:t>, in which their organ systems are twisted, as they develop.</a:t>
            </a:r>
          </a:p>
          <a:p>
            <a:pPr eaLnBrk="1" hangingPunct="1">
              <a:buFont typeface="Wingdings" panose="05000000000000000000" pitchFamily="2" charset="2"/>
              <a:buChar char="q"/>
            </a:pPr>
            <a:r>
              <a:rPr lang="en-US" altLang="en-US" sz="2400"/>
              <a:t>This may have developed as a defense against predators.</a:t>
            </a:r>
          </a:p>
          <a:p>
            <a:pPr eaLnBrk="1" hangingPunct="1">
              <a:buFont typeface="Wingdings" panose="05000000000000000000" pitchFamily="2" charset="2"/>
              <a:buChar char="q"/>
            </a:pPr>
            <a:r>
              <a:rPr lang="en-US" altLang="en-US" sz="2400"/>
              <a:t>Torsion allows snails to retract their heads before their tails.  If you were a snail, which would you want to save first, your head or your tail?</a:t>
            </a:r>
          </a:p>
        </p:txBody>
      </p:sp>
      <p:pic>
        <p:nvPicPr>
          <p:cNvPr id="129026" name="Picture 2">
            <a:extLst>
              <a:ext uri="{FF2B5EF4-FFF2-40B4-BE49-F238E27FC236}">
                <a16:creationId xmlns:a16="http://schemas.microsoft.com/office/drawing/2014/main" id="{F4EC00B7-394D-49E6-A850-61EBF0E02D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685800"/>
            <a:ext cx="280035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95CA802-900C-4B64-A88E-74163D778AA5}"/>
              </a:ext>
            </a:extLst>
          </p:cNvPr>
          <p:cNvSpPr txBox="1">
            <a:spLocks noChangeArrowheads="1"/>
          </p:cNvSpPr>
          <p:nvPr/>
        </p:nvSpPr>
        <p:spPr bwMode="auto">
          <a:xfrm>
            <a:off x="5334000" y="2819400"/>
            <a:ext cx="3810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Is a snail’s shell symmetrical? (Click for answer!)</a:t>
            </a:r>
          </a:p>
          <a:p>
            <a:pPr eaLnBrk="1" hangingPunct="1"/>
            <a:endParaRPr lang="en-US" altLang="en-US" sz="2400" b="1"/>
          </a:p>
          <a:p>
            <a:pPr eaLnBrk="1" hangingPunct="1"/>
            <a:r>
              <a:rPr lang="en-US" altLang="en-US" sz="2400"/>
              <a:t>A snail’s shell does not exhibit bilateral or radial symmetry, but does exhibit </a:t>
            </a:r>
            <a:r>
              <a:rPr lang="en-US" altLang="en-US" sz="2400" b="1">
                <a:solidFill>
                  <a:srgbClr val="C00000"/>
                </a:solidFill>
              </a:rPr>
              <a:t>scale symmetry</a:t>
            </a:r>
            <a:r>
              <a:rPr lang="en-US" altLang="en-US" sz="2400"/>
              <a:t>, discussed in the exercise on logarithmic spirals.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35" presetClass="entr" presetSubtype="0" fill="hold" nodeType="withEffect">
                                  <p:stCondLst>
                                    <p:cond delay="0"/>
                                  </p:stCondLst>
                                  <p:childTnLst>
                                    <p:set>
                                      <p:cBhvr>
                                        <p:cTn id="8" dur="1" fill="hold">
                                          <p:stCondLst>
                                            <p:cond delay="0"/>
                                          </p:stCondLst>
                                        </p:cTn>
                                        <p:tgtEl>
                                          <p:spTgt spid="129026"/>
                                        </p:tgtEl>
                                        <p:attrNameLst>
                                          <p:attrName>style.visibility</p:attrName>
                                        </p:attrNameLst>
                                      </p:cBhvr>
                                      <p:to>
                                        <p:strVal val="visible"/>
                                      </p:to>
                                    </p:set>
                                    <p:animEffect transition="in" filter="fade">
                                      <p:cBhvr>
                                        <p:cTn id="9" dur="500"/>
                                        <p:tgtEl>
                                          <p:spTgt spid="129026"/>
                                        </p:tgtEl>
                                      </p:cBhvr>
                                    </p:animEffect>
                                    <p:anim calcmode="lin" valueType="num">
                                      <p:cBhvr>
                                        <p:cTn id="10" dur="500" fill="hold"/>
                                        <p:tgtEl>
                                          <p:spTgt spid="129026"/>
                                        </p:tgtEl>
                                        <p:attrNameLst>
                                          <p:attrName>style.rotation</p:attrName>
                                        </p:attrNameLst>
                                      </p:cBhvr>
                                      <p:tavLst>
                                        <p:tav tm="0">
                                          <p:val>
                                            <p:fltVal val="720"/>
                                          </p:val>
                                        </p:tav>
                                        <p:tav tm="100000">
                                          <p:val>
                                            <p:fltVal val="0"/>
                                          </p:val>
                                        </p:tav>
                                      </p:tavLst>
                                    </p:anim>
                                    <p:anim calcmode="lin" valueType="num">
                                      <p:cBhvr>
                                        <p:cTn id="11" dur="500" fill="hold"/>
                                        <p:tgtEl>
                                          <p:spTgt spid="129026"/>
                                        </p:tgtEl>
                                        <p:attrNameLst>
                                          <p:attrName>ppt_h</p:attrName>
                                        </p:attrNameLst>
                                      </p:cBhvr>
                                      <p:tavLst>
                                        <p:tav tm="0">
                                          <p:val>
                                            <p:fltVal val="0"/>
                                          </p:val>
                                        </p:tav>
                                        <p:tav tm="100000">
                                          <p:val>
                                            <p:strVal val="#ppt_h"/>
                                          </p:val>
                                        </p:tav>
                                      </p:tavLst>
                                    </p:anim>
                                    <p:anim calcmode="lin" valueType="num">
                                      <p:cBhvr>
                                        <p:cTn id="12" dur="500" fill="hold"/>
                                        <p:tgtEl>
                                          <p:spTgt spid="129026"/>
                                        </p:tgtEl>
                                        <p:attrNameLst>
                                          <p:attrName>ppt_w</p:attrName>
                                        </p:attrNameLst>
                                      </p:cBhvr>
                                      <p:tavLst>
                                        <p:tav tm="0">
                                          <p:val>
                                            <p:fltVal val="0"/>
                                          </p:val>
                                        </p:tav>
                                        <p:tav tm="100000">
                                          <p:val>
                                            <p:strVal val="#ppt_w"/>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F120DE87-26C3-4691-8B60-F9AB15846D7C}"/>
              </a:ext>
            </a:extLst>
          </p:cNvPr>
          <p:cNvSpPr>
            <a:spLocks noGrp="1" noChangeArrowheads="1"/>
          </p:cNvSpPr>
          <p:nvPr>
            <p:ph type="title"/>
          </p:nvPr>
        </p:nvSpPr>
        <p:spPr>
          <a:xfrm>
            <a:off x="457200" y="0"/>
            <a:ext cx="8229600" cy="533400"/>
          </a:xfrm>
          <a:solidFill>
            <a:srgbClr val="C00000"/>
          </a:solidFill>
          <a:ln w="38100">
            <a:solidFill>
              <a:schemeClr val="tx1"/>
            </a:solidFill>
            <a:miter lim="800000"/>
            <a:headEnd/>
            <a:tailEnd/>
          </a:ln>
        </p:spPr>
        <p:txBody>
          <a:bodyPr/>
          <a:lstStyle/>
          <a:p>
            <a:r>
              <a:rPr lang="en-US" altLang="en-US" sz="2400" b="1">
                <a:solidFill>
                  <a:schemeClr val="bg1"/>
                </a:solidFill>
              </a:rPr>
              <a:t>Exercise 9a: Is that Snail Left-handed or Right-handed?</a:t>
            </a:r>
          </a:p>
        </p:txBody>
      </p:sp>
      <p:sp>
        <p:nvSpPr>
          <p:cNvPr id="33" name="Rectangle 6">
            <a:extLst>
              <a:ext uri="{FF2B5EF4-FFF2-40B4-BE49-F238E27FC236}">
                <a16:creationId xmlns:a16="http://schemas.microsoft.com/office/drawing/2014/main" id="{6E88125B-CDF3-443D-BA4A-352D99882213}"/>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B29ED36-BDF4-4380-B0C9-BDBC057940E1}" type="slidenum">
              <a:rPr lang="en-US" altLang="en-US">
                <a:solidFill>
                  <a:srgbClr val="898989"/>
                </a:solidFill>
              </a:rPr>
              <a:pPr eaLnBrk="1" hangingPunct="1"/>
              <a:t>156</a:t>
            </a:fld>
            <a:endParaRPr lang="en-US" altLang="en-US">
              <a:solidFill>
                <a:srgbClr val="898989"/>
              </a:solidFill>
            </a:endParaRPr>
          </a:p>
        </p:txBody>
      </p:sp>
      <p:sp>
        <p:nvSpPr>
          <p:cNvPr id="7" name="TextBox 6">
            <a:extLst>
              <a:ext uri="{FF2B5EF4-FFF2-40B4-BE49-F238E27FC236}">
                <a16:creationId xmlns:a16="http://schemas.microsoft.com/office/drawing/2014/main" id="{74359AD3-63B3-4D51-AB8E-E1A110B25A9E}"/>
              </a:ext>
            </a:extLst>
          </p:cNvPr>
          <p:cNvSpPr txBox="1">
            <a:spLocks noChangeArrowheads="1"/>
          </p:cNvSpPr>
          <p:nvPr/>
        </p:nvSpPr>
        <p:spPr bwMode="auto">
          <a:xfrm>
            <a:off x="4495800" y="1143000"/>
            <a:ext cx="46482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q"/>
            </a:pPr>
            <a:r>
              <a:rPr lang="en-US" altLang="en-US" sz="2800" b="1"/>
              <a:t>Are you left-handed or right-handed?</a:t>
            </a:r>
          </a:p>
          <a:p>
            <a:pPr eaLnBrk="1" hangingPunct="1">
              <a:buFont typeface="Wingdings" panose="05000000000000000000" pitchFamily="2" charset="2"/>
              <a:buChar char="q"/>
            </a:pPr>
            <a:r>
              <a:rPr lang="en-US" altLang="en-US" sz="2800" b="1"/>
              <a:t>Snails’ shells also exhibit handedness!</a:t>
            </a:r>
          </a:p>
          <a:p>
            <a:pPr eaLnBrk="1" hangingPunct="1">
              <a:buFont typeface="Wingdings" panose="05000000000000000000" pitchFamily="2" charset="2"/>
              <a:buChar char="q"/>
            </a:pPr>
            <a:r>
              <a:rPr lang="en-US" altLang="en-US" sz="2800" b="1"/>
              <a:t>Examine the shells in your box.</a:t>
            </a:r>
          </a:p>
          <a:p>
            <a:pPr eaLnBrk="1" hangingPunct="1">
              <a:buFont typeface="Wingdings" panose="05000000000000000000" pitchFamily="2" charset="2"/>
              <a:buChar char="q"/>
            </a:pPr>
            <a:r>
              <a:rPr lang="en-US" altLang="en-US" sz="2800" b="1"/>
              <a:t>How many are left-handed?</a:t>
            </a:r>
          </a:p>
          <a:p>
            <a:pPr eaLnBrk="1" hangingPunct="1">
              <a:buFont typeface="Wingdings" panose="05000000000000000000" pitchFamily="2" charset="2"/>
              <a:buChar char="q"/>
            </a:pPr>
            <a:r>
              <a:rPr lang="en-US" altLang="en-US" sz="2800" b="1"/>
              <a:t>How many are right-handed?</a:t>
            </a:r>
          </a:p>
        </p:txBody>
      </p:sp>
      <p:pic>
        <p:nvPicPr>
          <p:cNvPr id="6" name="Picture 5">
            <a:extLst>
              <a:ext uri="{FF2B5EF4-FFF2-40B4-BE49-F238E27FC236}">
                <a16:creationId xmlns:a16="http://schemas.microsoft.com/office/drawing/2014/main" id="{07703CF9-A50F-4DF3-8B0C-C171BE5F60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2828925"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86B0A5D7-6063-47F4-9F2C-57D83B924E36}"/>
              </a:ext>
            </a:extLst>
          </p:cNvPr>
          <p:cNvCxnSpPr/>
          <p:nvPr/>
        </p:nvCxnSpPr>
        <p:spPr>
          <a:xfrm rot="5400000" flipH="1" flipV="1">
            <a:off x="-190500" y="3924300"/>
            <a:ext cx="1752600" cy="3048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8C520AC-74B7-468A-8F82-4AD7063C4F85}"/>
              </a:ext>
            </a:extLst>
          </p:cNvPr>
          <p:cNvCxnSpPr/>
          <p:nvPr/>
        </p:nvCxnSpPr>
        <p:spPr>
          <a:xfrm rot="16200000" flipV="1">
            <a:off x="1979613" y="4040187"/>
            <a:ext cx="1754188" cy="22701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E021035-B68B-44F2-B336-6C869FA30914}"/>
              </a:ext>
            </a:extLst>
          </p:cNvPr>
          <p:cNvSpPr txBox="1">
            <a:spLocks noChangeArrowheads="1"/>
          </p:cNvSpPr>
          <p:nvPr/>
        </p:nvSpPr>
        <p:spPr bwMode="auto">
          <a:xfrm>
            <a:off x="0" y="5029200"/>
            <a:ext cx="20574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Left-handed</a:t>
            </a:r>
            <a:r>
              <a:rPr lang="en-US" altLang="en-US" sz="2800" b="1"/>
              <a:t> </a:t>
            </a:r>
            <a:r>
              <a:rPr lang="en-US" altLang="en-US" sz="2400" b="1"/>
              <a:t>spiral</a:t>
            </a:r>
            <a:endParaRPr lang="en-US" altLang="en-US" sz="2800" b="1"/>
          </a:p>
        </p:txBody>
      </p:sp>
      <p:sp>
        <p:nvSpPr>
          <p:cNvPr id="14" name="TextBox 13">
            <a:extLst>
              <a:ext uri="{FF2B5EF4-FFF2-40B4-BE49-F238E27FC236}">
                <a16:creationId xmlns:a16="http://schemas.microsoft.com/office/drawing/2014/main" id="{B0D75293-113B-476F-AAD8-7792207541AA}"/>
              </a:ext>
            </a:extLst>
          </p:cNvPr>
          <p:cNvSpPr txBox="1">
            <a:spLocks noChangeArrowheads="1"/>
          </p:cNvSpPr>
          <p:nvPr/>
        </p:nvSpPr>
        <p:spPr bwMode="auto">
          <a:xfrm>
            <a:off x="1981200" y="5029200"/>
            <a:ext cx="2209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Right-handed spiral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style.rotation</p:attrName>
                                        </p:attrNameLst>
                                      </p:cBhvr>
                                      <p:tavLst>
                                        <p:tav tm="0">
                                          <p:val>
                                            <p:fltVal val="720"/>
                                          </p:val>
                                        </p:tav>
                                        <p:tav tm="100000">
                                          <p:val>
                                            <p:fltVal val="0"/>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 calcmode="lin" valueType="num">
                                      <p:cBhvr>
                                        <p:cTn id="18" dur="500" fill="hold"/>
                                        <p:tgtEl>
                                          <p:spTgt spid="6"/>
                                        </p:tgtEl>
                                        <p:attrNameLst>
                                          <p:attrName>ppt_w</p:attrName>
                                        </p:attrNameLst>
                                      </p:cBhvr>
                                      <p:tavLst>
                                        <p:tav tm="0">
                                          <p:val>
                                            <p:fltVal val="0"/>
                                          </p:val>
                                        </p:tav>
                                        <p:tav tm="100000">
                                          <p:val>
                                            <p:strVal val="#ppt_w"/>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5A9225BC-6BF1-456D-9125-C3FF812A835D}"/>
              </a:ext>
            </a:extLst>
          </p:cNvPr>
          <p:cNvSpPr>
            <a:spLocks noGrp="1" noChangeArrowheads="1"/>
          </p:cNvSpPr>
          <p:nvPr>
            <p:ph type="title"/>
          </p:nvPr>
        </p:nvSpPr>
        <p:spPr>
          <a:xfrm>
            <a:off x="457200" y="0"/>
            <a:ext cx="8229600" cy="533400"/>
          </a:xfrm>
          <a:solidFill>
            <a:srgbClr val="C00000"/>
          </a:solidFill>
          <a:ln w="38100">
            <a:solidFill>
              <a:schemeClr val="tx1"/>
            </a:solidFill>
            <a:miter lim="800000"/>
            <a:headEnd/>
            <a:tailEnd/>
          </a:ln>
        </p:spPr>
        <p:txBody>
          <a:bodyPr/>
          <a:lstStyle/>
          <a:p>
            <a:r>
              <a:rPr lang="en-US" altLang="en-US" sz="2400" b="1">
                <a:solidFill>
                  <a:schemeClr val="bg1"/>
                </a:solidFill>
              </a:rPr>
              <a:t>Exercise 9a: Is that Snail Left-handed or Right-handed?</a:t>
            </a:r>
          </a:p>
        </p:txBody>
      </p:sp>
      <p:sp>
        <p:nvSpPr>
          <p:cNvPr id="33" name="Rectangle 6">
            <a:extLst>
              <a:ext uri="{FF2B5EF4-FFF2-40B4-BE49-F238E27FC236}">
                <a16:creationId xmlns:a16="http://schemas.microsoft.com/office/drawing/2014/main" id="{3159207F-73B7-4133-8827-CF0984CD5B81}"/>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B12A99B-8508-42C2-A96A-DCF9795EC049}" type="slidenum">
              <a:rPr lang="en-US" altLang="en-US">
                <a:solidFill>
                  <a:srgbClr val="898989"/>
                </a:solidFill>
              </a:rPr>
              <a:pPr eaLnBrk="1" hangingPunct="1"/>
              <a:t>157</a:t>
            </a:fld>
            <a:endParaRPr lang="en-US" altLang="en-US">
              <a:solidFill>
                <a:srgbClr val="898989"/>
              </a:solidFill>
            </a:endParaRPr>
          </a:p>
        </p:txBody>
      </p:sp>
      <p:sp>
        <p:nvSpPr>
          <p:cNvPr id="7" name="TextBox 6">
            <a:extLst>
              <a:ext uri="{FF2B5EF4-FFF2-40B4-BE49-F238E27FC236}">
                <a16:creationId xmlns:a16="http://schemas.microsoft.com/office/drawing/2014/main" id="{6942AAB9-39A3-4ED0-9213-5A4B4839EDA8}"/>
              </a:ext>
            </a:extLst>
          </p:cNvPr>
          <p:cNvSpPr txBox="1">
            <a:spLocks noChangeArrowheads="1"/>
          </p:cNvSpPr>
          <p:nvPr/>
        </p:nvSpPr>
        <p:spPr bwMode="auto">
          <a:xfrm>
            <a:off x="0" y="609600"/>
            <a:ext cx="5105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q"/>
            </a:pPr>
            <a:r>
              <a:rPr lang="en-US" altLang="en-US" sz="2400" b="1"/>
              <a:t>If you have trouble determining the handedness of your shells, place them in the orientation shown, with the apex up, and the opening towards you.</a:t>
            </a:r>
          </a:p>
          <a:p>
            <a:pPr eaLnBrk="1" hangingPunct="1">
              <a:buFont typeface="Wingdings" panose="05000000000000000000" pitchFamily="2" charset="2"/>
              <a:buChar char="q"/>
            </a:pPr>
            <a:r>
              <a:rPr lang="en-US" altLang="en-US" sz="2400"/>
              <a:t>Place a finger in the groove of the spiral at the apex.  </a:t>
            </a:r>
          </a:p>
          <a:p>
            <a:pPr eaLnBrk="1" hangingPunct="1">
              <a:buFont typeface="Wingdings" panose="05000000000000000000" pitchFamily="2" charset="2"/>
              <a:buChar char="q"/>
            </a:pPr>
            <a:r>
              <a:rPr lang="en-US" altLang="en-US" sz="2400"/>
              <a:t>Trace this groove so that you are moving along the spiral path towards the shell’s opening.  </a:t>
            </a:r>
          </a:p>
          <a:p>
            <a:pPr eaLnBrk="1" hangingPunct="1">
              <a:buFont typeface="Wingdings" panose="05000000000000000000" pitchFamily="2" charset="2"/>
              <a:buChar char="q"/>
            </a:pPr>
            <a:r>
              <a:rPr lang="en-US" altLang="en-US" sz="2400"/>
              <a:t>If your finger moves in a clockwise path, your snail has a right-handed spiral.  If the path your finger traveled was counterclockwise, the spiral of the shell is left-handed. </a:t>
            </a:r>
            <a:endParaRPr lang="en-US" altLang="en-US" sz="2400" b="1"/>
          </a:p>
        </p:txBody>
      </p:sp>
      <p:pic>
        <p:nvPicPr>
          <p:cNvPr id="180229" name="Picture 5">
            <a:extLst>
              <a:ext uri="{FF2B5EF4-FFF2-40B4-BE49-F238E27FC236}">
                <a16:creationId xmlns:a16="http://schemas.microsoft.com/office/drawing/2014/main" id="{F352BB68-1659-4FFD-8C5B-7A3444C0DD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609600"/>
            <a:ext cx="2828925"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FB735B3A-03E3-4064-BD47-6F1899A77B31}"/>
              </a:ext>
            </a:extLst>
          </p:cNvPr>
          <p:cNvCxnSpPr/>
          <p:nvPr/>
        </p:nvCxnSpPr>
        <p:spPr>
          <a:xfrm rot="5400000" flipH="1" flipV="1">
            <a:off x="5448300" y="2552700"/>
            <a:ext cx="838200" cy="1524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F9AE048-1649-4E40-ADF8-E4EEAA5E7CE2}"/>
              </a:ext>
            </a:extLst>
          </p:cNvPr>
          <p:cNvCxnSpPr/>
          <p:nvPr/>
        </p:nvCxnSpPr>
        <p:spPr>
          <a:xfrm rot="16200000" flipV="1">
            <a:off x="7467600" y="2667000"/>
            <a:ext cx="838200" cy="762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0232" name="TextBox 12">
            <a:extLst>
              <a:ext uri="{FF2B5EF4-FFF2-40B4-BE49-F238E27FC236}">
                <a16:creationId xmlns:a16="http://schemas.microsoft.com/office/drawing/2014/main" id="{609918CD-040F-4280-8D3F-1FA75A6A0FA5}"/>
              </a:ext>
            </a:extLst>
          </p:cNvPr>
          <p:cNvSpPr txBox="1">
            <a:spLocks noChangeArrowheads="1"/>
          </p:cNvSpPr>
          <p:nvPr/>
        </p:nvSpPr>
        <p:spPr bwMode="auto">
          <a:xfrm>
            <a:off x="4953000" y="3200400"/>
            <a:ext cx="20574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Left-handed</a:t>
            </a:r>
            <a:r>
              <a:rPr lang="en-US" altLang="en-US" sz="2800" b="1"/>
              <a:t> </a:t>
            </a:r>
            <a:r>
              <a:rPr lang="en-US" altLang="en-US" sz="2400" b="1"/>
              <a:t>spiral</a:t>
            </a:r>
            <a:endParaRPr lang="en-US" altLang="en-US" sz="2800" b="1"/>
          </a:p>
        </p:txBody>
      </p:sp>
      <p:sp>
        <p:nvSpPr>
          <p:cNvPr id="180233" name="TextBox 13">
            <a:extLst>
              <a:ext uri="{FF2B5EF4-FFF2-40B4-BE49-F238E27FC236}">
                <a16:creationId xmlns:a16="http://schemas.microsoft.com/office/drawing/2014/main" id="{71FECDD8-FB2E-4F13-8886-A4C4DC2495D7}"/>
              </a:ext>
            </a:extLst>
          </p:cNvPr>
          <p:cNvSpPr txBox="1">
            <a:spLocks noChangeArrowheads="1"/>
          </p:cNvSpPr>
          <p:nvPr/>
        </p:nvSpPr>
        <p:spPr bwMode="auto">
          <a:xfrm>
            <a:off x="6934200" y="3276600"/>
            <a:ext cx="2209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Right-handed spiral</a:t>
            </a:r>
          </a:p>
        </p:txBody>
      </p:sp>
      <p:sp>
        <p:nvSpPr>
          <p:cNvPr id="15" name="TextBox 14">
            <a:extLst>
              <a:ext uri="{FF2B5EF4-FFF2-40B4-BE49-F238E27FC236}">
                <a16:creationId xmlns:a16="http://schemas.microsoft.com/office/drawing/2014/main" id="{CC214EEB-AEDD-4EEF-843A-C444053A3737}"/>
              </a:ext>
            </a:extLst>
          </p:cNvPr>
          <p:cNvSpPr txBox="1">
            <a:spLocks noChangeArrowheads="1"/>
          </p:cNvSpPr>
          <p:nvPr/>
        </p:nvSpPr>
        <p:spPr bwMode="auto">
          <a:xfrm>
            <a:off x="5105400" y="4191000"/>
            <a:ext cx="3886200" cy="1938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Why do you think handedness occurs in snail shells?  Do some internet or library research to find out!</a:t>
            </a:r>
          </a:p>
        </p:txBody>
      </p:sp>
      <p:sp>
        <p:nvSpPr>
          <p:cNvPr id="16" name="Action Button: Back or Previous 15">
            <a:hlinkClick r:id="rId3" action="ppaction://hlinksldjump" highlightClick="1"/>
            <a:extLst>
              <a:ext uri="{FF2B5EF4-FFF2-40B4-BE49-F238E27FC236}">
                <a16:creationId xmlns:a16="http://schemas.microsoft.com/office/drawing/2014/main" id="{DD231BB5-664B-40E3-A8FB-32D498C7197D}"/>
              </a:ext>
            </a:extLst>
          </p:cNvPr>
          <p:cNvSpPr/>
          <p:nvPr/>
        </p:nvSpPr>
        <p:spPr>
          <a:xfrm>
            <a:off x="8229600" y="6248400"/>
            <a:ext cx="609600" cy="609600"/>
          </a:xfrm>
          <a:prstGeom prst="actionButtonBackPrevious">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7DB6C4E3-B77D-414E-8E4A-0F69CE18ACC2}"/>
              </a:ext>
            </a:extLst>
          </p:cNvPr>
          <p:cNvSpPr>
            <a:spLocks noGrp="1" noChangeArrowheads="1"/>
          </p:cNvSpPr>
          <p:nvPr>
            <p:ph type="title"/>
          </p:nvPr>
        </p:nvSpPr>
        <p:spPr>
          <a:xfrm>
            <a:off x="457200" y="0"/>
            <a:ext cx="8229600" cy="533400"/>
          </a:xfrm>
          <a:solidFill>
            <a:srgbClr val="C00000"/>
          </a:solidFill>
          <a:ln w="38100">
            <a:solidFill>
              <a:schemeClr val="tx1"/>
            </a:solidFill>
            <a:miter lim="800000"/>
            <a:headEnd/>
            <a:tailEnd/>
          </a:ln>
        </p:spPr>
        <p:txBody>
          <a:bodyPr/>
          <a:lstStyle/>
          <a:p>
            <a:r>
              <a:rPr lang="en-US" altLang="en-US" sz="2400" b="1">
                <a:solidFill>
                  <a:schemeClr val="bg1"/>
                </a:solidFill>
              </a:rPr>
              <a:t>Exercise 9b: Measure that Shell!</a:t>
            </a:r>
          </a:p>
        </p:txBody>
      </p:sp>
      <p:sp>
        <p:nvSpPr>
          <p:cNvPr id="33" name="Rectangle 6">
            <a:extLst>
              <a:ext uri="{FF2B5EF4-FFF2-40B4-BE49-F238E27FC236}">
                <a16:creationId xmlns:a16="http://schemas.microsoft.com/office/drawing/2014/main" id="{95048B5C-844F-40D0-9AFF-CB27B8E843F8}"/>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486C587-61A3-4F19-BEB9-B766976CC6F5}" type="slidenum">
              <a:rPr lang="en-US" altLang="en-US">
                <a:solidFill>
                  <a:srgbClr val="898989"/>
                </a:solidFill>
              </a:rPr>
              <a:pPr eaLnBrk="1" hangingPunct="1"/>
              <a:t>158</a:t>
            </a:fld>
            <a:endParaRPr lang="en-US" altLang="en-US">
              <a:solidFill>
                <a:srgbClr val="898989"/>
              </a:solidFill>
            </a:endParaRPr>
          </a:p>
        </p:txBody>
      </p:sp>
      <p:sp>
        <p:nvSpPr>
          <p:cNvPr id="7" name="TextBox 6">
            <a:extLst>
              <a:ext uri="{FF2B5EF4-FFF2-40B4-BE49-F238E27FC236}">
                <a16:creationId xmlns:a16="http://schemas.microsoft.com/office/drawing/2014/main" id="{920C39BA-2C6A-4480-BC82-58038C7184D8}"/>
              </a:ext>
            </a:extLst>
          </p:cNvPr>
          <p:cNvSpPr txBox="1">
            <a:spLocks noChangeArrowheads="1"/>
          </p:cNvSpPr>
          <p:nvPr/>
        </p:nvSpPr>
        <p:spPr bwMode="auto">
          <a:xfrm>
            <a:off x="4267200" y="609600"/>
            <a:ext cx="48768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q"/>
            </a:pPr>
            <a:r>
              <a:rPr lang="en-US" altLang="en-US" sz="2400" b="1"/>
              <a:t>Snails enlarge their shell “house” as they grow.</a:t>
            </a:r>
          </a:p>
          <a:p>
            <a:pPr eaLnBrk="1" hangingPunct="1">
              <a:buFont typeface="Wingdings" panose="05000000000000000000" pitchFamily="2" charset="2"/>
              <a:buChar char="q"/>
            </a:pPr>
            <a:r>
              <a:rPr lang="en-US" altLang="en-US" sz="2400" b="1"/>
              <a:t>Growth occurs in a spiral form.</a:t>
            </a:r>
          </a:p>
          <a:p>
            <a:pPr eaLnBrk="1" hangingPunct="1">
              <a:buFont typeface="Wingdings" panose="05000000000000000000" pitchFamily="2" charset="2"/>
              <a:buChar char="q"/>
            </a:pPr>
            <a:r>
              <a:rPr lang="en-US" altLang="en-US" sz="2400" b="1"/>
              <a:t>The shell </a:t>
            </a:r>
            <a:r>
              <a:rPr lang="en-US" altLang="en-US" sz="2400" b="1">
                <a:solidFill>
                  <a:srgbClr val="C00000"/>
                </a:solidFill>
              </a:rPr>
              <a:t>apex</a:t>
            </a:r>
            <a:r>
              <a:rPr lang="en-US" altLang="en-US" sz="2400" b="1"/>
              <a:t> represents the oldest part of the shell, formed before the snail hatched.</a:t>
            </a:r>
          </a:p>
          <a:p>
            <a:pPr eaLnBrk="1" hangingPunct="1">
              <a:buFont typeface="Wingdings" panose="05000000000000000000" pitchFamily="2" charset="2"/>
              <a:buChar char="q"/>
            </a:pPr>
            <a:r>
              <a:rPr lang="en-US" altLang="en-US" sz="2400" b="1"/>
              <a:t>More </a:t>
            </a:r>
            <a:r>
              <a:rPr lang="en-US" altLang="en-US" sz="2400" b="1">
                <a:solidFill>
                  <a:srgbClr val="C00000"/>
                </a:solidFill>
              </a:rPr>
              <a:t>whorls</a:t>
            </a:r>
            <a:r>
              <a:rPr lang="en-US" altLang="en-US" sz="2400" b="1"/>
              <a:t> are added as the snail grows.</a:t>
            </a:r>
          </a:p>
          <a:p>
            <a:pPr eaLnBrk="1" hangingPunct="1">
              <a:buFont typeface="Wingdings" panose="05000000000000000000" pitchFamily="2" charset="2"/>
              <a:buChar char="q"/>
            </a:pPr>
            <a:r>
              <a:rPr lang="en-US" altLang="en-US" sz="2400" b="1"/>
              <a:t>The largest, lowest whorl is known as the </a:t>
            </a:r>
            <a:r>
              <a:rPr lang="en-US" altLang="en-US" sz="2400" b="1">
                <a:solidFill>
                  <a:srgbClr val="C00000"/>
                </a:solidFill>
              </a:rPr>
              <a:t>body whorl</a:t>
            </a:r>
            <a:r>
              <a:rPr lang="en-US" altLang="en-US" sz="2400" b="1"/>
              <a:t>, since it houses the snail’s body.</a:t>
            </a:r>
          </a:p>
          <a:p>
            <a:pPr eaLnBrk="1" hangingPunct="1">
              <a:buFont typeface="Wingdings" panose="05000000000000000000" pitchFamily="2" charset="2"/>
              <a:buChar char="q"/>
            </a:pPr>
            <a:r>
              <a:rPr lang="en-US" altLang="en-US" sz="2400" b="1"/>
              <a:t>Examine the other parts of a snail shell to the left. </a:t>
            </a:r>
          </a:p>
          <a:p>
            <a:pPr eaLnBrk="1" hangingPunct="1">
              <a:buFont typeface="Wingdings" panose="05000000000000000000" pitchFamily="2" charset="2"/>
              <a:buChar char="q"/>
            </a:pPr>
            <a:r>
              <a:rPr lang="en-US" altLang="en-US" sz="2400" b="1"/>
              <a:t>Try to identify these on your shells.</a:t>
            </a:r>
          </a:p>
        </p:txBody>
      </p:sp>
      <p:pic>
        <p:nvPicPr>
          <p:cNvPr id="11" name="Picture 10">
            <a:extLst>
              <a:ext uri="{FF2B5EF4-FFF2-40B4-BE49-F238E27FC236}">
                <a16:creationId xmlns:a16="http://schemas.microsoft.com/office/drawing/2014/main" id="{2050906B-4958-4584-A815-2BE3909572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4284663"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style.rotation</p:attrName>
                                        </p:attrNameLst>
                                      </p:cBhvr>
                                      <p:tavLst>
                                        <p:tav tm="0">
                                          <p:val>
                                            <p:fltVal val="720"/>
                                          </p:val>
                                        </p:tav>
                                        <p:tav tm="100000">
                                          <p:val>
                                            <p:fltVal val="0"/>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 calcmode="lin" valueType="num">
                                      <p:cBhvr>
                                        <p:cTn id="18" dur="500" fill="hold"/>
                                        <p:tgtEl>
                                          <p:spTgt spid="11"/>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6AC6A020-A450-47E5-ADF8-A29FE9F47752}"/>
              </a:ext>
            </a:extLst>
          </p:cNvPr>
          <p:cNvSpPr>
            <a:spLocks noGrp="1" noChangeArrowheads="1"/>
          </p:cNvSpPr>
          <p:nvPr>
            <p:ph type="title"/>
          </p:nvPr>
        </p:nvSpPr>
        <p:spPr>
          <a:xfrm>
            <a:off x="457200" y="0"/>
            <a:ext cx="8229600" cy="457200"/>
          </a:xfrm>
          <a:solidFill>
            <a:srgbClr val="C00000"/>
          </a:solidFill>
          <a:ln w="38100">
            <a:solidFill>
              <a:schemeClr val="tx1"/>
            </a:solidFill>
            <a:miter lim="800000"/>
            <a:headEnd/>
            <a:tailEnd/>
          </a:ln>
        </p:spPr>
        <p:txBody>
          <a:bodyPr/>
          <a:lstStyle/>
          <a:p>
            <a:r>
              <a:rPr lang="en-US" altLang="en-US" sz="2400" b="1">
                <a:solidFill>
                  <a:schemeClr val="bg1"/>
                </a:solidFill>
              </a:rPr>
              <a:t>Exercise 9b: Measure that Shell!</a:t>
            </a:r>
          </a:p>
        </p:txBody>
      </p:sp>
      <p:sp>
        <p:nvSpPr>
          <p:cNvPr id="33" name="Rectangle 6">
            <a:extLst>
              <a:ext uri="{FF2B5EF4-FFF2-40B4-BE49-F238E27FC236}">
                <a16:creationId xmlns:a16="http://schemas.microsoft.com/office/drawing/2014/main" id="{BB659691-2D3E-47BE-8449-597F0255EAED}"/>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37E8BCA-0D09-47C7-B666-46689AF43F86}" type="slidenum">
              <a:rPr lang="en-US" altLang="en-US">
                <a:solidFill>
                  <a:srgbClr val="898989"/>
                </a:solidFill>
              </a:rPr>
              <a:pPr eaLnBrk="1" hangingPunct="1"/>
              <a:t>159</a:t>
            </a:fld>
            <a:endParaRPr lang="en-US" altLang="en-US">
              <a:solidFill>
                <a:srgbClr val="898989"/>
              </a:solidFill>
            </a:endParaRPr>
          </a:p>
        </p:txBody>
      </p:sp>
      <p:sp>
        <p:nvSpPr>
          <p:cNvPr id="7" name="TextBox 6">
            <a:extLst>
              <a:ext uri="{FF2B5EF4-FFF2-40B4-BE49-F238E27FC236}">
                <a16:creationId xmlns:a16="http://schemas.microsoft.com/office/drawing/2014/main" id="{2C24842A-A1E7-497F-BE4C-03898E17D08A}"/>
              </a:ext>
            </a:extLst>
          </p:cNvPr>
          <p:cNvSpPr txBox="1">
            <a:spLocks noChangeArrowheads="1"/>
          </p:cNvSpPr>
          <p:nvPr/>
        </p:nvSpPr>
        <p:spPr bwMode="auto">
          <a:xfrm>
            <a:off x="152400" y="533400"/>
            <a:ext cx="88392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q"/>
            </a:pPr>
            <a:r>
              <a:rPr lang="en-US" altLang="en-US" sz="2400" b="1"/>
              <a:t>Though all snail shells have a spiral form, they come in different shapes.</a:t>
            </a:r>
          </a:p>
          <a:p>
            <a:pPr eaLnBrk="1" hangingPunct="1">
              <a:buFont typeface="Wingdings" panose="05000000000000000000" pitchFamily="2" charset="2"/>
              <a:buChar char="q"/>
            </a:pPr>
            <a:r>
              <a:rPr lang="en-US" altLang="en-US" sz="2400" b="1"/>
              <a:t>Sort your shells into several categories of similar shapes.</a:t>
            </a:r>
          </a:p>
          <a:p>
            <a:pPr eaLnBrk="1" hangingPunct="1">
              <a:buFont typeface="Wingdings" panose="05000000000000000000" pitchFamily="2" charset="2"/>
              <a:buChar char="q"/>
            </a:pPr>
            <a:r>
              <a:rPr lang="en-US" altLang="en-US" sz="2400" b="1"/>
              <a:t>Within each shape category, arrange shells from the largest to smallest (based on looks alone).</a:t>
            </a:r>
          </a:p>
          <a:p>
            <a:pPr eaLnBrk="1" hangingPunct="1">
              <a:buFont typeface="Wingdings" panose="05000000000000000000" pitchFamily="2" charset="2"/>
              <a:buChar char="q"/>
            </a:pPr>
            <a:r>
              <a:rPr lang="en-US" altLang="en-US" sz="2400" b="1"/>
              <a:t>Using a size-related trait (a list of possibilities is on the next slide), actually measure this trait on each of your shells in each shape group.</a:t>
            </a:r>
          </a:p>
          <a:p>
            <a:pPr eaLnBrk="1" hangingPunct="1">
              <a:buFont typeface="Wingdings" panose="05000000000000000000" pitchFamily="2" charset="2"/>
              <a:buChar char="q"/>
            </a:pPr>
            <a:r>
              <a:rPr lang="en-US" altLang="en-US" sz="2400" b="1"/>
              <a:t>Make a table like the one below, and do this for each of your shape groupings.</a:t>
            </a:r>
          </a:p>
        </p:txBody>
      </p:sp>
      <p:graphicFrame>
        <p:nvGraphicFramePr>
          <p:cNvPr id="6" name="Table 5">
            <a:extLst>
              <a:ext uri="{FF2B5EF4-FFF2-40B4-BE49-F238E27FC236}">
                <a16:creationId xmlns:a16="http://schemas.microsoft.com/office/drawing/2014/main" id="{72CB0983-5DB7-4EBB-89D7-918759E530A5}"/>
              </a:ext>
            </a:extLst>
          </p:cNvPr>
          <p:cNvGraphicFramePr>
            <a:graphicFrameLocks noGrp="1"/>
          </p:cNvGraphicFramePr>
          <p:nvPr/>
        </p:nvGraphicFramePr>
        <p:xfrm>
          <a:off x="3733800" y="4038600"/>
          <a:ext cx="3382963" cy="2560638"/>
        </p:xfrm>
        <a:graphic>
          <a:graphicData uri="http://schemas.openxmlformats.org/drawingml/2006/table">
            <a:tbl>
              <a:tblPr/>
              <a:tblGrid>
                <a:gridCol w="1335380">
                  <a:extLst>
                    <a:ext uri="{9D8B030D-6E8A-4147-A177-3AD203B41FA5}">
                      <a16:colId xmlns:a16="http://schemas.microsoft.com/office/drawing/2014/main" val="20000"/>
                    </a:ext>
                  </a:extLst>
                </a:gridCol>
                <a:gridCol w="2047583">
                  <a:extLst>
                    <a:ext uri="{9D8B030D-6E8A-4147-A177-3AD203B41FA5}">
                      <a16:colId xmlns:a16="http://schemas.microsoft.com/office/drawing/2014/main" val="20001"/>
                    </a:ext>
                  </a:extLst>
                </a:gridCol>
              </a:tblGrid>
              <a:tr h="731611">
                <a:tc>
                  <a:txBody>
                    <a:bodyPr/>
                    <a:lstStyle/>
                    <a:p>
                      <a:pPr marL="0" marR="0" algn="ctr">
                        <a:spcBef>
                          <a:spcPts val="0"/>
                        </a:spcBef>
                        <a:spcAft>
                          <a:spcPts val="0"/>
                        </a:spcAft>
                        <a:tabLst>
                          <a:tab pos="685800" algn="l"/>
                        </a:tabLst>
                      </a:pPr>
                      <a:r>
                        <a:rPr lang="en-US" sz="2400" b="1" dirty="0">
                          <a:latin typeface="Arial" pitchFamily="34" charset="0"/>
                          <a:ea typeface="Times New Roman"/>
                          <a:cs typeface="Arial" pitchFamily="34" charset="0"/>
                        </a:rPr>
                        <a:t>Rank</a:t>
                      </a:r>
                      <a:endParaRPr lang="en-US" sz="2400" dirty="0">
                        <a:latin typeface="Arial" pitchFamily="34" charset="0"/>
                        <a:ea typeface="Times New Roman"/>
                        <a:cs typeface="Arial" pitchFamily="34" charset="0"/>
                      </a:endParaRPr>
                    </a:p>
                  </a:txBody>
                  <a:tcPr marL="68567" marR="68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685800" algn="l"/>
                        </a:tabLst>
                      </a:pPr>
                      <a:r>
                        <a:rPr lang="en-US" sz="2400" b="1" dirty="0">
                          <a:latin typeface="Arial" pitchFamily="34" charset="0"/>
                          <a:ea typeface="Times New Roman"/>
                          <a:cs typeface="Arial" pitchFamily="34" charset="0"/>
                        </a:rPr>
                        <a:t>Size Measure</a:t>
                      </a:r>
                      <a:endParaRPr lang="en-US" sz="2400" dirty="0">
                        <a:latin typeface="Arial" pitchFamily="34" charset="0"/>
                        <a:ea typeface="Times New Roman"/>
                        <a:cs typeface="Arial" pitchFamily="34" charset="0"/>
                      </a:endParaRPr>
                    </a:p>
                  </a:txBody>
                  <a:tcPr marL="68567" marR="68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5805">
                <a:tc>
                  <a:txBody>
                    <a:bodyPr/>
                    <a:lstStyle/>
                    <a:p>
                      <a:pPr marL="0" marR="0" algn="ctr">
                        <a:spcBef>
                          <a:spcPts val="0"/>
                        </a:spcBef>
                        <a:spcAft>
                          <a:spcPts val="0"/>
                        </a:spcAft>
                        <a:tabLst>
                          <a:tab pos="685800" algn="l"/>
                        </a:tabLst>
                      </a:pPr>
                      <a:r>
                        <a:rPr lang="en-US" sz="2400">
                          <a:latin typeface="Arial" pitchFamily="34" charset="0"/>
                          <a:ea typeface="Times New Roman"/>
                          <a:cs typeface="Arial" pitchFamily="34" charset="0"/>
                        </a:rPr>
                        <a:t>1</a:t>
                      </a:r>
                    </a:p>
                  </a:txBody>
                  <a:tcPr marL="68567" marR="68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685800" algn="l"/>
                        </a:tabLst>
                      </a:pPr>
                      <a:r>
                        <a:rPr lang="en-US" sz="2400">
                          <a:latin typeface="Arial" pitchFamily="34" charset="0"/>
                          <a:ea typeface="Times New Roman"/>
                          <a:cs typeface="Arial" pitchFamily="34" charset="0"/>
                        </a:rPr>
                        <a:t>1</a:t>
                      </a:r>
                    </a:p>
                  </a:txBody>
                  <a:tcPr marL="68567" marR="68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5805">
                <a:tc>
                  <a:txBody>
                    <a:bodyPr/>
                    <a:lstStyle/>
                    <a:p>
                      <a:pPr marL="0" marR="0" algn="ctr">
                        <a:spcBef>
                          <a:spcPts val="0"/>
                        </a:spcBef>
                        <a:spcAft>
                          <a:spcPts val="0"/>
                        </a:spcAft>
                        <a:tabLst>
                          <a:tab pos="685800" algn="l"/>
                        </a:tabLst>
                      </a:pPr>
                      <a:r>
                        <a:rPr lang="en-US" sz="2400">
                          <a:latin typeface="Arial" pitchFamily="34" charset="0"/>
                          <a:ea typeface="Times New Roman"/>
                          <a:cs typeface="Arial" pitchFamily="34" charset="0"/>
                        </a:rPr>
                        <a:t>2</a:t>
                      </a:r>
                    </a:p>
                  </a:txBody>
                  <a:tcPr marL="68567" marR="68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685800" algn="l"/>
                        </a:tabLst>
                      </a:pPr>
                      <a:r>
                        <a:rPr lang="en-US" sz="2400">
                          <a:latin typeface="Arial" pitchFamily="34" charset="0"/>
                          <a:ea typeface="Times New Roman"/>
                          <a:cs typeface="Arial" pitchFamily="34" charset="0"/>
                        </a:rPr>
                        <a:t>2</a:t>
                      </a:r>
                    </a:p>
                  </a:txBody>
                  <a:tcPr marL="68567" marR="68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5805">
                <a:tc>
                  <a:txBody>
                    <a:bodyPr/>
                    <a:lstStyle/>
                    <a:p>
                      <a:pPr marL="0" marR="0" algn="ctr">
                        <a:spcBef>
                          <a:spcPts val="0"/>
                        </a:spcBef>
                        <a:spcAft>
                          <a:spcPts val="0"/>
                        </a:spcAft>
                        <a:tabLst>
                          <a:tab pos="685800" algn="l"/>
                        </a:tabLst>
                      </a:pPr>
                      <a:r>
                        <a:rPr lang="en-US" sz="2400">
                          <a:latin typeface="Arial" pitchFamily="34" charset="0"/>
                          <a:ea typeface="Times New Roman"/>
                          <a:cs typeface="Arial" pitchFamily="34" charset="0"/>
                        </a:rPr>
                        <a:t>3</a:t>
                      </a:r>
                    </a:p>
                  </a:txBody>
                  <a:tcPr marL="68567" marR="68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685800" algn="l"/>
                        </a:tabLst>
                      </a:pPr>
                      <a:r>
                        <a:rPr lang="en-US" sz="2400">
                          <a:latin typeface="Arial" pitchFamily="34" charset="0"/>
                          <a:ea typeface="Times New Roman"/>
                          <a:cs typeface="Arial" pitchFamily="34" charset="0"/>
                        </a:rPr>
                        <a:t>2.5</a:t>
                      </a:r>
                    </a:p>
                  </a:txBody>
                  <a:tcPr marL="68567" marR="68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65805">
                <a:tc>
                  <a:txBody>
                    <a:bodyPr/>
                    <a:lstStyle/>
                    <a:p>
                      <a:pPr marL="0" marR="0" algn="ctr">
                        <a:spcBef>
                          <a:spcPts val="0"/>
                        </a:spcBef>
                        <a:spcAft>
                          <a:spcPts val="0"/>
                        </a:spcAft>
                        <a:tabLst>
                          <a:tab pos="685800" algn="l"/>
                        </a:tabLst>
                      </a:pPr>
                      <a:r>
                        <a:rPr lang="en-US" sz="2400">
                          <a:latin typeface="Arial" pitchFamily="34" charset="0"/>
                          <a:ea typeface="Times New Roman"/>
                          <a:cs typeface="Arial" pitchFamily="34" charset="0"/>
                        </a:rPr>
                        <a:t>4</a:t>
                      </a:r>
                    </a:p>
                  </a:txBody>
                  <a:tcPr marL="68567" marR="68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685800" algn="l"/>
                        </a:tabLst>
                      </a:pPr>
                      <a:r>
                        <a:rPr lang="en-US" sz="2400">
                          <a:latin typeface="Arial" pitchFamily="34" charset="0"/>
                          <a:ea typeface="Times New Roman"/>
                          <a:cs typeface="Arial" pitchFamily="34" charset="0"/>
                        </a:rPr>
                        <a:t>3.25</a:t>
                      </a:r>
                    </a:p>
                  </a:txBody>
                  <a:tcPr marL="68567" marR="68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65805">
                <a:tc>
                  <a:txBody>
                    <a:bodyPr/>
                    <a:lstStyle/>
                    <a:p>
                      <a:pPr marL="0" marR="0" algn="ctr">
                        <a:spcBef>
                          <a:spcPts val="0"/>
                        </a:spcBef>
                        <a:spcAft>
                          <a:spcPts val="0"/>
                        </a:spcAft>
                        <a:tabLst>
                          <a:tab pos="685800" algn="l"/>
                        </a:tabLst>
                      </a:pPr>
                      <a:r>
                        <a:rPr lang="en-US" sz="2400">
                          <a:latin typeface="Arial" pitchFamily="34" charset="0"/>
                          <a:ea typeface="Times New Roman"/>
                          <a:cs typeface="Arial" pitchFamily="34" charset="0"/>
                        </a:rPr>
                        <a:t>5</a:t>
                      </a:r>
                    </a:p>
                  </a:txBody>
                  <a:tcPr marL="68567" marR="68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685800" algn="l"/>
                        </a:tabLst>
                      </a:pPr>
                      <a:r>
                        <a:rPr lang="en-US" sz="2400" dirty="0">
                          <a:latin typeface="Arial" pitchFamily="34" charset="0"/>
                          <a:ea typeface="Times New Roman"/>
                          <a:cs typeface="Arial" pitchFamily="34" charset="0"/>
                        </a:rPr>
                        <a:t>3.5</a:t>
                      </a:r>
                    </a:p>
                  </a:txBody>
                  <a:tcPr marL="68567" marR="68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984A3C9C-6A5D-4355-92B0-6F2EB175BFA6}"/>
              </a:ext>
            </a:extLst>
          </p:cNvPr>
          <p:cNvSpPr>
            <a:spLocks noGrp="1" noChangeArrowheads="1"/>
          </p:cNvSpPr>
          <p:nvPr>
            <p:ph type="title"/>
          </p:nvPr>
        </p:nvSpPr>
        <p:spPr>
          <a:xfrm>
            <a:off x="457200" y="25400"/>
            <a:ext cx="8229600" cy="655638"/>
          </a:xfrm>
          <a:solidFill>
            <a:srgbClr val="CF2BB8"/>
          </a:solidFill>
          <a:ln w="38100">
            <a:solidFill>
              <a:schemeClr val="tx1"/>
            </a:solidFill>
            <a:miter lim="800000"/>
            <a:headEnd/>
            <a:tailEnd/>
          </a:ln>
        </p:spPr>
        <p:txBody>
          <a:bodyPr/>
          <a:lstStyle/>
          <a:p>
            <a:r>
              <a:rPr lang="en-US" altLang="en-US" sz="3200" b="1"/>
              <a:t>Instructions for Making a Bar Graph</a:t>
            </a:r>
          </a:p>
        </p:txBody>
      </p:sp>
      <p:sp>
        <p:nvSpPr>
          <p:cNvPr id="10243" name="Rectangle 3">
            <a:extLst>
              <a:ext uri="{FF2B5EF4-FFF2-40B4-BE49-F238E27FC236}">
                <a16:creationId xmlns:a16="http://schemas.microsoft.com/office/drawing/2014/main" id="{123253C4-0F3D-42DB-840B-18660260B69C}"/>
              </a:ext>
            </a:extLst>
          </p:cNvPr>
          <p:cNvSpPr>
            <a:spLocks noGrp="1" noChangeArrowheads="1"/>
          </p:cNvSpPr>
          <p:nvPr>
            <p:ph idx="1"/>
          </p:nvPr>
        </p:nvSpPr>
        <p:spPr>
          <a:xfrm>
            <a:off x="152400" y="762000"/>
            <a:ext cx="8839200" cy="6096000"/>
          </a:xfrm>
        </p:spPr>
        <p:txBody>
          <a:bodyPr rtlCol="0">
            <a:normAutofit fontScale="92500" lnSpcReduction="10000"/>
          </a:bodyPr>
          <a:lstStyle/>
          <a:p>
            <a:pPr fontAlgn="auto">
              <a:spcAft>
                <a:spcPts val="0"/>
              </a:spcAft>
              <a:buFont typeface="Wingdings" pitchFamily="2" charset="2"/>
              <a:buChar char="q"/>
              <a:defRPr/>
            </a:pPr>
            <a:r>
              <a:rPr lang="en-US" dirty="0"/>
              <a:t>Whichever number you choose as your interval, be sure to begin at 0 (zero) and end at a number that will include the largest number in your data. </a:t>
            </a:r>
          </a:p>
          <a:p>
            <a:pPr fontAlgn="auto">
              <a:spcAft>
                <a:spcPts val="0"/>
              </a:spcAft>
              <a:buFont typeface="Wingdings" pitchFamily="2" charset="2"/>
              <a:buChar char="q"/>
              <a:defRPr/>
            </a:pPr>
            <a:r>
              <a:rPr lang="en-US" dirty="0"/>
              <a:t>Also, be sure that each interval is equally spaced and represents the same difference as you move up the graph. </a:t>
            </a:r>
          </a:p>
          <a:p>
            <a:pPr fontAlgn="auto">
              <a:spcAft>
                <a:spcPts val="0"/>
              </a:spcAft>
              <a:buFont typeface="Wingdings" pitchFamily="2" charset="2"/>
              <a:buChar char="q"/>
              <a:defRPr/>
            </a:pPr>
            <a:r>
              <a:rPr lang="en-US" dirty="0"/>
              <a:t>Your horizontal axis, also called the x-axis, will indicate the names of the six different Kingdoms. </a:t>
            </a:r>
          </a:p>
          <a:p>
            <a:pPr fontAlgn="auto">
              <a:spcAft>
                <a:spcPts val="0"/>
              </a:spcAft>
              <a:buFont typeface="Wingdings" pitchFamily="2" charset="2"/>
              <a:buChar char="q"/>
              <a:defRPr/>
            </a:pPr>
            <a:r>
              <a:rPr lang="en-US" dirty="0"/>
              <a:t>Make sure your bars are the same width and are evenly spaced across the graph. </a:t>
            </a:r>
          </a:p>
          <a:p>
            <a:pPr fontAlgn="auto">
              <a:spcAft>
                <a:spcPts val="0"/>
              </a:spcAft>
              <a:buFont typeface="Wingdings" pitchFamily="2" charset="2"/>
              <a:buChar char="q"/>
              <a:defRPr/>
            </a:pPr>
            <a:r>
              <a:rPr lang="en-US" dirty="0"/>
              <a:t>Also make sure that the bars are wide enough to see them clearly and to compare the height of the bars easily. </a:t>
            </a:r>
          </a:p>
        </p:txBody>
      </p:sp>
      <p:sp>
        <p:nvSpPr>
          <p:cNvPr id="4" name="Rectangle 6">
            <a:extLst>
              <a:ext uri="{FF2B5EF4-FFF2-40B4-BE49-F238E27FC236}">
                <a16:creationId xmlns:a16="http://schemas.microsoft.com/office/drawing/2014/main" id="{F26D6494-135D-455F-8E50-2C263F35D7BA}"/>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3EC1317-6AD9-4D13-8EC4-8F4E1FB045D4}" type="slidenum">
              <a:rPr lang="en-US" altLang="en-US">
                <a:solidFill>
                  <a:srgbClr val="898989"/>
                </a:solidFill>
              </a:rPr>
              <a:pPr eaLnBrk="1" hangingPunct="1"/>
              <a:t>16</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2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0B67DEE9-2BA2-40FA-96D8-31C70E029E25}"/>
              </a:ext>
            </a:extLst>
          </p:cNvPr>
          <p:cNvSpPr>
            <a:spLocks noGrp="1" noChangeArrowheads="1"/>
          </p:cNvSpPr>
          <p:nvPr>
            <p:ph type="title"/>
          </p:nvPr>
        </p:nvSpPr>
        <p:spPr>
          <a:xfrm>
            <a:off x="457200" y="0"/>
            <a:ext cx="8229600" cy="457200"/>
          </a:xfrm>
          <a:solidFill>
            <a:srgbClr val="C00000"/>
          </a:solidFill>
          <a:ln w="38100">
            <a:solidFill>
              <a:schemeClr val="tx1"/>
            </a:solidFill>
            <a:miter lim="800000"/>
            <a:headEnd/>
            <a:tailEnd/>
          </a:ln>
        </p:spPr>
        <p:txBody>
          <a:bodyPr/>
          <a:lstStyle/>
          <a:p>
            <a:r>
              <a:rPr lang="en-US" altLang="en-US" sz="2400" b="1">
                <a:solidFill>
                  <a:schemeClr val="bg1"/>
                </a:solidFill>
              </a:rPr>
              <a:t>Exercise 9b: Measure that Shell!</a:t>
            </a:r>
          </a:p>
        </p:txBody>
      </p:sp>
      <p:sp>
        <p:nvSpPr>
          <p:cNvPr id="33" name="Rectangle 6">
            <a:extLst>
              <a:ext uri="{FF2B5EF4-FFF2-40B4-BE49-F238E27FC236}">
                <a16:creationId xmlns:a16="http://schemas.microsoft.com/office/drawing/2014/main" id="{B051828D-5F71-414D-B307-FEEFB5C63B39}"/>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6554E2C-5962-4D41-9123-31BA82F19526}" type="slidenum">
              <a:rPr lang="en-US" altLang="en-US">
                <a:solidFill>
                  <a:srgbClr val="898989"/>
                </a:solidFill>
              </a:rPr>
              <a:pPr eaLnBrk="1" hangingPunct="1"/>
              <a:t>160</a:t>
            </a:fld>
            <a:endParaRPr lang="en-US" altLang="en-US">
              <a:solidFill>
                <a:srgbClr val="898989"/>
              </a:solidFill>
            </a:endParaRPr>
          </a:p>
        </p:txBody>
      </p:sp>
      <p:sp>
        <p:nvSpPr>
          <p:cNvPr id="8" name="TextBox 7">
            <a:extLst>
              <a:ext uri="{FF2B5EF4-FFF2-40B4-BE49-F238E27FC236}">
                <a16:creationId xmlns:a16="http://schemas.microsoft.com/office/drawing/2014/main" id="{E6C612E7-CF09-4503-AEC0-E2BF24CD1FEB}"/>
              </a:ext>
            </a:extLst>
          </p:cNvPr>
          <p:cNvSpPr txBox="1">
            <a:spLocks noChangeArrowheads="1"/>
          </p:cNvSpPr>
          <p:nvPr/>
        </p:nvSpPr>
        <p:spPr bwMode="auto">
          <a:xfrm>
            <a:off x="152400" y="533400"/>
            <a:ext cx="87630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u="sng"/>
              <a:t>Possible size measures for your shells</a:t>
            </a:r>
          </a:p>
          <a:p>
            <a:pPr lvl="1" eaLnBrk="1" hangingPunct="1">
              <a:buFont typeface="Wingdings" panose="05000000000000000000" pitchFamily="2" charset="2"/>
              <a:buChar char="q"/>
            </a:pPr>
            <a:r>
              <a:rPr lang="en-US" altLang="en-US" sz="2400" b="1"/>
              <a:t>Number of whorls</a:t>
            </a:r>
            <a:endParaRPr lang="en-US" altLang="en-US" sz="2400"/>
          </a:p>
          <a:p>
            <a:pPr lvl="1" eaLnBrk="1" hangingPunct="1">
              <a:buFont typeface="Wingdings" panose="05000000000000000000" pitchFamily="2" charset="2"/>
              <a:buChar char="q"/>
            </a:pPr>
            <a:r>
              <a:rPr lang="en-US" altLang="en-US" sz="2400" b="1"/>
              <a:t>Width and/or height of the aperture (opening)</a:t>
            </a:r>
            <a:endParaRPr lang="en-US" altLang="en-US" sz="2400"/>
          </a:p>
          <a:p>
            <a:pPr lvl="1" eaLnBrk="1" hangingPunct="1">
              <a:buFont typeface="Wingdings" panose="05000000000000000000" pitchFamily="2" charset="2"/>
              <a:buChar char="q"/>
            </a:pPr>
            <a:r>
              <a:rPr lang="en-US" altLang="en-US" sz="2400" b="1"/>
              <a:t>Shell height</a:t>
            </a:r>
            <a:endParaRPr lang="en-US" altLang="en-US" sz="2400"/>
          </a:p>
          <a:p>
            <a:pPr lvl="1" eaLnBrk="1" hangingPunct="1">
              <a:buFont typeface="Wingdings" panose="05000000000000000000" pitchFamily="2" charset="2"/>
              <a:buChar char="q"/>
            </a:pPr>
            <a:r>
              <a:rPr lang="en-US" altLang="en-US" sz="2400" b="1"/>
              <a:t>Shell width</a:t>
            </a:r>
            <a:endParaRPr lang="en-US" altLang="en-US" sz="2400"/>
          </a:p>
          <a:p>
            <a:pPr lvl="1" eaLnBrk="1" hangingPunct="1">
              <a:buFont typeface="Wingdings" panose="05000000000000000000" pitchFamily="2" charset="2"/>
              <a:buChar char="q"/>
            </a:pPr>
            <a:r>
              <a:rPr lang="en-US" altLang="en-US" sz="2400" b="1"/>
              <a:t>Greatest shell circumference</a:t>
            </a:r>
            <a:endParaRPr lang="en-US" altLang="en-US" sz="2400"/>
          </a:p>
          <a:p>
            <a:pPr lvl="1" eaLnBrk="1" hangingPunct="1">
              <a:buFont typeface="Wingdings" panose="05000000000000000000" pitchFamily="2" charset="2"/>
              <a:buChar char="q"/>
            </a:pPr>
            <a:r>
              <a:rPr lang="en-US" altLang="en-US" sz="2400" b="1"/>
              <a:t>Shell volume</a:t>
            </a:r>
            <a:endParaRPr lang="en-US" altLang="en-US" sz="2400"/>
          </a:p>
          <a:p>
            <a:pPr lvl="1" eaLnBrk="1" hangingPunct="1">
              <a:buFont typeface="Wingdings" panose="05000000000000000000" pitchFamily="2" charset="2"/>
              <a:buChar char="q"/>
            </a:pPr>
            <a:r>
              <a:rPr lang="en-US" altLang="en-US" sz="2400" b="1"/>
              <a:t>Area of the aperture</a:t>
            </a:r>
          </a:p>
          <a:p>
            <a:pPr eaLnBrk="1" hangingPunct="1"/>
            <a:endParaRPr lang="en-US" altLang="en-US" sz="2400" b="1"/>
          </a:p>
          <a:p>
            <a:pPr eaLnBrk="1" hangingPunct="1">
              <a:buFont typeface="Wingdings" panose="05000000000000000000" pitchFamily="2" charset="2"/>
              <a:buChar char="q"/>
            </a:pPr>
            <a:r>
              <a:rPr lang="en-US" altLang="en-US" sz="2400" b="1"/>
              <a:t>You are free to measure another size-related trait.  Just make sure you do this the same way for all shells!</a:t>
            </a:r>
          </a:p>
          <a:p>
            <a:pPr eaLnBrk="1" hangingPunct="1">
              <a:buFont typeface="Wingdings" panose="05000000000000000000" pitchFamily="2" charset="2"/>
              <a:buChar char="q"/>
            </a:pPr>
            <a:r>
              <a:rPr lang="en-US" altLang="en-US" sz="2400" b="1"/>
              <a:t>Your teacher may provide you with additional information or assistance.</a:t>
            </a:r>
          </a:p>
          <a:p>
            <a:pPr eaLnBrk="1" hangingPunct="1">
              <a:buFont typeface="Wingdings" panose="05000000000000000000" pitchFamily="2" charset="2"/>
              <a:buChar char="q"/>
            </a:pPr>
            <a:r>
              <a:rPr lang="en-US" altLang="en-US" sz="2400" b="1"/>
              <a:t>Your teacher may also ask you to calculate other size-related traits from a particular measurement.</a:t>
            </a:r>
            <a:endParaRPr lang="en-US" altLang="en-US" sz="2400"/>
          </a:p>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3C1B6707-07C1-4163-AF9A-26B186249811}"/>
              </a:ext>
            </a:extLst>
          </p:cNvPr>
          <p:cNvSpPr>
            <a:spLocks noGrp="1" noChangeArrowheads="1"/>
          </p:cNvSpPr>
          <p:nvPr>
            <p:ph type="title"/>
          </p:nvPr>
        </p:nvSpPr>
        <p:spPr>
          <a:xfrm>
            <a:off x="457200" y="0"/>
            <a:ext cx="8229600" cy="457200"/>
          </a:xfrm>
          <a:solidFill>
            <a:srgbClr val="C00000"/>
          </a:solidFill>
          <a:ln w="38100">
            <a:solidFill>
              <a:schemeClr val="tx1"/>
            </a:solidFill>
            <a:miter lim="800000"/>
            <a:headEnd/>
            <a:tailEnd/>
          </a:ln>
        </p:spPr>
        <p:txBody>
          <a:bodyPr/>
          <a:lstStyle/>
          <a:p>
            <a:r>
              <a:rPr lang="en-US" altLang="en-US" sz="2400" b="1">
                <a:solidFill>
                  <a:schemeClr val="bg1"/>
                </a:solidFill>
              </a:rPr>
              <a:t>Exercise 9b: Measure that Shell!</a:t>
            </a:r>
          </a:p>
        </p:txBody>
      </p:sp>
      <p:sp>
        <p:nvSpPr>
          <p:cNvPr id="33" name="Rectangle 6">
            <a:extLst>
              <a:ext uri="{FF2B5EF4-FFF2-40B4-BE49-F238E27FC236}">
                <a16:creationId xmlns:a16="http://schemas.microsoft.com/office/drawing/2014/main" id="{51004020-3A50-4008-82B7-12D52A630004}"/>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7F75226-E18A-402C-9AE3-1337D79AFF6F}" type="slidenum">
              <a:rPr lang="en-US" altLang="en-US">
                <a:solidFill>
                  <a:srgbClr val="898989"/>
                </a:solidFill>
              </a:rPr>
              <a:pPr eaLnBrk="1" hangingPunct="1"/>
              <a:t>161</a:t>
            </a:fld>
            <a:endParaRPr lang="en-US" altLang="en-US">
              <a:solidFill>
                <a:srgbClr val="898989"/>
              </a:solidFill>
            </a:endParaRPr>
          </a:p>
        </p:txBody>
      </p:sp>
      <p:sp>
        <p:nvSpPr>
          <p:cNvPr id="8" name="TextBox 7">
            <a:extLst>
              <a:ext uri="{FF2B5EF4-FFF2-40B4-BE49-F238E27FC236}">
                <a16:creationId xmlns:a16="http://schemas.microsoft.com/office/drawing/2014/main" id="{FBC5140D-A147-473C-A790-C856987137AE}"/>
              </a:ext>
            </a:extLst>
          </p:cNvPr>
          <p:cNvSpPr txBox="1">
            <a:spLocks noChangeArrowheads="1"/>
          </p:cNvSpPr>
          <p:nvPr/>
        </p:nvSpPr>
        <p:spPr bwMode="auto">
          <a:xfrm>
            <a:off x="152400" y="533400"/>
            <a:ext cx="8763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Look at your completed table.  Does your original ranking according to apparent size agree with your size measurements?  Why might your visual rankings differ than rankings based on your measurements?  Click for the answer!</a:t>
            </a:r>
          </a:p>
          <a:p>
            <a:pPr eaLnBrk="1" hangingPunct="1"/>
            <a:endParaRPr lang="en-US" altLang="en-US" sz="2400" b="1"/>
          </a:p>
          <a:p>
            <a:pPr eaLnBrk="1" hangingPunct="1"/>
            <a:r>
              <a:rPr lang="en-US" altLang="en-US" sz="2400"/>
              <a:t>If these rankings do not agree, this could be because your visual rankings may have been based on a particular trait (such as shell length, width, etc.), while the trait you actually measured may have resulted in different rankings.  This is because different size measures may or may not be correlated with the trait they used in your visual rankings.</a:t>
            </a:r>
          </a:p>
          <a:p>
            <a:pPr eaLnBrk="1" hangingPunct="1"/>
            <a:endParaRPr lang="en-US" altLang="en-US" sz="2400"/>
          </a:p>
          <a:p>
            <a:pPr eaLnBrk="1" hangingPunct="1"/>
            <a:endParaRPr lang="en-US" altLang="en-US" sz="2400"/>
          </a:p>
          <a:p>
            <a:pPr eaLnBrk="1" hangingPunct="1"/>
            <a:endParaRPr lang="en-US" altLang="en-US" sz="24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BA26B11A-EB88-4D86-84D9-AF98E3096334}"/>
              </a:ext>
            </a:extLst>
          </p:cNvPr>
          <p:cNvSpPr>
            <a:spLocks noGrp="1" noChangeArrowheads="1"/>
          </p:cNvSpPr>
          <p:nvPr>
            <p:ph type="title"/>
          </p:nvPr>
        </p:nvSpPr>
        <p:spPr>
          <a:xfrm>
            <a:off x="457200" y="0"/>
            <a:ext cx="8229600" cy="457200"/>
          </a:xfrm>
          <a:solidFill>
            <a:srgbClr val="C00000"/>
          </a:solidFill>
          <a:ln w="38100">
            <a:solidFill>
              <a:schemeClr val="tx1"/>
            </a:solidFill>
            <a:miter lim="800000"/>
            <a:headEnd/>
            <a:tailEnd/>
          </a:ln>
        </p:spPr>
        <p:txBody>
          <a:bodyPr/>
          <a:lstStyle/>
          <a:p>
            <a:r>
              <a:rPr lang="en-US" altLang="en-US" sz="2400" b="1">
                <a:solidFill>
                  <a:schemeClr val="bg1"/>
                </a:solidFill>
              </a:rPr>
              <a:t>Exercise 9b: Measure that Shell!</a:t>
            </a:r>
          </a:p>
        </p:txBody>
      </p:sp>
      <p:sp>
        <p:nvSpPr>
          <p:cNvPr id="33" name="Rectangle 6">
            <a:extLst>
              <a:ext uri="{FF2B5EF4-FFF2-40B4-BE49-F238E27FC236}">
                <a16:creationId xmlns:a16="http://schemas.microsoft.com/office/drawing/2014/main" id="{DE4055B4-022C-475A-976C-3C740AFDA46A}"/>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5D38A83-1F93-4908-AD01-954B9202A1E6}" type="slidenum">
              <a:rPr lang="en-US" altLang="en-US">
                <a:solidFill>
                  <a:srgbClr val="898989"/>
                </a:solidFill>
              </a:rPr>
              <a:pPr eaLnBrk="1" hangingPunct="1"/>
              <a:t>162</a:t>
            </a:fld>
            <a:endParaRPr lang="en-US" altLang="en-US">
              <a:solidFill>
                <a:srgbClr val="898989"/>
              </a:solidFill>
            </a:endParaRPr>
          </a:p>
        </p:txBody>
      </p:sp>
      <p:sp>
        <p:nvSpPr>
          <p:cNvPr id="8" name="TextBox 7">
            <a:extLst>
              <a:ext uri="{FF2B5EF4-FFF2-40B4-BE49-F238E27FC236}">
                <a16:creationId xmlns:a16="http://schemas.microsoft.com/office/drawing/2014/main" id="{5E53AA03-EFEF-459F-84A3-582F1CB46C48}"/>
              </a:ext>
            </a:extLst>
          </p:cNvPr>
          <p:cNvSpPr txBox="1">
            <a:spLocks noChangeArrowheads="1"/>
          </p:cNvSpPr>
          <p:nvPr/>
        </p:nvSpPr>
        <p:spPr bwMode="auto">
          <a:xfrm>
            <a:off x="152400" y="533400"/>
            <a:ext cx="87630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q"/>
            </a:pPr>
            <a:r>
              <a:rPr lang="en-US" altLang="en-US" sz="2400"/>
              <a:t>By examining the shape of a snail’s shell, what can you learn about its lifestyle, such as</a:t>
            </a:r>
          </a:p>
          <a:p>
            <a:pPr lvl="1" eaLnBrk="1" hangingPunct="1">
              <a:buFont typeface="Wingdings" panose="05000000000000000000" pitchFamily="2" charset="2"/>
              <a:buChar char="q"/>
            </a:pPr>
            <a:r>
              <a:rPr lang="en-US" altLang="en-US" sz="2400"/>
              <a:t>where it lives</a:t>
            </a:r>
          </a:p>
          <a:p>
            <a:pPr lvl="1" eaLnBrk="1" hangingPunct="1">
              <a:buFont typeface="Wingdings" panose="05000000000000000000" pitchFamily="2" charset="2"/>
              <a:buChar char="q"/>
            </a:pPr>
            <a:r>
              <a:rPr lang="en-US" altLang="en-US" sz="2400"/>
              <a:t>what it eats</a:t>
            </a:r>
          </a:p>
          <a:p>
            <a:pPr lvl="1" eaLnBrk="1" hangingPunct="1">
              <a:buFont typeface="Wingdings" panose="05000000000000000000" pitchFamily="2" charset="2"/>
              <a:buChar char="q"/>
            </a:pPr>
            <a:r>
              <a:rPr lang="en-US" altLang="en-US" sz="2400"/>
              <a:t>how fast it moves</a:t>
            </a:r>
          </a:p>
          <a:p>
            <a:pPr lvl="1" eaLnBrk="1" hangingPunct="1">
              <a:buFont typeface="Wingdings" panose="05000000000000000000" pitchFamily="2" charset="2"/>
              <a:buChar char="q"/>
            </a:pPr>
            <a:r>
              <a:rPr lang="en-US" altLang="en-US" sz="2400"/>
              <a:t>how it defends itself against predators</a:t>
            </a:r>
          </a:p>
          <a:p>
            <a:pPr lvl="1" eaLnBrk="1" hangingPunct="1">
              <a:buFont typeface="Wingdings" panose="05000000000000000000" pitchFamily="2" charset="2"/>
              <a:buChar char="q"/>
            </a:pPr>
            <a:r>
              <a:rPr lang="en-US" altLang="en-US" sz="2400"/>
              <a:t>etc.</a:t>
            </a:r>
          </a:p>
          <a:p>
            <a:pPr eaLnBrk="1" hangingPunct="1">
              <a:buFont typeface="Wingdings" panose="05000000000000000000" pitchFamily="2" charset="2"/>
              <a:buChar char="q"/>
            </a:pPr>
            <a:r>
              <a:rPr lang="en-US" altLang="en-US" sz="2400"/>
              <a:t>Does the shape of a snail’s shell serve a function, help the snail to accomplish particular tasks?</a:t>
            </a:r>
          </a:p>
          <a:p>
            <a:pPr eaLnBrk="1" hangingPunct="1">
              <a:buFont typeface="Wingdings" panose="05000000000000000000" pitchFamily="2" charset="2"/>
              <a:buChar char="q"/>
            </a:pPr>
            <a:r>
              <a:rPr lang="en-US" altLang="en-US" sz="2400"/>
              <a:t>Is the shape of the shell the result of the environment in which the snail lives?  </a:t>
            </a:r>
          </a:p>
          <a:p>
            <a:pPr eaLnBrk="1" hangingPunct="1">
              <a:buFont typeface="Wingdings" panose="05000000000000000000" pitchFamily="2" charset="2"/>
              <a:buChar char="q"/>
            </a:pPr>
            <a:r>
              <a:rPr lang="en-US" altLang="en-US" sz="2400"/>
              <a:t>Do other shell traits, besides shape, give you insight into a snail’s life?</a:t>
            </a:r>
          </a:p>
          <a:p>
            <a:pPr eaLnBrk="1" hangingPunct="1">
              <a:buFont typeface="Wingdings" panose="05000000000000000000" pitchFamily="2" charset="2"/>
              <a:buChar char="q"/>
            </a:pPr>
            <a:r>
              <a:rPr lang="en-US" altLang="en-US" sz="2400"/>
              <a:t>On the next slide, you will be given some ideas on how to explore these questions!</a:t>
            </a:r>
          </a:p>
          <a:p>
            <a:pPr eaLnBrk="1" hangingPunct="1"/>
            <a:endParaRPr lang="en-US" altLang="en-US" sz="24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ADA0A56A-2F06-4460-986D-B87AF7FADA66}"/>
              </a:ext>
            </a:extLst>
          </p:cNvPr>
          <p:cNvSpPr>
            <a:spLocks noGrp="1" noChangeArrowheads="1"/>
          </p:cNvSpPr>
          <p:nvPr>
            <p:ph type="title"/>
          </p:nvPr>
        </p:nvSpPr>
        <p:spPr>
          <a:xfrm>
            <a:off x="457200" y="0"/>
            <a:ext cx="8229600" cy="457200"/>
          </a:xfrm>
          <a:solidFill>
            <a:srgbClr val="C00000"/>
          </a:solidFill>
          <a:ln w="38100">
            <a:solidFill>
              <a:schemeClr val="tx1"/>
            </a:solidFill>
            <a:miter lim="800000"/>
            <a:headEnd/>
            <a:tailEnd/>
          </a:ln>
        </p:spPr>
        <p:txBody>
          <a:bodyPr/>
          <a:lstStyle/>
          <a:p>
            <a:r>
              <a:rPr lang="en-US" altLang="en-US" sz="2400" b="1">
                <a:solidFill>
                  <a:schemeClr val="bg1"/>
                </a:solidFill>
              </a:rPr>
              <a:t>Exercise 9b: Measure that Shell!</a:t>
            </a:r>
          </a:p>
        </p:txBody>
      </p:sp>
      <p:sp>
        <p:nvSpPr>
          <p:cNvPr id="33" name="Rectangle 6">
            <a:extLst>
              <a:ext uri="{FF2B5EF4-FFF2-40B4-BE49-F238E27FC236}">
                <a16:creationId xmlns:a16="http://schemas.microsoft.com/office/drawing/2014/main" id="{095200DA-3156-408A-80A4-3C1F0952D292}"/>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4D8781F-8D7D-41AF-B01A-D7DB6C6FD2C3}" type="slidenum">
              <a:rPr lang="en-US" altLang="en-US">
                <a:solidFill>
                  <a:srgbClr val="898989"/>
                </a:solidFill>
              </a:rPr>
              <a:pPr eaLnBrk="1" hangingPunct="1"/>
              <a:t>163</a:t>
            </a:fld>
            <a:endParaRPr lang="en-US" altLang="en-US">
              <a:solidFill>
                <a:srgbClr val="898989"/>
              </a:solidFill>
            </a:endParaRPr>
          </a:p>
        </p:txBody>
      </p:sp>
      <p:sp>
        <p:nvSpPr>
          <p:cNvPr id="8" name="TextBox 7">
            <a:extLst>
              <a:ext uri="{FF2B5EF4-FFF2-40B4-BE49-F238E27FC236}">
                <a16:creationId xmlns:a16="http://schemas.microsoft.com/office/drawing/2014/main" id="{8B0E597C-4B8A-434E-B346-50B40239D1BE}"/>
              </a:ext>
            </a:extLst>
          </p:cNvPr>
          <p:cNvSpPr txBox="1">
            <a:spLocks noChangeArrowheads="1"/>
          </p:cNvSpPr>
          <p:nvPr/>
        </p:nvSpPr>
        <p:spPr bwMode="auto">
          <a:xfrm>
            <a:off x="152400" y="533400"/>
            <a:ext cx="87630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q"/>
            </a:pPr>
            <a:r>
              <a:rPr lang="en-US" altLang="en-US" sz="2400"/>
              <a:t>Pick a particular aspect of a snail’s lifestyle that interests you.</a:t>
            </a:r>
          </a:p>
          <a:p>
            <a:pPr eaLnBrk="1" hangingPunct="1">
              <a:buFont typeface="Wingdings" panose="05000000000000000000" pitchFamily="2" charset="2"/>
              <a:buChar char="q"/>
            </a:pPr>
            <a:r>
              <a:rPr lang="en-US" altLang="en-US" sz="2400"/>
              <a:t>Think of a few traits that might be related to this aspect that you chose.  </a:t>
            </a:r>
          </a:p>
          <a:p>
            <a:pPr eaLnBrk="1" hangingPunct="1">
              <a:buFont typeface="Wingdings" panose="05000000000000000000" pitchFamily="2" charset="2"/>
              <a:buChar char="q"/>
            </a:pPr>
            <a:r>
              <a:rPr lang="en-US" altLang="en-US" sz="2400"/>
              <a:t>On the next slide is a list of traits you may measure.  You may also measure any other traits that you think might be important.  Again, your teacher may assist you with additional information for these!</a:t>
            </a:r>
          </a:p>
          <a:p>
            <a:pPr eaLnBrk="1" hangingPunct="1">
              <a:buFont typeface="Wingdings" panose="05000000000000000000" pitchFamily="2" charset="2"/>
              <a:buChar char="q"/>
            </a:pPr>
            <a:r>
              <a:rPr lang="en-US" altLang="en-US" sz="2400"/>
              <a:t>Measure these traits for each of your shells, and record this data in tables for each shape group, similar to the one below.  Use mm for linear measurements.</a:t>
            </a:r>
          </a:p>
          <a:p>
            <a:pPr lvl="1" eaLnBrk="1" hangingPunct="1">
              <a:buFont typeface="Wingdings" panose="05000000000000000000" pitchFamily="2" charset="2"/>
              <a:buChar char="q"/>
            </a:pPr>
            <a:endParaRPr lang="en-US" altLang="en-US" sz="2400" b="1"/>
          </a:p>
          <a:p>
            <a:pPr eaLnBrk="1" hangingPunct="1"/>
            <a:endParaRPr lang="en-US" altLang="en-US" sz="2400"/>
          </a:p>
          <a:p>
            <a:pPr eaLnBrk="1" hangingPunct="1"/>
            <a:endParaRPr lang="en-US" altLang="en-US" sz="2400" b="1"/>
          </a:p>
        </p:txBody>
      </p:sp>
      <p:pic>
        <p:nvPicPr>
          <p:cNvPr id="163842" name="Picture 2">
            <a:extLst>
              <a:ext uri="{FF2B5EF4-FFF2-40B4-BE49-F238E27FC236}">
                <a16:creationId xmlns:a16="http://schemas.microsoft.com/office/drawing/2014/main" id="{0D9860CF-F10D-43D2-A744-392257276D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419600"/>
            <a:ext cx="719455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3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C96BA32A-281D-4293-9D65-EBB5482BB7B6}"/>
              </a:ext>
            </a:extLst>
          </p:cNvPr>
          <p:cNvSpPr>
            <a:spLocks noGrp="1" noChangeArrowheads="1"/>
          </p:cNvSpPr>
          <p:nvPr>
            <p:ph type="title"/>
          </p:nvPr>
        </p:nvSpPr>
        <p:spPr>
          <a:xfrm>
            <a:off x="457200" y="0"/>
            <a:ext cx="8229600" cy="457200"/>
          </a:xfrm>
          <a:solidFill>
            <a:srgbClr val="C00000"/>
          </a:solidFill>
          <a:ln w="38100">
            <a:solidFill>
              <a:schemeClr val="tx1"/>
            </a:solidFill>
            <a:miter lim="800000"/>
            <a:headEnd/>
            <a:tailEnd/>
          </a:ln>
        </p:spPr>
        <p:txBody>
          <a:bodyPr/>
          <a:lstStyle/>
          <a:p>
            <a:r>
              <a:rPr lang="en-US" altLang="en-US" sz="2400" b="1">
                <a:solidFill>
                  <a:schemeClr val="bg1"/>
                </a:solidFill>
              </a:rPr>
              <a:t>Exercise 9b: Measure that Shell!</a:t>
            </a:r>
          </a:p>
        </p:txBody>
      </p:sp>
      <p:sp>
        <p:nvSpPr>
          <p:cNvPr id="33" name="Rectangle 6">
            <a:extLst>
              <a:ext uri="{FF2B5EF4-FFF2-40B4-BE49-F238E27FC236}">
                <a16:creationId xmlns:a16="http://schemas.microsoft.com/office/drawing/2014/main" id="{4EA5E6B4-08AA-428E-A617-EE5893760F4B}"/>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7296FE1-A559-44A3-8DA7-F7521230DF9C}" type="slidenum">
              <a:rPr lang="en-US" altLang="en-US">
                <a:solidFill>
                  <a:srgbClr val="898989"/>
                </a:solidFill>
              </a:rPr>
              <a:pPr eaLnBrk="1" hangingPunct="1"/>
              <a:t>164</a:t>
            </a:fld>
            <a:endParaRPr lang="en-US" altLang="en-US">
              <a:solidFill>
                <a:srgbClr val="898989"/>
              </a:solidFill>
            </a:endParaRPr>
          </a:p>
        </p:txBody>
      </p:sp>
      <p:sp>
        <p:nvSpPr>
          <p:cNvPr id="187396" name="TextBox 7">
            <a:extLst>
              <a:ext uri="{FF2B5EF4-FFF2-40B4-BE49-F238E27FC236}">
                <a16:creationId xmlns:a16="http://schemas.microsoft.com/office/drawing/2014/main" id="{55D06DC6-EC5E-41DF-B98D-D4E3416B1C18}"/>
              </a:ext>
            </a:extLst>
          </p:cNvPr>
          <p:cNvSpPr txBox="1">
            <a:spLocks noChangeArrowheads="1"/>
          </p:cNvSpPr>
          <p:nvPr/>
        </p:nvSpPr>
        <p:spPr bwMode="auto">
          <a:xfrm>
            <a:off x="152400" y="533400"/>
            <a:ext cx="8763000" cy="661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u="sng"/>
              <a:t>Possible shell measurements</a:t>
            </a:r>
          </a:p>
          <a:p>
            <a:pPr lvl="1" eaLnBrk="1" hangingPunct="1">
              <a:buFont typeface="Wingdings" panose="05000000000000000000" pitchFamily="2" charset="2"/>
              <a:buChar char="q"/>
            </a:pPr>
            <a:r>
              <a:rPr lang="en-US" altLang="en-US" sz="2400" b="1"/>
              <a:t>Number of whorls</a:t>
            </a:r>
            <a:endParaRPr lang="en-US" altLang="en-US" sz="2400"/>
          </a:p>
          <a:p>
            <a:pPr lvl="1" eaLnBrk="1" hangingPunct="1">
              <a:buFont typeface="Wingdings" panose="05000000000000000000" pitchFamily="2" charset="2"/>
              <a:buChar char="q"/>
            </a:pPr>
            <a:r>
              <a:rPr lang="en-US" altLang="en-US" sz="2400" b="1"/>
              <a:t>Width and/or height of the aperture (opening)</a:t>
            </a:r>
            <a:endParaRPr lang="en-US" altLang="en-US" sz="2400"/>
          </a:p>
          <a:p>
            <a:pPr lvl="1" eaLnBrk="1" hangingPunct="1">
              <a:buFont typeface="Wingdings" panose="05000000000000000000" pitchFamily="2" charset="2"/>
              <a:buChar char="q"/>
            </a:pPr>
            <a:r>
              <a:rPr lang="en-US" altLang="en-US" sz="2400" b="1"/>
              <a:t>Shell height</a:t>
            </a:r>
            <a:endParaRPr lang="en-US" altLang="en-US" sz="2400"/>
          </a:p>
          <a:p>
            <a:pPr lvl="1" eaLnBrk="1" hangingPunct="1">
              <a:buFont typeface="Wingdings" panose="05000000000000000000" pitchFamily="2" charset="2"/>
              <a:buChar char="q"/>
            </a:pPr>
            <a:r>
              <a:rPr lang="en-US" altLang="en-US" sz="2400" b="1"/>
              <a:t>Shell width</a:t>
            </a:r>
            <a:endParaRPr lang="en-US" altLang="en-US" sz="2400"/>
          </a:p>
          <a:p>
            <a:pPr lvl="1" eaLnBrk="1" hangingPunct="1">
              <a:buFont typeface="Wingdings" panose="05000000000000000000" pitchFamily="2" charset="2"/>
              <a:buChar char="q"/>
            </a:pPr>
            <a:r>
              <a:rPr lang="en-US" altLang="en-US" sz="2400" b="1"/>
              <a:t>Greatest shell circumference</a:t>
            </a:r>
            <a:endParaRPr lang="en-US" altLang="en-US" sz="2400"/>
          </a:p>
          <a:p>
            <a:pPr lvl="1" eaLnBrk="1" hangingPunct="1">
              <a:buFont typeface="Wingdings" panose="05000000000000000000" pitchFamily="2" charset="2"/>
              <a:buChar char="q"/>
            </a:pPr>
            <a:r>
              <a:rPr lang="en-US" altLang="en-US" sz="2400" b="1"/>
              <a:t>Shell volume</a:t>
            </a:r>
            <a:endParaRPr lang="en-US" altLang="en-US" sz="2400"/>
          </a:p>
          <a:p>
            <a:pPr lvl="1" eaLnBrk="1" hangingPunct="1">
              <a:buFont typeface="Wingdings" panose="05000000000000000000" pitchFamily="2" charset="2"/>
              <a:buChar char="q"/>
            </a:pPr>
            <a:r>
              <a:rPr lang="en-US" altLang="en-US" sz="2400" b="1"/>
              <a:t>Area of the aperture</a:t>
            </a:r>
          </a:p>
          <a:p>
            <a:pPr lvl="1" eaLnBrk="1" hangingPunct="1">
              <a:buFont typeface="Wingdings" panose="05000000000000000000" pitchFamily="2" charset="2"/>
              <a:buChar char="q"/>
            </a:pPr>
            <a:r>
              <a:rPr lang="en-US" altLang="en-US" sz="2400" b="1"/>
              <a:t>Color variation</a:t>
            </a:r>
          </a:p>
          <a:p>
            <a:pPr lvl="1" eaLnBrk="1" hangingPunct="1">
              <a:buFont typeface="Wingdings" panose="05000000000000000000" pitchFamily="2" charset="2"/>
              <a:buChar char="q"/>
            </a:pPr>
            <a:r>
              <a:rPr lang="en-US" altLang="en-US" sz="2400" b="1"/>
              <a:t>Relative shell height</a:t>
            </a:r>
          </a:p>
          <a:p>
            <a:pPr lvl="1" eaLnBrk="1" hangingPunct="1">
              <a:buFont typeface="Wingdings" panose="05000000000000000000" pitchFamily="2" charset="2"/>
              <a:buChar char="q"/>
            </a:pPr>
            <a:r>
              <a:rPr lang="en-US" altLang="en-US" sz="2400" b="1"/>
              <a:t>Whorl expansion rate</a:t>
            </a:r>
          </a:p>
          <a:p>
            <a:pPr lvl="1" eaLnBrk="1" hangingPunct="1">
              <a:buFont typeface="Wingdings" panose="05000000000000000000" pitchFamily="2" charset="2"/>
              <a:buChar char="q"/>
            </a:pPr>
            <a:r>
              <a:rPr lang="en-US" altLang="en-US" sz="2400" b="1"/>
              <a:t>Shell angle</a:t>
            </a:r>
          </a:p>
          <a:p>
            <a:pPr lvl="1" eaLnBrk="1" hangingPunct="1">
              <a:buFont typeface="Wingdings" panose="05000000000000000000" pitchFamily="2" charset="2"/>
              <a:buChar char="q"/>
            </a:pPr>
            <a:endParaRPr lang="en-US" altLang="en-US" sz="2400" b="1"/>
          </a:p>
          <a:p>
            <a:pPr eaLnBrk="1" hangingPunct="1">
              <a:buFont typeface="Wingdings" panose="05000000000000000000" pitchFamily="2" charset="2"/>
              <a:buChar char="q"/>
            </a:pPr>
            <a:r>
              <a:rPr lang="en-US" altLang="en-US" sz="2400"/>
              <a:t>A helpful link: </a:t>
            </a:r>
          </a:p>
          <a:p>
            <a:pPr algn="ctr" eaLnBrk="1" hangingPunct="1"/>
            <a:r>
              <a:rPr lang="en-US" altLang="en-US" sz="2200" u="sng">
                <a:hlinkClick r:id="rId2"/>
              </a:rPr>
              <a:t>http://en.wikipedia.org/wiki/File:Gastropod_shell_measuring.png</a:t>
            </a:r>
            <a:endParaRPr lang="en-US" altLang="en-US" sz="2200"/>
          </a:p>
          <a:p>
            <a:pPr lvl="1" eaLnBrk="1" hangingPunct="1">
              <a:buFont typeface="Wingdings" panose="05000000000000000000" pitchFamily="2" charset="2"/>
              <a:buChar char="q"/>
            </a:pPr>
            <a:endParaRPr lang="en-US" altLang="en-US" sz="2400" b="1"/>
          </a:p>
          <a:p>
            <a:pPr eaLnBrk="1" hangingPunct="1"/>
            <a:endParaRPr lang="en-US" altLang="en-US" sz="2400" b="1"/>
          </a:p>
          <a:p>
            <a:pPr eaLnBrk="1" hangingPunct="1"/>
            <a:endParaRPr lang="en-US" altLang="en-US"/>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FDDE03A2-CA20-4507-9315-58F23B760F47}"/>
              </a:ext>
            </a:extLst>
          </p:cNvPr>
          <p:cNvSpPr>
            <a:spLocks noGrp="1" noChangeArrowheads="1"/>
          </p:cNvSpPr>
          <p:nvPr>
            <p:ph type="title"/>
          </p:nvPr>
        </p:nvSpPr>
        <p:spPr>
          <a:xfrm>
            <a:off x="457200" y="0"/>
            <a:ext cx="8229600" cy="457200"/>
          </a:xfrm>
          <a:solidFill>
            <a:srgbClr val="C00000"/>
          </a:solidFill>
          <a:ln w="38100">
            <a:solidFill>
              <a:schemeClr val="tx1"/>
            </a:solidFill>
            <a:miter lim="800000"/>
            <a:headEnd/>
            <a:tailEnd/>
          </a:ln>
        </p:spPr>
        <p:txBody>
          <a:bodyPr/>
          <a:lstStyle/>
          <a:p>
            <a:r>
              <a:rPr lang="en-US" altLang="en-US" sz="2400" b="1">
                <a:solidFill>
                  <a:schemeClr val="bg1"/>
                </a:solidFill>
              </a:rPr>
              <a:t>Exercise 9b: Measure that Shell!</a:t>
            </a:r>
          </a:p>
        </p:txBody>
      </p:sp>
      <p:sp>
        <p:nvSpPr>
          <p:cNvPr id="33" name="Rectangle 6">
            <a:extLst>
              <a:ext uri="{FF2B5EF4-FFF2-40B4-BE49-F238E27FC236}">
                <a16:creationId xmlns:a16="http://schemas.microsoft.com/office/drawing/2014/main" id="{38C2AF98-F4EC-4D99-8B67-2962CD71FC40}"/>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8978858-0410-421C-9734-9FAA2CF48E6B}" type="slidenum">
              <a:rPr lang="en-US" altLang="en-US">
                <a:solidFill>
                  <a:srgbClr val="898989"/>
                </a:solidFill>
              </a:rPr>
              <a:pPr eaLnBrk="1" hangingPunct="1"/>
              <a:t>165</a:t>
            </a:fld>
            <a:endParaRPr lang="en-US" altLang="en-US">
              <a:solidFill>
                <a:srgbClr val="898989"/>
              </a:solidFill>
            </a:endParaRPr>
          </a:p>
        </p:txBody>
      </p:sp>
      <p:sp>
        <p:nvSpPr>
          <p:cNvPr id="8" name="TextBox 7">
            <a:extLst>
              <a:ext uri="{FF2B5EF4-FFF2-40B4-BE49-F238E27FC236}">
                <a16:creationId xmlns:a16="http://schemas.microsoft.com/office/drawing/2014/main" id="{BC97AB97-9763-4062-906A-D97039A7B080}"/>
              </a:ext>
            </a:extLst>
          </p:cNvPr>
          <p:cNvSpPr txBox="1">
            <a:spLocks noChangeArrowheads="1"/>
          </p:cNvSpPr>
          <p:nvPr/>
        </p:nvSpPr>
        <p:spPr bwMode="auto">
          <a:xfrm>
            <a:off x="152400" y="533400"/>
            <a:ext cx="8763000"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q"/>
            </a:pPr>
            <a:r>
              <a:rPr lang="en-US" altLang="en-US" sz="2800"/>
              <a:t>After you have recorded your data, look to see if the traits you measured are correlated.  </a:t>
            </a:r>
          </a:p>
          <a:p>
            <a:pPr lvl="1" eaLnBrk="1" hangingPunct="1">
              <a:buFont typeface="Wingdings" panose="05000000000000000000" pitchFamily="2" charset="2"/>
              <a:buChar char="q"/>
            </a:pPr>
            <a:r>
              <a:rPr lang="en-US" altLang="en-US" sz="2400"/>
              <a:t>If one trait is usually large when another trait is large, then there is a </a:t>
            </a:r>
            <a:r>
              <a:rPr lang="en-US" altLang="en-US" sz="2400" b="1">
                <a:solidFill>
                  <a:srgbClr val="C00000"/>
                </a:solidFill>
              </a:rPr>
              <a:t>positive correlation </a:t>
            </a:r>
            <a:r>
              <a:rPr lang="en-US" altLang="en-US" sz="2400"/>
              <a:t>between the traits.  </a:t>
            </a:r>
          </a:p>
          <a:p>
            <a:pPr lvl="1" eaLnBrk="1" hangingPunct="1">
              <a:buFont typeface="Wingdings" panose="05000000000000000000" pitchFamily="2" charset="2"/>
              <a:buChar char="q"/>
            </a:pPr>
            <a:r>
              <a:rPr lang="en-US" altLang="en-US" sz="2400"/>
              <a:t>If one trait is usually small when another trait is large, then there is a </a:t>
            </a:r>
            <a:r>
              <a:rPr lang="en-US" altLang="en-US" sz="2400" b="1">
                <a:solidFill>
                  <a:srgbClr val="C00000"/>
                </a:solidFill>
              </a:rPr>
              <a:t>negative correlation </a:t>
            </a:r>
            <a:r>
              <a:rPr lang="en-US" altLang="en-US" sz="2400"/>
              <a:t>between the traits.   </a:t>
            </a:r>
          </a:p>
          <a:p>
            <a:pPr eaLnBrk="1" hangingPunct="1">
              <a:buFont typeface="Wingdings" panose="05000000000000000000" pitchFamily="2" charset="2"/>
              <a:buChar char="q"/>
            </a:pPr>
            <a:r>
              <a:rPr lang="en-US" altLang="en-US" sz="2800"/>
              <a:t>You may wish to create graphs or plots of your data to help you with this.</a:t>
            </a:r>
          </a:p>
          <a:p>
            <a:pPr eaLnBrk="1" hangingPunct="1">
              <a:buFont typeface="Wingdings" panose="05000000000000000000" pitchFamily="2" charset="2"/>
              <a:buChar char="q"/>
            </a:pPr>
            <a:r>
              <a:rPr lang="en-US" altLang="en-US" sz="2800"/>
              <a:t>If relationships exist between traits, are these relationships similar or consistent among different shape groups?  </a:t>
            </a:r>
          </a:p>
          <a:p>
            <a:pPr eaLnBrk="1" hangingPunct="1">
              <a:buFont typeface="Wingdings" panose="05000000000000000000" pitchFamily="2" charset="2"/>
              <a:buChar char="q"/>
            </a:pPr>
            <a:r>
              <a:rPr lang="en-US" altLang="en-US" sz="2800"/>
              <a:t>Why do you think this may or may not be the case?</a:t>
            </a:r>
          </a:p>
          <a:p>
            <a:pPr eaLnBrk="1" hangingPunct="1"/>
            <a:r>
              <a:rPr lang="en-US" altLang="en-US" sz="240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F42EC596-ECE9-4B16-9782-3BD384F2D36E}"/>
              </a:ext>
            </a:extLst>
          </p:cNvPr>
          <p:cNvSpPr>
            <a:spLocks noGrp="1" noChangeArrowheads="1"/>
          </p:cNvSpPr>
          <p:nvPr>
            <p:ph type="title"/>
          </p:nvPr>
        </p:nvSpPr>
        <p:spPr>
          <a:xfrm>
            <a:off x="457200" y="0"/>
            <a:ext cx="8229600" cy="457200"/>
          </a:xfrm>
          <a:solidFill>
            <a:srgbClr val="C00000"/>
          </a:solidFill>
          <a:ln w="38100">
            <a:solidFill>
              <a:schemeClr val="tx1"/>
            </a:solidFill>
            <a:miter lim="800000"/>
            <a:headEnd/>
            <a:tailEnd/>
          </a:ln>
        </p:spPr>
        <p:txBody>
          <a:bodyPr/>
          <a:lstStyle/>
          <a:p>
            <a:r>
              <a:rPr lang="en-US" altLang="en-US" sz="2400" b="1">
                <a:solidFill>
                  <a:schemeClr val="bg1"/>
                </a:solidFill>
              </a:rPr>
              <a:t>Exercise 9b: Measure that Shell!</a:t>
            </a:r>
          </a:p>
        </p:txBody>
      </p:sp>
      <p:sp>
        <p:nvSpPr>
          <p:cNvPr id="33" name="Rectangle 6">
            <a:extLst>
              <a:ext uri="{FF2B5EF4-FFF2-40B4-BE49-F238E27FC236}">
                <a16:creationId xmlns:a16="http://schemas.microsoft.com/office/drawing/2014/main" id="{AEBF7A3B-A1D2-421B-AAD4-E72559D93A33}"/>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402C82F-47BC-4BE9-BAED-69412C226C86}" type="slidenum">
              <a:rPr lang="en-US" altLang="en-US">
                <a:solidFill>
                  <a:srgbClr val="898989"/>
                </a:solidFill>
              </a:rPr>
              <a:pPr eaLnBrk="1" hangingPunct="1"/>
              <a:t>166</a:t>
            </a:fld>
            <a:endParaRPr lang="en-US" altLang="en-US">
              <a:solidFill>
                <a:srgbClr val="898989"/>
              </a:solidFill>
            </a:endParaRPr>
          </a:p>
        </p:txBody>
      </p:sp>
      <p:sp>
        <p:nvSpPr>
          <p:cNvPr id="8" name="TextBox 7">
            <a:extLst>
              <a:ext uri="{FF2B5EF4-FFF2-40B4-BE49-F238E27FC236}">
                <a16:creationId xmlns:a16="http://schemas.microsoft.com/office/drawing/2014/main" id="{327E90EF-DE77-4C16-B07F-08B38B1E54D6}"/>
              </a:ext>
            </a:extLst>
          </p:cNvPr>
          <p:cNvSpPr txBox="1">
            <a:spLocks noChangeArrowheads="1"/>
          </p:cNvSpPr>
          <p:nvPr/>
        </p:nvSpPr>
        <p:spPr bwMode="auto">
          <a:xfrm>
            <a:off x="0" y="533400"/>
            <a:ext cx="8915400"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q"/>
            </a:pPr>
            <a:r>
              <a:rPr lang="en-US" altLang="en-US" sz="2800"/>
              <a:t>Go to the next slide for an identification guide to your shells.</a:t>
            </a:r>
          </a:p>
          <a:p>
            <a:pPr eaLnBrk="1" hangingPunct="1">
              <a:buFont typeface="Wingdings" panose="05000000000000000000" pitchFamily="2" charset="2"/>
              <a:buChar char="q"/>
            </a:pPr>
            <a:r>
              <a:rPr lang="en-US" altLang="en-US" sz="2800"/>
              <a:t>Identify the species of each of your shells, and add this information in a new column in your tables.  </a:t>
            </a:r>
          </a:p>
          <a:p>
            <a:pPr eaLnBrk="1" hangingPunct="1">
              <a:buFont typeface="Wingdings" panose="05000000000000000000" pitchFamily="2" charset="2"/>
              <a:buChar char="q"/>
            </a:pPr>
            <a:r>
              <a:rPr lang="en-US" altLang="en-US" sz="2800"/>
              <a:t>Use the library/internet to research these species.  Additional information on these species can also be found in the workbook for this unit.  Try to answer the following questions:  </a:t>
            </a:r>
          </a:p>
          <a:p>
            <a:pPr lvl="1" eaLnBrk="1" hangingPunct="1">
              <a:buFont typeface="Wingdings" panose="05000000000000000000" pitchFamily="2" charset="2"/>
              <a:buChar char="q"/>
            </a:pPr>
            <a:r>
              <a:rPr lang="en-US" altLang="en-US" sz="2400"/>
              <a:t>Are the shell traits that you measured related to the lifestyle aspect that you chose to study?  </a:t>
            </a:r>
          </a:p>
          <a:p>
            <a:pPr lvl="1" eaLnBrk="1" hangingPunct="1">
              <a:buFont typeface="Wingdings" panose="05000000000000000000" pitchFamily="2" charset="2"/>
              <a:buChar char="q"/>
            </a:pPr>
            <a:r>
              <a:rPr lang="en-US" altLang="en-US" sz="2400"/>
              <a:t>If so, why might these traits be important?  </a:t>
            </a:r>
          </a:p>
          <a:p>
            <a:pPr lvl="1" eaLnBrk="1" hangingPunct="1">
              <a:buFont typeface="Wingdings" panose="05000000000000000000" pitchFamily="2" charset="2"/>
              <a:buChar char="q"/>
            </a:pPr>
            <a:r>
              <a:rPr lang="en-US" altLang="en-US" sz="2400"/>
              <a:t>How do they relate to your chosen aspect of snail lifestyle?  </a:t>
            </a:r>
          </a:p>
          <a:p>
            <a:pPr lvl="1" eaLnBrk="1" hangingPunct="1">
              <a:buFont typeface="Wingdings" panose="05000000000000000000" pitchFamily="2" charset="2"/>
              <a:buChar char="q"/>
            </a:pPr>
            <a:r>
              <a:rPr lang="en-US" altLang="en-US" sz="2400"/>
              <a:t>If not, can you find other aspects of the snails’ lifestyles that appear to be related to the traits you chose to measure?  </a:t>
            </a:r>
          </a:p>
          <a:p>
            <a:pPr eaLnBrk="1" hangingPunct="1">
              <a:buFont typeface="Wingdings" panose="05000000000000000000" pitchFamily="2" charset="2"/>
              <a:buChar char="q"/>
            </a:pPr>
            <a:r>
              <a:rPr lang="en-US" altLang="en-US" sz="2800"/>
              <a:t>Share your results with the rest of the class!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C0F790C1-B623-4A06-B882-6BED682290A8}"/>
              </a:ext>
            </a:extLst>
          </p:cNvPr>
          <p:cNvSpPr>
            <a:spLocks noGrp="1" noChangeArrowheads="1"/>
          </p:cNvSpPr>
          <p:nvPr>
            <p:ph type="title"/>
          </p:nvPr>
        </p:nvSpPr>
        <p:spPr>
          <a:xfrm>
            <a:off x="457200" y="0"/>
            <a:ext cx="8229600" cy="533400"/>
          </a:xfrm>
          <a:solidFill>
            <a:srgbClr val="C00000"/>
          </a:solidFill>
          <a:ln w="38100">
            <a:solidFill>
              <a:schemeClr val="tx1"/>
            </a:solidFill>
            <a:miter lim="800000"/>
            <a:headEnd/>
            <a:tailEnd/>
          </a:ln>
        </p:spPr>
        <p:txBody>
          <a:bodyPr/>
          <a:lstStyle/>
          <a:p>
            <a:r>
              <a:rPr lang="en-US" altLang="en-US" sz="2400" b="1">
                <a:solidFill>
                  <a:schemeClr val="bg1"/>
                </a:solidFill>
              </a:rPr>
              <a:t>Exercise 9b: Measure that Shell!</a:t>
            </a:r>
          </a:p>
        </p:txBody>
      </p:sp>
      <p:sp>
        <p:nvSpPr>
          <p:cNvPr id="33" name="Rectangle 6">
            <a:extLst>
              <a:ext uri="{FF2B5EF4-FFF2-40B4-BE49-F238E27FC236}">
                <a16:creationId xmlns:a16="http://schemas.microsoft.com/office/drawing/2014/main" id="{9BFA8B72-C0C6-4052-8AF4-A07398DB95FD}"/>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CDE443A-2337-484E-A860-3F63544D946D}" type="slidenum">
              <a:rPr lang="en-US" altLang="en-US">
                <a:solidFill>
                  <a:srgbClr val="898989"/>
                </a:solidFill>
              </a:rPr>
              <a:pPr eaLnBrk="1" hangingPunct="1"/>
              <a:t>167</a:t>
            </a:fld>
            <a:endParaRPr lang="en-US" altLang="en-US">
              <a:solidFill>
                <a:srgbClr val="898989"/>
              </a:solidFill>
            </a:endParaRPr>
          </a:p>
        </p:txBody>
      </p:sp>
      <p:pic>
        <p:nvPicPr>
          <p:cNvPr id="190468" name="Picture 4">
            <a:extLst>
              <a:ext uri="{FF2B5EF4-FFF2-40B4-BE49-F238E27FC236}">
                <a16:creationId xmlns:a16="http://schemas.microsoft.com/office/drawing/2014/main" id="{3178C419-65C9-4514-9F9C-3C52A1BE1F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09600"/>
            <a:ext cx="1900238"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9" name="Picture 5">
            <a:extLst>
              <a:ext uri="{FF2B5EF4-FFF2-40B4-BE49-F238E27FC236}">
                <a16:creationId xmlns:a16="http://schemas.microsoft.com/office/drawing/2014/main" id="{C5249505-DFA3-48D5-B805-799FEB767F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609600"/>
            <a:ext cx="1349375"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0" name="Picture 7">
            <a:extLst>
              <a:ext uri="{FF2B5EF4-FFF2-40B4-BE49-F238E27FC236}">
                <a16:creationId xmlns:a16="http://schemas.microsoft.com/office/drawing/2014/main" id="{C8F148DC-367C-443D-AE26-58C283EA58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0435"/>
          <a:stretch>
            <a:fillRect/>
          </a:stretch>
        </p:blipFill>
        <p:spPr bwMode="auto">
          <a:xfrm>
            <a:off x="7696200" y="2743200"/>
            <a:ext cx="72072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1" name="Picture 8">
            <a:extLst>
              <a:ext uri="{FF2B5EF4-FFF2-40B4-BE49-F238E27FC236}">
                <a16:creationId xmlns:a16="http://schemas.microsoft.com/office/drawing/2014/main" id="{5A9BAB6E-4719-411B-97E4-6B1209B3CAF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685800"/>
            <a:ext cx="16954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2" name="Picture 9">
            <a:extLst>
              <a:ext uri="{FF2B5EF4-FFF2-40B4-BE49-F238E27FC236}">
                <a16:creationId xmlns:a16="http://schemas.microsoft.com/office/drawing/2014/main" id="{16CAC040-A074-435E-99B2-448EAFFD8B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2743200"/>
            <a:ext cx="10001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3" name="Picture 10">
            <a:extLst>
              <a:ext uri="{FF2B5EF4-FFF2-40B4-BE49-F238E27FC236}">
                <a16:creationId xmlns:a16="http://schemas.microsoft.com/office/drawing/2014/main" id="{B16C8FF2-22F5-441F-85FD-0EB40353540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0600" y="2819400"/>
            <a:ext cx="130492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4" name="Picture 11">
            <a:extLst>
              <a:ext uri="{FF2B5EF4-FFF2-40B4-BE49-F238E27FC236}">
                <a16:creationId xmlns:a16="http://schemas.microsoft.com/office/drawing/2014/main" id="{AC91CF53-E9BF-4221-9C4F-51DE76525AB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43800" y="609600"/>
            <a:ext cx="1381125"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5" name="Picture 12">
            <a:extLst>
              <a:ext uri="{FF2B5EF4-FFF2-40B4-BE49-F238E27FC236}">
                <a16:creationId xmlns:a16="http://schemas.microsoft.com/office/drawing/2014/main" id="{27D229C5-7A20-488F-B91C-F5EE3EA360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1600" y="2743200"/>
            <a:ext cx="216693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6" name="TextBox 13">
            <a:extLst>
              <a:ext uri="{FF2B5EF4-FFF2-40B4-BE49-F238E27FC236}">
                <a16:creationId xmlns:a16="http://schemas.microsoft.com/office/drawing/2014/main" id="{9F5B19B6-091E-4B89-9152-26F5BB9B41D9}"/>
              </a:ext>
            </a:extLst>
          </p:cNvPr>
          <p:cNvSpPr txBox="1">
            <a:spLocks noChangeArrowheads="1"/>
          </p:cNvSpPr>
          <p:nvPr/>
        </p:nvSpPr>
        <p:spPr bwMode="auto">
          <a:xfrm>
            <a:off x="7010400" y="4343400"/>
            <a:ext cx="2133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True conchs</a:t>
            </a:r>
          </a:p>
          <a:p>
            <a:pPr algn="ctr" eaLnBrk="1" hangingPunct="1"/>
            <a:r>
              <a:rPr lang="en-US" altLang="en-US"/>
              <a:t>(Strombus sp.)</a:t>
            </a:r>
          </a:p>
        </p:txBody>
      </p:sp>
      <p:sp>
        <p:nvSpPr>
          <p:cNvPr id="190477" name="TextBox 14">
            <a:extLst>
              <a:ext uri="{FF2B5EF4-FFF2-40B4-BE49-F238E27FC236}">
                <a16:creationId xmlns:a16="http://schemas.microsoft.com/office/drawing/2014/main" id="{7E938A20-E98B-4C5A-961B-2E3DAAC1DDA4}"/>
              </a:ext>
            </a:extLst>
          </p:cNvPr>
          <p:cNvSpPr txBox="1">
            <a:spLocks noChangeArrowheads="1"/>
          </p:cNvSpPr>
          <p:nvPr/>
        </p:nvSpPr>
        <p:spPr bwMode="auto">
          <a:xfrm>
            <a:off x="2819400" y="4343400"/>
            <a:ext cx="2819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Haitian Tree Snail</a:t>
            </a:r>
          </a:p>
          <a:p>
            <a:pPr algn="ctr" eaLnBrk="1" hangingPunct="1"/>
            <a:r>
              <a:rPr lang="en-US" altLang="en-US"/>
              <a:t>(</a:t>
            </a:r>
            <a:r>
              <a:rPr lang="en-US" altLang="en-US" i="1"/>
              <a:t>Liguus virgineus</a:t>
            </a:r>
            <a:r>
              <a:rPr lang="en-US" altLang="en-US"/>
              <a:t>)</a:t>
            </a:r>
          </a:p>
        </p:txBody>
      </p:sp>
      <p:sp>
        <p:nvSpPr>
          <p:cNvPr id="190478" name="TextBox 16">
            <a:extLst>
              <a:ext uri="{FF2B5EF4-FFF2-40B4-BE49-F238E27FC236}">
                <a16:creationId xmlns:a16="http://schemas.microsoft.com/office/drawing/2014/main" id="{6B18E0EA-2DFA-4FA5-91FF-AD214C21BFA2}"/>
              </a:ext>
            </a:extLst>
          </p:cNvPr>
          <p:cNvSpPr txBox="1">
            <a:spLocks noChangeArrowheads="1"/>
          </p:cNvSpPr>
          <p:nvPr/>
        </p:nvSpPr>
        <p:spPr bwMode="auto">
          <a:xfrm>
            <a:off x="381000" y="2209800"/>
            <a:ext cx="1981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i="1"/>
              <a:t>Nassarius </a:t>
            </a:r>
            <a:r>
              <a:rPr lang="en-US" altLang="en-US"/>
              <a:t>sp.</a:t>
            </a:r>
          </a:p>
          <a:p>
            <a:pPr algn="ctr" eaLnBrk="1" hangingPunct="1"/>
            <a:endParaRPr lang="en-US" altLang="en-US"/>
          </a:p>
        </p:txBody>
      </p:sp>
      <p:sp>
        <p:nvSpPr>
          <p:cNvPr id="190479" name="TextBox 17">
            <a:extLst>
              <a:ext uri="{FF2B5EF4-FFF2-40B4-BE49-F238E27FC236}">
                <a16:creationId xmlns:a16="http://schemas.microsoft.com/office/drawing/2014/main" id="{B9CB9817-4B7E-44ED-BDA8-65542C9CF2D2}"/>
              </a:ext>
            </a:extLst>
          </p:cNvPr>
          <p:cNvSpPr txBox="1">
            <a:spLocks noChangeArrowheads="1"/>
          </p:cNvSpPr>
          <p:nvPr/>
        </p:nvSpPr>
        <p:spPr bwMode="auto">
          <a:xfrm>
            <a:off x="5257800" y="3733800"/>
            <a:ext cx="182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Land snails</a:t>
            </a:r>
          </a:p>
          <a:p>
            <a:pPr algn="ctr" eaLnBrk="1" hangingPunct="1"/>
            <a:r>
              <a:rPr lang="en-US" altLang="en-US"/>
              <a:t>(Pulmonata)</a:t>
            </a:r>
          </a:p>
        </p:txBody>
      </p:sp>
      <p:sp>
        <p:nvSpPr>
          <p:cNvPr id="190480" name="TextBox 18">
            <a:extLst>
              <a:ext uri="{FF2B5EF4-FFF2-40B4-BE49-F238E27FC236}">
                <a16:creationId xmlns:a16="http://schemas.microsoft.com/office/drawing/2014/main" id="{BA843A06-D12F-432B-ABAC-B0978A90B6DB}"/>
              </a:ext>
            </a:extLst>
          </p:cNvPr>
          <p:cNvSpPr txBox="1">
            <a:spLocks noChangeArrowheads="1"/>
          </p:cNvSpPr>
          <p:nvPr/>
        </p:nvSpPr>
        <p:spPr bwMode="auto">
          <a:xfrm>
            <a:off x="2743200" y="1828800"/>
            <a:ext cx="1981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Striped Nerite</a:t>
            </a:r>
          </a:p>
          <a:p>
            <a:pPr algn="ctr" eaLnBrk="1" hangingPunct="1"/>
            <a:r>
              <a:rPr lang="en-US" altLang="en-US"/>
              <a:t>(family Neritidae)</a:t>
            </a:r>
          </a:p>
          <a:p>
            <a:pPr algn="ctr" eaLnBrk="1" hangingPunct="1"/>
            <a:endParaRPr lang="en-US" altLang="en-US"/>
          </a:p>
        </p:txBody>
      </p:sp>
      <p:sp>
        <p:nvSpPr>
          <p:cNvPr id="190481" name="TextBox 19">
            <a:extLst>
              <a:ext uri="{FF2B5EF4-FFF2-40B4-BE49-F238E27FC236}">
                <a16:creationId xmlns:a16="http://schemas.microsoft.com/office/drawing/2014/main" id="{53831332-DFD4-4317-B4DB-537D276D89BA}"/>
              </a:ext>
            </a:extLst>
          </p:cNvPr>
          <p:cNvSpPr txBox="1">
            <a:spLocks noChangeArrowheads="1"/>
          </p:cNvSpPr>
          <p:nvPr/>
        </p:nvSpPr>
        <p:spPr bwMode="auto">
          <a:xfrm>
            <a:off x="4800600" y="1828800"/>
            <a:ext cx="2133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Lettered Olive</a:t>
            </a:r>
          </a:p>
          <a:p>
            <a:pPr algn="ctr" eaLnBrk="1" hangingPunct="1"/>
            <a:r>
              <a:rPr lang="en-US" altLang="en-US"/>
              <a:t>(</a:t>
            </a:r>
            <a:r>
              <a:rPr lang="en-US" altLang="en-US" i="1"/>
              <a:t>Oliva sayana</a:t>
            </a:r>
            <a:r>
              <a:rPr lang="en-US" altLang="en-US"/>
              <a:t>)</a:t>
            </a:r>
          </a:p>
          <a:p>
            <a:pPr algn="ctr" eaLnBrk="1" hangingPunct="1"/>
            <a:endParaRPr lang="en-US" altLang="en-US"/>
          </a:p>
        </p:txBody>
      </p:sp>
      <p:sp>
        <p:nvSpPr>
          <p:cNvPr id="190482" name="TextBox 20">
            <a:extLst>
              <a:ext uri="{FF2B5EF4-FFF2-40B4-BE49-F238E27FC236}">
                <a16:creationId xmlns:a16="http://schemas.microsoft.com/office/drawing/2014/main" id="{3617FEFF-9737-4DC8-9346-979898256953}"/>
              </a:ext>
            </a:extLst>
          </p:cNvPr>
          <p:cNvSpPr txBox="1">
            <a:spLocks noChangeArrowheads="1"/>
          </p:cNvSpPr>
          <p:nvPr/>
        </p:nvSpPr>
        <p:spPr bwMode="auto">
          <a:xfrm>
            <a:off x="7086600" y="2057400"/>
            <a:ext cx="2057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Moon snails</a:t>
            </a:r>
          </a:p>
          <a:p>
            <a:pPr algn="ctr" eaLnBrk="1" hangingPunct="1"/>
            <a:r>
              <a:rPr lang="en-US" altLang="en-US"/>
              <a:t>(family Naticidae)</a:t>
            </a:r>
          </a:p>
          <a:p>
            <a:pPr algn="ctr" eaLnBrk="1" hangingPunct="1"/>
            <a:endParaRPr lang="en-US" altLang="en-US"/>
          </a:p>
        </p:txBody>
      </p:sp>
      <p:sp>
        <p:nvSpPr>
          <p:cNvPr id="190483" name="TextBox 21">
            <a:extLst>
              <a:ext uri="{FF2B5EF4-FFF2-40B4-BE49-F238E27FC236}">
                <a16:creationId xmlns:a16="http://schemas.microsoft.com/office/drawing/2014/main" id="{8A59F116-8CF0-42CE-8109-C22EDFBCB224}"/>
              </a:ext>
            </a:extLst>
          </p:cNvPr>
          <p:cNvSpPr txBox="1">
            <a:spLocks noChangeArrowheads="1"/>
          </p:cNvSpPr>
          <p:nvPr/>
        </p:nvSpPr>
        <p:spPr bwMode="auto">
          <a:xfrm>
            <a:off x="0" y="4343400"/>
            <a:ext cx="2819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Sundial snails</a:t>
            </a:r>
          </a:p>
          <a:p>
            <a:pPr algn="ctr" eaLnBrk="1" hangingPunct="1"/>
            <a:r>
              <a:rPr lang="en-US" altLang="en-US"/>
              <a:t>(family Architectonicidae)</a:t>
            </a:r>
          </a:p>
          <a:p>
            <a:pPr algn="ctr" eaLnBrk="1" hangingPunct="1"/>
            <a:endParaRPr lang="en-US" altLang="en-US"/>
          </a:p>
        </p:txBody>
      </p:sp>
      <p:sp>
        <p:nvSpPr>
          <p:cNvPr id="190484" name="TextBox 22">
            <a:extLst>
              <a:ext uri="{FF2B5EF4-FFF2-40B4-BE49-F238E27FC236}">
                <a16:creationId xmlns:a16="http://schemas.microsoft.com/office/drawing/2014/main" id="{BDC72CEB-0F37-4EB4-ADD9-4A0DCEC99880}"/>
              </a:ext>
            </a:extLst>
          </p:cNvPr>
          <p:cNvSpPr txBox="1">
            <a:spLocks noChangeArrowheads="1"/>
          </p:cNvSpPr>
          <p:nvPr/>
        </p:nvSpPr>
        <p:spPr bwMode="auto">
          <a:xfrm>
            <a:off x="152400" y="5105400"/>
            <a:ext cx="8763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Go to the next slide for suggestions for older students!  Otherwise, click the back button for more exercises on gastropod shells!</a:t>
            </a:r>
          </a:p>
        </p:txBody>
      </p:sp>
      <p:sp>
        <p:nvSpPr>
          <p:cNvPr id="24" name="Action Button: Back or Previous 23">
            <a:hlinkClick r:id="rId10" action="ppaction://hlinksldjump" highlightClick="1"/>
            <a:extLst>
              <a:ext uri="{FF2B5EF4-FFF2-40B4-BE49-F238E27FC236}">
                <a16:creationId xmlns:a16="http://schemas.microsoft.com/office/drawing/2014/main" id="{4656C381-3E31-46AF-ACDA-9E2DD9958E3E}"/>
              </a:ext>
            </a:extLst>
          </p:cNvPr>
          <p:cNvSpPr/>
          <p:nvPr/>
        </p:nvSpPr>
        <p:spPr>
          <a:xfrm>
            <a:off x="7543800" y="6096000"/>
            <a:ext cx="609600" cy="609600"/>
          </a:xfrm>
          <a:prstGeom prst="actionButtonBackPrevious">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5" name="Action Button: Forward or Next 24">
            <a:hlinkClick r:id="" action="ppaction://hlinkshowjump?jump=nextslide" highlightClick="1"/>
            <a:extLst>
              <a:ext uri="{FF2B5EF4-FFF2-40B4-BE49-F238E27FC236}">
                <a16:creationId xmlns:a16="http://schemas.microsoft.com/office/drawing/2014/main" id="{5D1CFD26-86DC-4046-A8C2-E814633F950A}"/>
              </a:ext>
            </a:extLst>
          </p:cNvPr>
          <p:cNvSpPr/>
          <p:nvPr/>
        </p:nvSpPr>
        <p:spPr>
          <a:xfrm>
            <a:off x="8382000" y="6096000"/>
            <a:ext cx="609600" cy="609600"/>
          </a:xfrm>
          <a:prstGeom prst="actionButtonForwardNex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6ED03EDA-5EB0-47FD-813D-DC2D34DB1E5D}"/>
              </a:ext>
            </a:extLst>
          </p:cNvPr>
          <p:cNvSpPr>
            <a:spLocks noGrp="1" noChangeArrowheads="1"/>
          </p:cNvSpPr>
          <p:nvPr>
            <p:ph type="title"/>
          </p:nvPr>
        </p:nvSpPr>
        <p:spPr>
          <a:xfrm>
            <a:off x="457200" y="0"/>
            <a:ext cx="8229600" cy="533400"/>
          </a:xfrm>
          <a:solidFill>
            <a:srgbClr val="C00000"/>
          </a:solidFill>
          <a:ln w="38100">
            <a:solidFill>
              <a:schemeClr val="tx1"/>
            </a:solidFill>
            <a:miter lim="800000"/>
            <a:headEnd/>
            <a:tailEnd/>
          </a:ln>
        </p:spPr>
        <p:txBody>
          <a:bodyPr/>
          <a:lstStyle/>
          <a:p>
            <a:r>
              <a:rPr lang="en-US" altLang="en-US" sz="2400" b="1">
                <a:solidFill>
                  <a:schemeClr val="bg1"/>
                </a:solidFill>
              </a:rPr>
              <a:t>Exercise 9b: Measure that Shell!</a:t>
            </a:r>
          </a:p>
        </p:txBody>
      </p:sp>
      <p:sp>
        <p:nvSpPr>
          <p:cNvPr id="33" name="Rectangle 6">
            <a:extLst>
              <a:ext uri="{FF2B5EF4-FFF2-40B4-BE49-F238E27FC236}">
                <a16:creationId xmlns:a16="http://schemas.microsoft.com/office/drawing/2014/main" id="{32A22F58-5016-4F34-B8EB-6A88521C1917}"/>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7E3176B-835C-4843-9AF5-C0A8A26E6098}" type="slidenum">
              <a:rPr lang="en-US" altLang="en-US">
                <a:solidFill>
                  <a:srgbClr val="898989"/>
                </a:solidFill>
              </a:rPr>
              <a:pPr eaLnBrk="1" hangingPunct="1"/>
              <a:t>168</a:t>
            </a:fld>
            <a:endParaRPr lang="en-US" altLang="en-US">
              <a:solidFill>
                <a:srgbClr val="898989"/>
              </a:solidFill>
            </a:endParaRPr>
          </a:p>
        </p:txBody>
      </p:sp>
      <p:sp>
        <p:nvSpPr>
          <p:cNvPr id="191492" name="TextBox 6">
            <a:extLst>
              <a:ext uri="{FF2B5EF4-FFF2-40B4-BE49-F238E27FC236}">
                <a16:creationId xmlns:a16="http://schemas.microsoft.com/office/drawing/2014/main" id="{7F64CC8E-6805-4B72-8229-D5ECDA2EE90D}"/>
              </a:ext>
            </a:extLst>
          </p:cNvPr>
          <p:cNvSpPr txBox="1">
            <a:spLocks noChangeArrowheads="1"/>
          </p:cNvSpPr>
          <p:nvPr/>
        </p:nvSpPr>
        <p:spPr bwMode="auto">
          <a:xfrm>
            <a:off x="304800" y="609600"/>
            <a:ext cx="88392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q"/>
            </a:pPr>
            <a:r>
              <a:rPr lang="en-US" altLang="en-US" sz="2400" b="1"/>
              <a:t>For more in-depth math, click here:</a:t>
            </a:r>
          </a:p>
          <a:p>
            <a:pPr eaLnBrk="1" hangingPunct="1">
              <a:buFont typeface="Wingdings" panose="05000000000000000000" pitchFamily="2" charset="2"/>
              <a:buChar char="q"/>
            </a:pPr>
            <a:r>
              <a:rPr lang="en-US" altLang="en-US" sz="2400" b="1"/>
              <a:t>Your teacher may provide you with a paper on shell shape in land snails.  Use the information in this paper to help you think about the importance of shape in your sample of shells.</a:t>
            </a:r>
          </a:p>
          <a:p>
            <a:pPr lvl="1" eaLnBrk="1" hangingPunct="1">
              <a:buFont typeface="Wingdings" panose="05000000000000000000" pitchFamily="2" charset="2"/>
              <a:buChar char="q"/>
            </a:pPr>
            <a:r>
              <a:rPr lang="en-US" altLang="en-US" sz="2400" b="1"/>
              <a:t>Remember, this paper is only about land snails.</a:t>
            </a:r>
          </a:p>
          <a:p>
            <a:pPr lvl="1" eaLnBrk="1" hangingPunct="1">
              <a:buFont typeface="Wingdings" panose="05000000000000000000" pitchFamily="2" charset="2"/>
              <a:buChar char="q"/>
            </a:pPr>
            <a:r>
              <a:rPr lang="en-US" altLang="en-US" sz="2400" b="1"/>
              <a:t>Think about whether/how shape might be important in different ways in different habitats!</a:t>
            </a:r>
          </a:p>
          <a:p>
            <a:pPr eaLnBrk="1" hangingPunct="1">
              <a:buFont typeface="Wingdings" panose="05000000000000000000" pitchFamily="2" charset="2"/>
              <a:buChar char="q"/>
            </a:pPr>
            <a:r>
              <a:rPr lang="en-US" altLang="en-US" sz="2400" b="1"/>
              <a:t>For older students: Go to </a:t>
            </a:r>
            <a:r>
              <a:rPr lang="en-US" altLang="en-US" sz="2400" b="1" u="sng">
                <a:hlinkClick r:id="rId2"/>
              </a:rPr>
              <a:t>http://www.ams.org/featurecolumn/archive/shell6.html</a:t>
            </a:r>
            <a:r>
              <a:rPr lang="en-US" altLang="en-US" sz="2400" b="1"/>
              <a:t>, and play around with the parameters (</a:t>
            </a:r>
            <a:r>
              <a:rPr lang="en-US" altLang="en-US" sz="2400" b="1" i="1"/>
              <a:t>W</a:t>
            </a:r>
            <a:r>
              <a:rPr lang="en-US" altLang="en-US" sz="2400" b="1"/>
              <a:t>, </a:t>
            </a:r>
            <a:r>
              <a:rPr lang="en-US" altLang="en-US" sz="2400" b="1" i="1"/>
              <a:t>D</a:t>
            </a:r>
            <a:r>
              <a:rPr lang="en-US" altLang="en-US" sz="2400" b="1"/>
              <a:t>, and </a:t>
            </a:r>
            <a:r>
              <a:rPr lang="en-US" altLang="en-US" sz="2400" b="1" i="1"/>
              <a:t>T</a:t>
            </a:r>
            <a:r>
              <a:rPr lang="en-US" altLang="en-US" sz="2400" b="1"/>
              <a:t>), clicking the “</a:t>
            </a:r>
            <a:r>
              <a:rPr lang="en-US" altLang="en-US" sz="2400" b="1" i="1"/>
              <a:t>Draw</a:t>
            </a:r>
            <a:r>
              <a:rPr lang="en-US" altLang="en-US" sz="2400" b="1"/>
              <a:t>” button to see their effects.  Can you make a shell that looks like any of the shells in your box?</a:t>
            </a:r>
          </a:p>
          <a:p>
            <a:pPr eaLnBrk="1" hangingPunct="1">
              <a:buFont typeface="Wingdings" panose="05000000000000000000" pitchFamily="2" charset="2"/>
              <a:buChar char="q"/>
            </a:pPr>
            <a:r>
              <a:rPr lang="en-US" altLang="en-US" sz="2400" b="1"/>
              <a:t>Can you think of ways to estimate these parameters on your shells?</a:t>
            </a:r>
          </a:p>
          <a:p>
            <a:pPr eaLnBrk="1" hangingPunct="1">
              <a:buFont typeface="Wingdings" panose="05000000000000000000" pitchFamily="2" charset="2"/>
              <a:buChar char="q"/>
            </a:pPr>
            <a:endParaRPr lang="en-US" altLang="en-US" sz="2400" b="1"/>
          </a:p>
        </p:txBody>
      </p:sp>
      <p:sp>
        <p:nvSpPr>
          <p:cNvPr id="5" name="Action Button: Forward or Next 4">
            <a:hlinkClick r:id="" action="ppaction://hlinkshowjump?jump=nextslide" highlightClick="1"/>
            <a:extLst>
              <a:ext uri="{FF2B5EF4-FFF2-40B4-BE49-F238E27FC236}">
                <a16:creationId xmlns:a16="http://schemas.microsoft.com/office/drawing/2014/main" id="{2E73D074-F5C7-4EC7-82CC-63D346F76E5E}"/>
              </a:ext>
            </a:extLst>
          </p:cNvPr>
          <p:cNvSpPr/>
          <p:nvPr/>
        </p:nvSpPr>
        <p:spPr>
          <a:xfrm>
            <a:off x="5943600" y="609600"/>
            <a:ext cx="457200" cy="457200"/>
          </a:xfrm>
          <a:prstGeom prst="actionButtonForwardNex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6" name="Action Button: Back or Previous 5">
            <a:hlinkClick r:id="rId3" action="ppaction://hlinksldjump" highlightClick="1"/>
            <a:extLst>
              <a:ext uri="{FF2B5EF4-FFF2-40B4-BE49-F238E27FC236}">
                <a16:creationId xmlns:a16="http://schemas.microsoft.com/office/drawing/2014/main" id="{60DC79C3-D0E6-457D-80D1-F6EFBAE7FE0C}"/>
              </a:ext>
            </a:extLst>
          </p:cNvPr>
          <p:cNvSpPr/>
          <p:nvPr/>
        </p:nvSpPr>
        <p:spPr>
          <a:xfrm>
            <a:off x="4876800" y="6096000"/>
            <a:ext cx="609600" cy="609600"/>
          </a:xfrm>
          <a:prstGeom prst="actionButtonBackPrevious">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8" name="Action Button: Forward or Next 7">
            <a:hlinkClick r:id="rId4" action="ppaction://hlinksldjump" highlightClick="1"/>
            <a:extLst>
              <a:ext uri="{FF2B5EF4-FFF2-40B4-BE49-F238E27FC236}">
                <a16:creationId xmlns:a16="http://schemas.microsoft.com/office/drawing/2014/main" id="{EB46404B-8E26-47B5-9119-743A90EB4B9F}"/>
              </a:ext>
            </a:extLst>
          </p:cNvPr>
          <p:cNvSpPr>
            <a:spLocks noChangeAspect="1"/>
          </p:cNvSpPr>
          <p:nvPr/>
        </p:nvSpPr>
        <p:spPr>
          <a:xfrm>
            <a:off x="8153400" y="6096000"/>
            <a:ext cx="639763" cy="639763"/>
          </a:xfrm>
          <a:prstGeom prst="actionButtonForwardNex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91496" name="TextBox 8">
            <a:extLst>
              <a:ext uri="{FF2B5EF4-FFF2-40B4-BE49-F238E27FC236}">
                <a16:creationId xmlns:a16="http://schemas.microsoft.com/office/drawing/2014/main" id="{5D254A07-708B-4289-B595-4BE9BD68AA1A}"/>
              </a:ext>
            </a:extLst>
          </p:cNvPr>
          <p:cNvSpPr txBox="1">
            <a:spLocks noChangeArrowheads="1"/>
          </p:cNvSpPr>
          <p:nvPr/>
        </p:nvSpPr>
        <p:spPr bwMode="auto">
          <a:xfrm>
            <a:off x="2438400" y="6027738"/>
            <a:ext cx="2362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other shell exercises</a:t>
            </a:r>
          </a:p>
        </p:txBody>
      </p:sp>
      <p:sp>
        <p:nvSpPr>
          <p:cNvPr id="191497" name="TextBox 9">
            <a:extLst>
              <a:ext uri="{FF2B5EF4-FFF2-40B4-BE49-F238E27FC236}">
                <a16:creationId xmlns:a16="http://schemas.microsoft.com/office/drawing/2014/main" id="{F3D118A6-5FC5-41D4-B99B-00B4A1C93685}"/>
              </a:ext>
            </a:extLst>
          </p:cNvPr>
          <p:cNvSpPr txBox="1">
            <a:spLocks noChangeArrowheads="1"/>
          </p:cNvSpPr>
          <p:nvPr/>
        </p:nvSpPr>
        <p:spPr bwMode="auto">
          <a:xfrm>
            <a:off x="5715000" y="6027738"/>
            <a:ext cx="2362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On to the next exercise!</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A968D493-3890-4A31-8D11-DB30EBC834B4}"/>
              </a:ext>
            </a:extLst>
          </p:cNvPr>
          <p:cNvSpPr>
            <a:spLocks noGrp="1" noChangeArrowheads="1"/>
          </p:cNvSpPr>
          <p:nvPr>
            <p:ph type="title"/>
          </p:nvPr>
        </p:nvSpPr>
        <p:spPr>
          <a:xfrm>
            <a:off x="457200" y="0"/>
            <a:ext cx="8229600" cy="533400"/>
          </a:xfrm>
          <a:solidFill>
            <a:srgbClr val="C00000"/>
          </a:solidFill>
          <a:ln w="38100">
            <a:solidFill>
              <a:schemeClr val="tx1"/>
            </a:solidFill>
            <a:miter lim="800000"/>
            <a:headEnd/>
            <a:tailEnd/>
          </a:ln>
        </p:spPr>
        <p:txBody>
          <a:bodyPr/>
          <a:lstStyle/>
          <a:p>
            <a:r>
              <a:rPr lang="en-US" altLang="en-US" sz="2400" b="1">
                <a:solidFill>
                  <a:schemeClr val="bg1"/>
                </a:solidFill>
              </a:rPr>
              <a:t>Exercise 9b: Measure that Shell!</a:t>
            </a:r>
          </a:p>
        </p:txBody>
      </p:sp>
      <p:sp>
        <p:nvSpPr>
          <p:cNvPr id="33" name="Rectangle 6">
            <a:extLst>
              <a:ext uri="{FF2B5EF4-FFF2-40B4-BE49-F238E27FC236}">
                <a16:creationId xmlns:a16="http://schemas.microsoft.com/office/drawing/2014/main" id="{5CEE7C60-43CF-4100-B0AF-6BA3DE4F6820}"/>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CA33219-0C6E-44D8-B32E-251FA2608FEB}" type="slidenum">
              <a:rPr lang="en-US" altLang="en-US">
                <a:solidFill>
                  <a:srgbClr val="898989"/>
                </a:solidFill>
              </a:rPr>
              <a:pPr eaLnBrk="1" hangingPunct="1"/>
              <a:t>169</a:t>
            </a:fld>
            <a:endParaRPr lang="en-US" altLang="en-US">
              <a:solidFill>
                <a:srgbClr val="898989"/>
              </a:solidFill>
            </a:endParaRPr>
          </a:p>
        </p:txBody>
      </p:sp>
      <p:sp>
        <p:nvSpPr>
          <p:cNvPr id="192516" name="TextBox 6">
            <a:extLst>
              <a:ext uri="{FF2B5EF4-FFF2-40B4-BE49-F238E27FC236}">
                <a16:creationId xmlns:a16="http://schemas.microsoft.com/office/drawing/2014/main" id="{1D4A5740-1C6B-416C-B548-2C14E75CE483}"/>
              </a:ext>
            </a:extLst>
          </p:cNvPr>
          <p:cNvSpPr txBox="1">
            <a:spLocks noChangeArrowheads="1"/>
          </p:cNvSpPr>
          <p:nvPr/>
        </p:nvSpPr>
        <p:spPr bwMode="auto">
          <a:xfrm>
            <a:off x="0" y="609600"/>
            <a:ext cx="91440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q"/>
            </a:pPr>
            <a:r>
              <a:rPr lang="en-US" altLang="en-US" sz="2800"/>
              <a:t>We can also compare shells to see how much bigger one shell is than another shell.   In particular, we can find the </a:t>
            </a:r>
            <a:r>
              <a:rPr lang="en-US" altLang="en-US" sz="2800" b="1"/>
              <a:t>factor</a:t>
            </a:r>
            <a:r>
              <a:rPr lang="en-US" altLang="en-US" sz="2800"/>
              <a:t> by which one shell’s size is greater or less than another shell’s size.  </a:t>
            </a:r>
          </a:p>
          <a:p>
            <a:pPr eaLnBrk="1" hangingPunct="1"/>
            <a:endParaRPr lang="en-US" altLang="en-US" sz="2400"/>
          </a:p>
          <a:p>
            <a:pPr eaLnBrk="1" hangingPunct="1"/>
            <a:r>
              <a:rPr lang="en-US" altLang="en-US" sz="2400" b="1" u="sng"/>
              <a:t>Factors</a:t>
            </a:r>
            <a:endParaRPr lang="en-US" altLang="en-US" sz="2400"/>
          </a:p>
          <a:p>
            <a:pPr eaLnBrk="1" hangingPunct="1">
              <a:buFont typeface="Wingdings" panose="05000000000000000000" pitchFamily="2" charset="2"/>
              <a:buChar char="q"/>
            </a:pPr>
            <a:r>
              <a:rPr lang="en-US" altLang="en-US" sz="2400"/>
              <a:t>If </a:t>
            </a:r>
            <a:r>
              <a:rPr lang="en-US" altLang="en-US" sz="2400" b="1" i="1"/>
              <a:t>y</a:t>
            </a:r>
            <a:r>
              <a:rPr lang="en-US" altLang="en-US" sz="2400"/>
              <a:t> is greater or less than </a:t>
            </a:r>
            <a:r>
              <a:rPr lang="en-US" altLang="en-US" sz="2400" b="1" i="1"/>
              <a:t>x</a:t>
            </a:r>
            <a:r>
              <a:rPr lang="en-US" altLang="en-US" sz="2400"/>
              <a:t> by a factor of </a:t>
            </a:r>
            <a:r>
              <a:rPr lang="en-US" altLang="en-US" sz="2400" b="1" i="1"/>
              <a:t>c</a:t>
            </a:r>
            <a:r>
              <a:rPr lang="en-US" altLang="en-US" sz="2400"/>
              <a:t> then </a:t>
            </a:r>
            <a:r>
              <a:rPr lang="en-US" altLang="en-US" sz="2400" b="1" i="1"/>
              <a:t>y = cx</a:t>
            </a:r>
            <a:r>
              <a:rPr lang="en-US" altLang="en-US" sz="2400"/>
              <a:t>.</a:t>
            </a:r>
          </a:p>
          <a:p>
            <a:pPr eaLnBrk="1" hangingPunct="1">
              <a:buFont typeface="Wingdings" panose="05000000000000000000" pitchFamily="2" charset="2"/>
              <a:buChar char="q"/>
            </a:pPr>
            <a:r>
              <a:rPr lang="en-US" altLang="en-US" sz="2400"/>
              <a:t>If we divide both sides of this equation by </a:t>
            </a:r>
            <a:r>
              <a:rPr lang="en-US" altLang="en-US" sz="2400" b="1" i="1"/>
              <a:t>x</a:t>
            </a:r>
            <a:r>
              <a:rPr lang="en-US" altLang="en-US" sz="2400"/>
              <a:t> we find that </a:t>
            </a:r>
            <a:r>
              <a:rPr lang="en-US" altLang="en-US" sz="2400" b="1" i="1"/>
              <a:t>y/x = c</a:t>
            </a:r>
            <a:r>
              <a:rPr lang="en-US" altLang="en-US" sz="2400"/>
              <a:t>.</a:t>
            </a:r>
          </a:p>
          <a:p>
            <a:pPr eaLnBrk="1" hangingPunct="1">
              <a:buFont typeface="Wingdings" panose="05000000000000000000" pitchFamily="2" charset="2"/>
              <a:buChar char="q"/>
            </a:pPr>
            <a:r>
              <a:rPr lang="en-US" altLang="en-US" sz="2400"/>
              <a:t>In other words, the factor by which </a:t>
            </a:r>
            <a:r>
              <a:rPr lang="en-US" altLang="en-US" sz="2400" b="1" i="1"/>
              <a:t>y</a:t>
            </a:r>
            <a:r>
              <a:rPr lang="en-US" altLang="en-US" sz="2400"/>
              <a:t> is greater/less than </a:t>
            </a:r>
            <a:r>
              <a:rPr lang="en-US" altLang="en-US" sz="2400" b="1" i="1"/>
              <a:t>x</a:t>
            </a:r>
            <a:r>
              <a:rPr lang="en-US" altLang="en-US" sz="2400"/>
              <a:t> is equal to </a:t>
            </a:r>
            <a:r>
              <a:rPr lang="en-US" altLang="en-US" sz="2400" b="1" i="1"/>
              <a:t>y/x</a:t>
            </a:r>
            <a:r>
              <a:rPr lang="en-US" altLang="en-US" sz="2400"/>
              <a:t>.</a:t>
            </a:r>
          </a:p>
          <a:p>
            <a:pPr eaLnBrk="1" hangingPunct="1">
              <a:buFont typeface="Wingdings" panose="05000000000000000000" pitchFamily="2" charset="2"/>
              <a:buChar char="q"/>
            </a:pPr>
            <a:endParaRPr lang="en-US" altLang="en-US" sz="2400"/>
          </a:p>
          <a:p>
            <a:pPr eaLnBrk="1" hangingPunct="1">
              <a:buFont typeface="Wingdings" panose="05000000000000000000" pitchFamily="2" charset="2"/>
              <a:buChar char="q"/>
            </a:pPr>
            <a:r>
              <a:rPr lang="en-US" altLang="en-US" sz="2800"/>
              <a:t>Now, answer the questions on the following slide.</a:t>
            </a:r>
          </a:p>
          <a:p>
            <a:pPr eaLnBrk="1" hangingPunct="1"/>
            <a:endParaRPr lang="en-US" altLang="en-US" sz="2400"/>
          </a:p>
          <a:p>
            <a:pPr eaLnBrk="1" hangingPunct="1">
              <a:buFont typeface="Wingdings" panose="05000000000000000000" pitchFamily="2" charset="2"/>
              <a:buChar char="q"/>
            </a:pPr>
            <a:endParaRPr lang="en-US" altLang="en-US" sz="2400" b="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AAC65431-94C4-475F-89B0-358BEDFB2AC2}"/>
              </a:ext>
            </a:extLst>
          </p:cNvPr>
          <p:cNvSpPr>
            <a:spLocks noGrp="1" noChangeArrowheads="1"/>
          </p:cNvSpPr>
          <p:nvPr>
            <p:ph type="title"/>
          </p:nvPr>
        </p:nvSpPr>
        <p:spPr>
          <a:xfrm>
            <a:off x="457200" y="25400"/>
            <a:ext cx="8229600" cy="655638"/>
          </a:xfrm>
          <a:solidFill>
            <a:srgbClr val="CF2BB8"/>
          </a:solidFill>
          <a:ln w="38100">
            <a:solidFill>
              <a:schemeClr val="tx1"/>
            </a:solidFill>
            <a:miter lim="800000"/>
            <a:headEnd/>
            <a:tailEnd/>
          </a:ln>
        </p:spPr>
        <p:txBody>
          <a:bodyPr/>
          <a:lstStyle/>
          <a:p>
            <a:r>
              <a:rPr lang="en-US" altLang="en-US" sz="3200" b="1"/>
              <a:t>Instructions for Making a Bar Graph</a:t>
            </a:r>
          </a:p>
        </p:txBody>
      </p:sp>
      <p:sp>
        <p:nvSpPr>
          <p:cNvPr id="10243" name="Rectangle 3">
            <a:extLst>
              <a:ext uri="{FF2B5EF4-FFF2-40B4-BE49-F238E27FC236}">
                <a16:creationId xmlns:a16="http://schemas.microsoft.com/office/drawing/2014/main" id="{34A1771A-A275-4DD8-A226-6D519F53A35E}"/>
              </a:ext>
            </a:extLst>
          </p:cNvPr>
          <p:cNvSpPr>
            <a:spLocks noGrp="1" noChangeArrowheads="1"/>
          </p:cNvSpPr>
          <p:nvPr>
            <p:ph idx="1"/>
          </p:nvPr>
        </p:nvSpPr>
        <p:spPr>
          <a:xfrm>
            <a:off x="152400" y="762000"/>
            <a:ext cx="8839200" cy="6096000"/>
          </a:xfrm>
        </p:spPr>
        <p:txBody>
          <a:bodyPr rtlCol="0">
            <a:normAutofit fontScale="92500" lnSpcReduction="20000"/>
          </a:bodyPr>
          <a:lstStyle/>
          <a:p>
            <a:pPr fontAlgn="auto">
              <a:spcAft>
                <a:spcPts val="0"/>
              </a:spcAft>
              <a:buFont typeface="Wingdings" pitchFamily="2" charset="2"/>
              <a:buChar char="q"/>
              <a:defRPr/>
            </a:pPr>
            <a:r>
              <a:rPr lang="en-US" dirty="0"/>
              <a:t>Using graph paper, decide how wide you want each bar and how much space you will allow between bars. Remember, your graph will have six bars.</a:t>
            </a:r>
          </a:p>
          <a:p>
            <a:pPr fontAlgn="auto">
              <a:spcAft>
                <a:spcPts val="0"/>
              </a:spcAft>
              <a:buFont typeface="Wingdings" pitchFamily="2" charset="2"/>
              <a:buChar char="q"/>
              <a:defRPr/>
            </a:pPr>
            <a:r>
              <a:rPr lang="en-US" dirty="0"/>
              <a:t>Use a ruler or straightedge to draw your y-axis and your x-axis. Leave enough space on the left side of the graph and at the bottom of the graph for your labeling.</a:t>
            </a:r>
          </a:p>
          <a:p>
            <a:pPr fontAlgn="auto">
              <a:spcAft>
                <a:spcPts val="0"/>
              </a:spcAft>
              <a:buFont typeface="Wingdings" pitchFamily="2" charset="2"/>
              <a:buChar char="q"/>
              <a:defRPr/>
            </a:pPr>
            <a:r>
              <a:rPr lang="en-US" dirty="0"/>
              <a:t>Draw your graph and label each part: x-axis, y-axis, scale, kingdoms, and title. </a:t>
            </a:r>
          </a:p>
          <a:p>
            <a:pPr fontAlgn="auto">
              <a:spcAft>
                <a:spcPts val="0"/>
              </a:spcAft>
              <a:buFont typeface="Wingdings" pitchFamily="2" charset="2"/>
              <a:buChar char="q"/>
              <a:defRPr/>
            </a:pPr>
            <a:r>
              <a:rPr lang="en-US" dirty="0"/>
              <a:t>Your labels should be clear enough so that anyone picking up your graph will know what it represents by just looking at what you have included in the picture!</a:t>
            </a:r>
          </a:p>
        </p:txBody>
      </p:sp>
      <p:sp>
        <p:nvSpPr>
          <p:cNvPr id="4" name="Rectangle 6">
            <a:extLst>
              <a:ext uri="{FF2B5EF4-FFF2-40B4-BE49-F238E27FC236}">
                <a16:creationId xmlns:a16="http://schemas.microsoft.com/office/drawing/2014/main" id="{DE785F3E-093E-40AE-AB20-B62A74E0BE78}"/>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3931A3F-0324-4BB7-8796-C5ABDE93F475}" type="slidenum">
              <a:rPr lang="en-US" altLang="en-US">
                <a:solidFill>
                  <a:srgbClr val="898989"/>
                </a:solidFill>
              </a:rPr>
              <a:pPr eaLnBrk="1" hangingPunct="1"/>
              <a:t>17</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2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DDA05A9C-8D72-4E29-BC1E-7AA94A015A12}"/>
              </a:ext>
            </a:extLst>
          </p:cNvPr>
          <p:cNvSpPr>
            <a:spLocks noGrp="1" noChangeArrowheads="1"/>
          </p:cNvSpPr>
          <p:nvPr>
            <p:ph type="title"/>
          </p:nvPr>
        </p:nvSpPr>
        <p:spPr>
          <a:xfrm>
            <a:off x="457200" y="0"/>
            <a:ext cx="8229600" cy="381000"/>
          </a:xfrm>
          <a:solidFill>
            <a:srgbClr val="C00000"/>
          </a:solidFill>
          <a:ln w="38100">
            <a:solidFill>
              <a:schemeClr val="tx1"/>
            </a:solidFill>
            <a:miter lim="800000"/>
            <a:headEnd/>
            <a:tailEnd/>
          </a:ln>
        </p:spPr>
        <p:txBody>
          <a:bodyPr/>
          <a:lstStyle/>
          <a:p>
            <a:r>
              <a:rPr lang="en-US" altLang="en-US" sz="2400" b="1">
                <a:solidFill>
                  <a:schemeClr val="bg1"/>
                </a:solidFill>
              </a:rPr>
              <a:t>Exercise 9b: Measure that Shell!</a:t>
            </a:r>
          </a:p>
        </p:txBody>
      </p:sp>
      <p:sp>
        <p:nvSpPr>
          <p:cNvPr id="33" name="Rectangle 6">
            <a:extLst>
              <a:ext uri="{FF2B5EF4-FFF2-40B4-BE49-F238E27FC236}">
                <a16:creationId xmlns:a16="http://schemas.microsoft.com/office/drawing/2014/main" id="{9F7D3241-5696-4668-8D67-8D38099BA337}"/>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B208888-6C58-44BE-9DB3-6617DA625438}" type="slidenum">
              <a:rPr lang="en-US" altLang="en-US">
                <a:solidFill>
                  <a:srgbClr val="898989"/>
                </a:solidFill>
              </a:rPr>
              <a:pPr eaLnBrk="1" hangingPunct="1"/>
              <a:t>170</a:t>
            </a:fld>
            <a:endParaRPr lang="en-US" altLang="en-US">
              <a:solidFill>
                <a:srgbClr val="898989"/>
              </a:solidFill>
            </a:endParaRPr>
          </a:p>
        </p:txBody>
      </p:sp>
      <p:sp>
        <p:nvSpPr>
          <p:cNvPr id="7" name="TextBox 6">
            <a:extLst>
              <a:ext uri="{FF2B5EF4-FFF2-40B4-BE49-F238E27FC236}">
                <a16:creationId xmlns:a16="http://schemas.microsoft.com/office/drawing/2014/main" id="{3A44F243-F775-41A7-83D5-5486F8CF1ED8}"/>
              </a:ext>
            </a:extLst>
          </p:cNvPr>
          <p:cNvSpPr txBox="1">
            <a:spLocks noChangeArrowheads="1"/>
          </p:cNvSpPr>
          <p:nvPr/>
        </p:nvSpPr>
        <p:spPr bwMode="auto">
          <a:xfrm>
            <a:off x="152400" y="457200"/>
            <a:ext cx="8839200" cy="711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q"/>
            </a:pPr>
            <a:r>
              <a:rPr lang="en-US" altLang="en-US" sz="2400"/>
              <a:t>What is the factor by which the value of a nickel is less than the value of a dime? </a:t>
            </a:r>
            <a:r>
              <a:rPr lang="en-US" altLang="en-US" sz="2400" b="1" u="sng"/>
              <a:t>Click for the answer!</a:t>
            </a:r>
          </a:p>
          <a:p>
            <a:pPr algn="ctr" eaLnBrk="1" hangingPunct="1"/>
            <a:r>
              <a:rPr lang="en-US" altLang="en-US" sz="2400">
                <a:solidFill>
                  <a:srgbClr val="C00000"/>
                </a:solidFill>
              </a:rPr>
              <a:t>Since </a:t>
            </a:r>
            <a:r>
              <a:rPr lang="en-US" altLang="en-US" sz="2400" b="1" i="1">
                <a:solidFill>
                  <a:srgbClr val="C00000"/>
                </a:solidFill>
              </a:rPr>
              <a:t>y = cx</a:t>
            </a:r>
            <a:r>
              <a:rPr lang="en-US" altLang="en-US" sz="2400">
                <a:solidFill>
                  <a:srgbClr val="C00000"/>
                </a:solidFill>
              </a:rPr>
              <a:t>, let </a:t>
            </a:r>
            <a:r>
              <a:rPr lang="en-US" altLang="en-US" sz="2400" b="1" i="1">
                <a:solidFill>
                  <a:srgbClr val="C00000"/>
                </a:solidFill>
              </a:rPr>
              <a:t>y</a:t>
            </a:r>
            <a:r>
              <a:rPr lang="en-US" altLang="en-US" sz="2400">
                <a:solidFill>
                  <a:srgbClr val="C00000"/>
                </a:solidFill>
              </a:rPr>
              <a:t> = 5 cents, and </a:t>
            </a:r>
            <a:r>
              <a:rPr lang="en-US" altLang="en-US" sz="2400" b="1" i="1">
                <a:solidFill>
                  <a:srgbClr val="C00000"/>
                </a:solidFill>
              </a:rPr>
              <a:t>x</a:t>
            </a:r>
            <a:r>
              <a:rPr lang="en-US" altLang="en-US" sz="2400">
                <a:solidFill>
                  <a:srgbClr val="C00000"/>
                </a:solidFill>
              </a:rPr>
              <a:t> = 10 cents, we can then solve for </a:t>
            </a:r>
            <a:r>
              <a:rPr lang="en-US" altLang="en-US" sz="2400" b="1" i="1">
                <a:solidFill>
                  <a:srgbClr val="C00000"/>
                </a:solidFill>
              </a:rPr>
              <a:t>c</a:t>
            </a:r>
            <a:r>
              <a:rPr lang="en-US" altLang="en-US" sz="2400">
                <a:solidFill>
                  <a:srgbClr val="C00000"/>
                </a:solidFill>
              </a:rPr>
              <a:t> as </a:t>
            </a:r>
            <a:r>
              <a:rPr lang="en-US" altLang="en-US" sz="2400" b="1" i="1">
                <a:solidFill>
                  <a:srgbClr val="C00000"/>
                </a:solidFill>
              </a:rPr>
              <a:t>y/x</a:t>
            </a:r>
            <a:r>
              <a:rPr lang="en-US" altLang="en-US" sz="2400">
                <a:solidFill>
                  <a:srgbClr val="C00000"/>
                </a:solidFill>
              </a:rPr>
              <a:t>.  The value of a nickel is thus less than the value of a dime by a factor of ½, which is equal to 0.5.</a:t>
            </a:r>
          </a:p>
          <a:p>
            <a:pPr eaLnBrk="1" hangingPunct="1">
              <a:buFont typeface="Wingdings" panose="05000000000000000000" pitchFamily="2" charset="2"/>
              <a:buChar char="q"/>
            </a:pPr>
            <a:r>
              <a:rPr lang="en-US" altLang="en-US" sz="2400"/>
              <a:t>What is the factor by which the value of a nickel is less than the value of a quarter? </a:t>
            </a:r>
            <a:r>
              <a:rPr lang="en-US" altLang="en-US" sz="2400" b="1" u="sng"/>
              <a:t>Click for the answer!</a:t>
            </a:r>
            <a:endParaRPr lang="en-US" altLang="en-US" sz="2400" b="1"/>
          </a:p>
          <a:p>
            <a:pPr algn="ctr" eaLnBrk="1" hangingPunct="1"/>
            <a:r>
              <a:rPr lang="en-US" altLang="en-US" sz="2400">
                <a:solidFill>
                  <a:srgbClr val="C00000"/>
                </a:solidFill>
              </a:rPr>
              <a:t>Using the same logic as above, the value of a nickel is less than the value of a quarter by a factor of 5/25 = 1/5 = 0.2.</a:t>
            </a:r>
          </a:p>
          <a:p>
            <a:pPr eaLnBrk="1" hangingPunct="1">
              <a:buFont typeface="Wingdings" panose="05000000000000000000" pitchFamily="2" charset="2"/>
              <a:buChar char="q"/>
            </a:pPr>
            <a:r>
              <a:rPr lang="en-US" altLang="en-US" sz="2400"/>
              <a:t>What is the factor by which the value of a quarter is greater than the value of a nickel? </a:t>
            </a:r>
            <a:r>
              <a:rPr lang="en-US" altLang="en-US" sz="2400" b="1" u="sng"/>
              <a:t>Click for the answer!</a:t>
            </a:r>
            <a:endParaRPr lang="en-US" altLang="en-US" sz="2400" b="1"/>
          </a:p>
          <a:p>
            <a:pPr algn="ctr" eaLnBrk="1" hangingPunct="1"/>
            <a:r>
              <a:rPr lang="en-US" altLang="en-US" sz="2400" b="1">
                <a:solidFill>
                  <a:srgbClr val="C00000"/>
                </a:solidFill>
              </a:rPr>
              <a:t> </a:t>
            </a:r>
            <a:r>
              <a:rPr lang="en-US" altLang="en-US" sz="2400">
                <a:solidFill>
                  <a:srgbClr val="C00000"/>
                </a:solidFill>
              </a:rPr>
              <a:t>The value of a quarter is greater than the value of a nickel by a factor of 5.</a:t>
            </a:r>
          </a:p>
          <a:p>
            <a:pPr eaLnBrk="1" hangingPunct="1">
              <a:buFont typeface="Wingdings" panose="05000000000000000000" pitchFamily="2" charset="2"/>
              <a:buChar char="q"/>
            </a:pPr>
            <a:r>
              <a:rPr lang="en-US" altLang="en-US" sz="2400"/>
              <a:t>Complete the following sentence:  If  </a:t>
            </a:r>
            <a:r>
              <a:rPr lang="en-US" altLang="en-US" sz="2400" b="1" i="1"/>
              <a:t>y</a:t>
            </a:r>
            <a:r>
              <a:rPr lang="en-US" altLang="en-US" sz="2400"/>
              <a:t> is greater than </a:t>
            </a:r>
            <a:r>
              <a:rPr lang="en-US" altLang="en-US" sz="2400" b="1" i="1"/>
              <a:t>x</a:t>
            </a:r>
            <a:r>
              <a:rPr lang="en-US" altLang="en-US" sz="2400"/>
              <a:t> by a factor of </a:t>
            </a:r>
            <a:r>
              <a:rPr lang="en-US" altLang="en-US" sz="2400" b="1" i="1"/>
              <a:t>c</a:t>
            </a:r>
            <a:r>
              <a:rPr lang="en-US" altLang="en-US" sz="2400"/>
              <a:t>, then </a:t>
            </a:r>
            <a:r>
              <a:rPr lang="en-US" altLang="en-US" sz="2400" b="1" i="1"/>
              <a:t>x</a:t>
            </a:r>
            <a:r>
              <a:rPr lang="en-US" altLang="en-US" sz="2400"/>
              <a:t> is less than </a:t>
            </a:r>
            <a:r>
              <a:rPr lang="en-US" altLang="en-US" sz="2400" b="1" i="1"/>
              <a:t>y</a:t>
            </a:r>
            <a:r>
              <a:rPr lang="en-US" altLang="en-US" sz="2400"/>
              <a:t> by a factor of </a:t>
            </a:r>
            <a:r>
              <a:rPr lang="en-US" altLang="en-US" sz="2400" u="sng"/>
              <a:t>      </a:t>
            </a:r>
            <a:r>
              <a:rPr lang="en-US" altLang="en-US" sz="2400"/>
              <a:t>. </a:t>
            </a:r>
            <a:r>
              <a:rPr lang="en-US" altLang="en-US" sz="2400" b="1" u="sng"/>
              <a:t>Click for the answer!</a:t>
            </a:r>
            <a:r>
              <a:rPr lang="en-US" altLang="en-US" sz="2400" b="1"/>
              <a:t>  </a:t>
            </a:r>
          </a:p>
          <a:p>
            <a:pPr algn="ctr" eaLnBrk="1" hangingPunct="1"/>
            <a:r>
              <a:rPr lang="en-US" altLang="en-US" sz="2400">
                <a:solidFill>
                  <a:srgbClr val="C00000"/>
                </a:solidFill>
              </a:rPr>
              <a:t>The answer is </a:t>
            </a:r>
            <a:r>
              <a:rPr lang="en-US" altLang="en-US" sz="2400" b="1" i="1">
                <a:solidFill>
                  <a:srgbClr val="C00000"/>
                </a:solidFill>
              </a:rPr>
              <a:t>1/c</a:t>
            </a:r>
            <a:r>
              <a:rPr lang="en-US" altLang="en-US" sz="2400">
                <a:solidFill>
                  <a:srgbClr val="C00000"/>
                </a:solidFill>
              </a:rPr>
              <a:t>!</a:t>
            </a:r>
          </a:p>
          <a:p>
            <a:pPr eaLnBrk="1" hangingPunct="1"/>
            <a:endParaRPr lang="en-US" altLang="en-US" sz="2400"/>
          </a:p>
          <a:p>
            <a:pPr eaLnBrk="1" hangingPunct="1">
              <a:buFont typeface="Wingdings" panose="05000000000000000000" pitchFamily="2" charset="2"/>
              <a:buChar char="q"/>
            </a:pPr>
            <a:endParaRPr lang="en-US" altLang="en-US" sz="24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C1615601-F93E-4810-836D-E87C394BF836}"/>
              </a:ext>
            </a:extLst>
          </p:cNvPr>
          <p:cNvSpPr>
            <a:spLocks noGrp="1" noChangeArrowheads="1"/>
          </p:cNvSpPr>
          <p:nvPr>
            <p:ph type="title"/>
          </p:nvPr>
        </p:nvSpPr>
        <p:spPr>
          <a:xfrm>
            <a:off x="457200" y="0"/>
            <a:ext cx="8229600" cy="381000"/>
          </a:xfrm>
          <a:solidFill>
            <a:srgbClr val="C00000"/>
          </a:solidFill>
          <a:ln w="38100">
            <a:solidFill>
              <a:schemeClr val="tx1"/>
            </a:solidFill>
            <a:miter lim="800000"/>
            <a:headEnd/>
            <a:tailEnd/>
          </a:ln>
        </p:spPr>
        <p:txBody>
          <a:bodyPr/>
          <a:lstStyle/>
          <a:p>
            <a:r>
              <a:rPr lang="en-US" altLang="en-US" sz="2400" b="1">
                <a:solidFill>
                  <a:schemeClr val="bg1"/>
                </a:solidFill>
              </a:rPr>
              <a:t>Exercise 9b: Measure that Shell!</a:t>
            </a:r>
          </a:p>
        </p:txBody>
      </p:sp>
      <p:sp>
        <p:nvSpPr>
          <p:cNvPr id="33" name="Rectangle 6">
            <a:extLst>
              <a:ext uri="{FF2B5EF4-FFF2-40B4-BE49-F238E27FC236}">
                <a16:creationId xmlns:a16="http://schemas.microsoft.com/office/drawing/2014/main" id="{1CE3C6F6-F776-4F85-BB7E-E356F380F1E3}"/>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3112911-3065-431C-8BFC-F7ECDDE9D5BD}" type="slidenum">
              <a:rPr lang="en-US" altLang="en-US">
                <a:solidFill>
                  <a:srgbClr val="898989"/>
                </a:solidFill>
              </a:rPr>
              <a:pPr eaLnBrk="1" hangingPunct="1"/>
              <a:t>171</a:t>
            </a:fld>
            <a:endParaRPr lang="en-US" altLang="en-US">
              <a:solidFill>
                <a:srgbClr val="898989"/>
              </a:solidFill>
            </a:endParaRPr>
          </a:p>
        </p:txBody>
      </p:sp>
      <p:sp>
        <p:nvSpPr>
          <p:cNvPr id="7" name="TextBox 6">
            <a:extLst>
              <a:ext uri="{FF2B5EF4-FFF2-40B4-BE49-F238E27FC236}">
                <a16:creationId xmlns:a16="http://schemas.microsoft.com/office/drawing/2014/main" id="{F089A08F-8D13-451F-AA49-D7F4A1BC44CA}"/>
              </a:ext>
            </a:extLst>
          </p:cNvPr>
          <p:cNvSpPr txBox="1">
            <a:spLocks noChangeArrowheads="1"/>
          </p:cNvSpPr>
          <p:nvPr/>
        </p:nvSpPr>
        <p:spPr bwMode="auto">
          <a:xfrm>
            <a:off x="152400" y="2971800"/>
            <a:ext cx="88392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q"/>
            </a:pPr>
            <a:r>
              <a:rPr lang="en-US" altLang="en-US" sz="3200"/>
              <a:t>Complete the table above.</a:t>
            </a:r>
          </a:p>
          <a:p>
            <a:pPr eaLnBrk="1" hangingPunct="1">
              <a:buFont typeface="Wingdings" panose="05000000000000000000" pitchFamily="2" charset="2"/>
              <a:buChar char="q"/>
            </a:pPr>
            <a:endParaRPr lang="en-US" altLang="en-US" sz="3200"/>
          </a:p>
          <a:p>
            <a:pPr eaLnBrk="1" hangingPunct="1">
              <a:buFont typeface="Wingdings" panose="05000000000000000000" pitchFamily="2" charset="2"/>
              <a:buChar char="q"/>
            </a:pPr>
            <a:r>
              <a:rPr lang="en-US" altLang="en-US" sz="3200"/>
              <a:t>Now construct a similar table for each of your shell shape groups to show the factor by which the traits that you chose to measure increase from one shell to the next.  </a:t>
            </a:r>
          </a:p>
          <a:p>
            <a:pPr eaLnBrk="1" hangingPunct="1">
              <a:buFont typeface="Wingdings" panose="05000000000000000000" pitchFamily="2" charset="2"/>
              <a:buChar char="q"/>
            </a:pPr>
            <a:endParaRPr lang="en-US" altLang="en-US" sz="2400" b="1" u="sng"/>
          </a:p>
          <a:p>
            <a:pPr eaLnBrk="1" hangingPunct="1"/>
            <a:endParaRPr lang="en-US" altLang="en-US" sz="2400"/>
          </a:p>
          <a:p>
            <a:pPr eaLnBrk="1" hangingPunct="1">
              <a:buFont typeface="Wingdings" panose="05000000000000000000" pitchFamily="2" charset="2"/>
              <a:buChar char="q"/>
            </a:pPr>
            <a:endParaRPr lang="en-US" altLang="en-US" sz="2400" b="1"/>
          </a:p>
        </p:txBody>
      </p:sp>
      <p:pic>
        <p:nvPicPr>
          <p:cNvPr id="194565" name="Picture 2">
            <a:extLst>
              <a:ext uri="{FF2B5EF4-FFF2-40B4-BE49-F238E27FC236}">
                <a16:creationId xmlns:a16="http://schemas.microsoft.com/office/drawing/2014/main" id="{C4533B3E-69E6-4274-883E-F5DCB5167B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8105775"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ction Button: Back or Previous 5">
            <a:hlinkClick r:id="rId3" action="ppaction://hlinksldjump" highlightClick="1"/>
            <a:extLst>
              <a:ext uri="{FF2B5EF4-FFF2-40B4-BE49-F238E27FC236}">
                <a16:creationId xmlns:a16="http://schemas.microsoft.com/office/drawing/2014/main" id="{00AE6402-573B-4797-B51C-D3C1568FB0A9}"/>
              </a:ext>
            </a:extLst>
          </p:cNvPr>
          <p:cNvSpPr/>
          <p:nvPr/>
        </p:nvSpPr>
        <p:spPr>
          <a:xfrm>
            <a:off x="4876800" y="6096000"/>
            <a:ext cx="609600" cy="609600"/>
          </a:xfrm>
          <a:prstGeom prst="actionButtonBackPrevious">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8" name="Action Button: Forward or Next 7">
            <a:hlinkClick r:id="rId4" action="ppaction://hlinksldjump" highlightClick="1"/>
            <a:extLst>
              <a:ext uri="{FF2B5EF4-FFF2-40B4-BE49-F238E27FC236}">
                <a16:creationId xmlns:a16="http://schemas.microsoft.com/office/drawing/2014/main" id="{DE0E8AF2-9B1A-4786-B7E6-B91D551ED2CA}"/>
              </a:ext>
            </a:extLst>
          </p:cNvPr>
          <p:cNvSpPr>
            <a:spLocks noChangeAspect="1"/>
          </p:cNvSpPr>
          <p:nvPr/>
        </p:nvSpPr>
        <p:spPr>
          <a:xfrm>
            <a:off x="8153400" y="6096000"/>
            <a:ext cx="639763" cy="639763"/>
          </a:xfrm>
          <a:prstGeom prst="actionButtonForwardNex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9" name="TextBox 8">
            <a:extLst>
              <a:ext uri="{FF2B5EF4-FFF2-40B4-BE49-F238E27FC236}">
                <a16:creationId xmlns:a16="http://schemas.microsoft.com/office/drawing/2014/main" id="{73B7F0A0-FFFB-4209-B636-56D9E0EE1279}"/>
              </a:ext>
            </a:extLst>
          </p:cNvPr>
          <p:cNvSpPr txBox="1">
            <a:spLocks noChangeArrowheads="1"/>
          </p:cNvSpPr>
          <p:nvPr/>
        </p:nvSpPr>
        <p:spPr bwMode="auto">
          <a:xfrm>
            <a:off x="2438400" y="6027738"/>
            <a:ext cx="2362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other shell exercises</a:t>
            </a:r>
          </a:p>
        </p:txBody>
      </p:sp>
      <p:sp>
        <p:nvSpPr>
          <p:cNvPr id="10" name="TextBox 9">
            <a:extLst>
              <a:ext uri="{FF2B5EF4-FFF2-40B4-BE49-F238E27FC236}">
                <a16:creationId xmlns:a16="http://schemas.microsoft.com/office/drawing/2014/main" id="{E3403A6F-E857-482F-A88D-DA364DB90A3D}"/>
              </a:ext>
            </a:extLst>
          </p:cNvPr>
          <p:cNvSpPr txBox="1">
            <a:spLocks noChangeArrowheads="1"/>
          </p:cNvSpPr>
          <p:nvPr/>
        </p:nvSpPr>
        <p:spPr bwMode="auto">
          <a:xfrm>
            <a:off x="5715000" y="6027738"/>
            <a:ext cx="2362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On to the next exercise!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p:bldP spid="10"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05552363-050B-42C8-A18F-EBD0E94E3524}"/>
              </a:ext>
            </a:extLst>
          </p:cNvPr>
          <p:cNvSpPr>
            <a:spLocks noGrp="1" noChangeArrowheads="1"/>
          </p:cNvSpPr>
          <p:nvPr>
            <p:ph idx="1"/>
          </p:nvPr>
        </p:nvSpPr>
        <p:spPr>
          <a:xfrm>
            <a:off x="228600" y="914400"/>
            <a:ext cx="5029200" cy="6370638"/>
          </a:xfrm>
        </p:spPr>
        <p:txBody>
          <a:bodyPr>
            <a:spAutoFit/>
          </a:bodyPr>
          <a:lstStyle/>
          <a:p>
            <a:pPr>
              <a:buFont typeface="Wingdings" panose="05000000000000000000" pitchFamily="2" charset="2"/>
              <a:buChar char="q"/>
            </a:pPr>
            <a:r>
              <a:rPr lang="en-US" altLang="en-US" sz="2400"/>
              <a:t>Many mollusks (including snails) form shells that approximate </a:t>
            </a:r>
            <a:r>
              <a:rPr lang="en-US" altLang="en-US" sz="2400" b="1">
                <a:solidFill>
                  <a:srgbClr val="C00000"/>
                </a:solidFill>
              </a:rPr>
              <a:t>logarithmic spirals</a:t>
            </a:r>
            <a:r>
              <a:rPr lang="en-US" altLang="en-US" sz="2400"/>
              <a:t>. </a:t>
            </a:r>
          </a:p>
          <a:p>
            <a:pPr>
              <a:buFont typeface="Wingdings" panose="05000000000000000000" pitchFamily="2" charset="2"/>
              <a:buChar char="q"/>
            </a:pPr>
            <a:r>
              <a:rPr lang="en-US" altLang="en-US" sz="2400"/>
              <a:t>The nautilus is the only cephalopod (relative of octopi and squid) that has an external shell.</a:t>
            </a:r>
          </a:p>
          <a:p>
            <a:pPr>
              <a:buFont typeface="Wingdings" panose="05000000000000000000" pitchFamily="2" charset="2"/>
              <a:buChar char="q"/>
            </a:pPr>
            <a:r>
              <a:rPr lang="en-US" altLang="en-US" sz="2400"/>
              <a:t>Nautilus shells are stunning examples of logarithmic spirals in nature.</a:t>
            </a:r>
          </a:p>
          <a:p>
            <a:pPr>
              <a:buFont typeface="Wingdings" panose="05000000000000000000" pitchFamily="2" charset="2"/>
              <a:buChar char="q"/>
            </a:pPr>
            <a:r>
              <a:rPr lang="en-US" altLang="en-US" sz="2400"/>
              <a:t>In these exercises, you will learn about logarithmic spirals, as well as examine a real nautilus shell, and explore how its shape is related to a logarithmic spiral.</a:t>
            </a:r>
          </a:p>
          <a:p>
            <a:pPr>
              <a:buFont typeface="Wingdings" panose="05000000000000000000" pitchFamily="2" charset="2"/>
              <a:buChar char="q"/>
            </a:pPr>
            <a:endParaRPr lang="en-US" altLang="en-US" sz="2800"/>
          </a:p>
        </p:txBody>
      </p:sp>
      <p:sp>
        <p:nvSpPr>
          <p:cNvPr id="195587" name="Rectangle 2">
            <a:extLst>
              <a:ext uri="{FF2B5EF4-FFF2-40B4-BE49-F238E27FC236}">
                <a16:creationId xmlns:a16="http://schemas.microsoft.com/office/drawing/2014/main" id="{05736287-DCBF-44B9-8817-97FB5222AA36}"/>
              </a:ext>
            </a:extLst>
          </p:cNvPr>
          <p:cNvSpPr>
            <a:spLocks noGrp="1" noChangeArrowheads="1"/>
          </p:cNvSpPr>
          <p:nvPr>
            <p:ph type="title"/>
          </p:nvPr>
        </p:nvSpPr>
        <p:spPr>
          <a:xfrm>
            <a:off x="381000" y="152400"/>
            <a:ext cx="8229600" cy="655638"/>
          </a:xfrm>
          <a:solidFill>
            <a:srgbClr val="C00000"/>
          </a:solidFill>
          <a:ln w="38100">
            <a:solidFill>
              <a:schemeClr val="tx1"/>
            </a:solidFill>
            <a:miter lim="800000"/>
            <a:headEnd/>
            <a:tailEnd/>
          </a:ln>
        </p:spPr>
        <p:txBody>
          <a:bodyPr/>
          <a:lstStyle/>
          <a:p>
            <a:r>
              <a:rPr lang="en-US" altLang="en-US" sz="2400" b="1">
                <a:solidFill>
                  <a:schemeClr val="bg1"/>
                </a:solidFill>
              </a:rPr>
              <a:t>Exercise 9c: That Mathematical Mollusc: The Nautilus</a:t>
            </a:r>
          </a:p>
        </p:txBody>
      </p:sp>
      <p:sp>
        <p:nvSpPr>
          <p:cNvPr id="33" name="Rectangle 6">
            <a:extLst>
              <a:ext uri="{FF2B5EF4-FFF2-40B4-BE49-F238E27FC236}">
                <a16:creationId xmlns:a16="http://schemas.microsoft.com/office/drawing/2014/main" id="{D4B47D74-6063-4626-9C53-F45760DED438}"/>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7FAABA4-6983-4091-A19C-5432DB75D74C}" type="slidenum">
              <a:rPr lang="en-US" altLang="en-US">
                <a:solidFill>
                  <a:srgbClr val="898989"/>
                </a:solidFill>
              </a:rPr>
              <a:pPr eaLnBrk="1" hangingPunct="1"/>
              <a:t>172</a:t>
            </a:fld>
            <a:endParaRPr lang="en-US" altLang="en-US">
              <a:solidFill>
                <a:srgbClr val="898989"/>
              </a:solidFill>
            </a:endParaRPr>
          </a:p>
        </p:txBody>
      </p:sp>
      <p:pic>
        <p:nvPicPr>
          <p:cNvPr id="172034" name="Picture 2">
            <a:extLst>
              <a:ext uri="{FF2B5EF4-FFF2-40B4-BE49-F238E27FC236}">
                <a16:creationId xmlns:a16="http://schemas.microsoft.com/office/drawing/2014/main" id="{9034E703-578E-46F4-8CEF-BBCE86CE98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219200"/>
            <a:ext cx="3757613"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par>
                                <p:cTn id="7" presetID="35" presetClass="entr" presetSubtype="0" fill="hold" nodeType="withEffect">
                                  <p:stCondLst>
                                    <p:cond delay="0"/>
                                  </p:stCondLst>
                                  <p:childTnLst>
                                    <p:set>
                                      <p:cBhvr>
                                        <p:cTn id="8" dur="1" fill="hold">
                                          <p:stCondLst>
                                            <p:cond delay="0"/>
                                          </p:stCondLst>
                                        </p:cTn>
                                        <p:tgtEl>
                                          <p:spTgt spid="172034"/>
                                        </p:tgtEl>
                                        <p:attrNameLst>
                                          <p:attrName>style.visibility</p:attrName>
                                        </p:attrNameLst>
                                      </p:cBhvr>
                                      <p:to>
                                        <p:strVal val="visible"/>
                                      </p:to>
                                    </p:set>
                                    <p:animEffect transition="in" filter="fade">
                                      <p:cBhvr>
                                        <p:cTn id="9" dur="500"/>
                                        <p:tgtEl>
                                          <p:spTgt spid="172034"/>
                                        </p:tgtEl>
                                      </p:cBhvr>
                                    </p:animEffect>
                                    <p:anim calcmode="lin" valueType="num">
                                      <p:cBhvr>
                                        <p:cTn id="10" dur="500" fill="hold"/>
                                        <p:tgtEl>
                                          <p:spTgt spid="172034"/>
                                        </p:tgtEl>
                                        <p:attrNameLst>
                                          <p:attrName>style.rotation</p:attrName>
                                        </p:attrNameLst>
                                      </p:cBhvr>
                                      <p:tavLst>
                                        <p:tav tm="0">
                                          <p:val>
                                            <p:fltVal val="720"/>
                                          </p:val>
                                        </p:tav>
                                        <p:tav tm="100000">
                                          <p:val>
                                            <p:fltVal val="0"/>
                                          </p:val>
                                        </p:tav>
                                      </p:tavLst>
                                    </p:anim>
                                    <p:anim calcmode="lin" valueType="num">
                                      <p:cBhvr>
                                        <p:cTn id="11" dur="500" fill="hold"/>
                                        <p:tgtEl>
                                          <p:spTgt spid="172034"/>
                                        </p:tgtEl>
                                        <p:attrNameLst>
                                          <p:attrName>ppt_h</p:attrName>
                                        </p:attrNameLst>
                                      </p:cBhvr>
                                      <p:tavLst>
                                        <p:tav tm="0">
                                          <p:val>
                                            <p:fltVal val="0"/>
                                          </p:val>
                                        </p:tav>
                                        <p:tav tm="100000">
                                          <p:val>
                                            <p:strVal val="#ppt_h"/>
                                          </p:val>
                                        </p:tav>
                                      </p:tavLst>
                                    </p:anim>
                                    <p:anim calcmode="lin" valueType="num">
                                      <p:cBhvr>
                                        <p:cTn id="12" dur="500" fill="hold"/>
                                        <p:tgtEl>
                                          <p:spTgt spid="172034"/>
                                        </p:tgtEl>
                                        <p:attrNameLst>
                                          <p:attrName>ppt_w</p:attrName>
                                        </p:attrNameLst>
                                      </p:cBhvr>
                                      <p:tavLst>
                                        <p:tav tm="0">
                                          <p:val>
                                            <p:fltVal val="0"/>
                                          </p:val>
                                        </p:tav>
                                        <p:tav tm="100000">
                                          <p:val>
                                            <p:strVal val="#ppt_w"/>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CC60BCD4-44F0-4157-A0FC-8D86E77BC5B8}"/>
              </a:ext>
            </a:extLst>
          </p:cNvPr>
          <p:cNvSpPr>
            <a:spLocks noGrp="1" noChangeArrowheads="1"/>
          </p:cNvSpPr>
          <p:nvPr>
            <p:ph idx="1"/>
          </p:nvPr>
        </p:nvSpPr>
        <p:spPr>
          <a:xfrm>
            <a:off x="0" y="457200"/>
            <a:ext cx="5257800" cy="7331075"/>
          </a:xfrm>
        </p:spPr>
        <p:txBody>
          <a:bodyPr>
            <a:spAutoFit/>
          </a:bodyPr>
          <a:lstStyle/>
          <a:p>
            <a:pPr>
              <a:buFont typeface="Wingdings" panose="05000000000000000000" pitchFamily="2" charset="2"/>
              <a:buChar char="q"/>
            </a:pPr>
            <a:r>
              <a:rPr lang="en-US" altLang="en-US" sz="2400"/>
              <a:t>Examine your half of a nautilus shell.</a:t>
            </a:r>
          </a:p>
          <a:p>
            <a:pPr>
              <a:buFont typeface="Wingdings" panose="05000000000000000000" pitchFamily="2" charset="2"/>
              <a:buChar char="q"/>
            </a:pPr>
            <a:r>
              <a:rPr lang="en-US" altLang="en-US" sz="2400"/>
              <a:t>When it hatches, a nautilus only has 7 </a:t>
            </a:r>
            <a:r>
              <a:rPr lang="en-US" altLang="en-US" sz="2400" b="1">
                <a:solidFill>
                  <a:srgbClr val="C00000"/>
                </a:solidFill>
              </a:rPr>
              <a:t>chambers</a:t>
            </a:r>
            <a:r>
              <a:rPr lang="en-US" altLang="en-US" sz="2400"/>
              <a:t>.</a:t>
            </a:r>
          </a:p>
          <a:p>
            <a:pPr>
              <a:buFont typeface="Wingdings" panose="05000000000000000000" pitchFamily="2" charset="2"/>
              <a:buChar char="q"/>
            </a:pPr>
            <a:r>
              <a:rPr lang="en-US" altLang="en-US" sz="2400"/>
              <a:t>As it grows, a nautilus adds new chambers to its shell.</a:t>
            </a:r>
          </a:p>
          <a:p>
            <a:pPr>
              <a:buFont typeface="Wingdings" panose="05000000000000000000" pitchFamily="2" charset="2"/>
              <a:buChar char="q"/>
            </a:pPr>
            <a:r>
              <a:rPr lang="en-US" altLang="en-US" sz="2400"/>
              <a:t>A nautilus lives in the largest chamber, and when forming a new chamber, it seals off the previous one with a </a:t>
            </a:r>
            <a:r>
              <a:rPr lang="en-US" altLang="en-US" sz="2400" b="1">
                <a:solidFill>
                  <a:srgbClr val="C00000"/>
                </a:solidFill>
              </a:rPr>
              <a:t>septum</a:t>
            </a:r>
            <a:r>
              <a:rPr lang="en-US" altLang="en-US" sz="2400"/>
              <a:t> (pl. = </a:t>
            </a:r>
            <a:r>
              <a:rPr lang="en-US" altLang="en-US" sz="2400" b="1">
                <a:solidFill>
                  <a:srgbClr val="C00000"/>
                </a:solidFill>
              </a:rPr>
              <a:t>septa</a:t>
            </a:r>
            <a:r>
              <a:rPr lang="en-US" altLang="en-US" sz="2400"/>
              <a:t>).</a:t>
            </a:r>
          </a:p>
          <a:p>
            <a:pPr>
              <a:buFont typeface="Wingdings" panose="05000000000000000000" pitchFamily="2" charset="2"/>
              <a:buChar char="q"/>
            </a:pPr>
            <a:r>
              <a:rPr lang="en-US" altLang="en-US" sz="2400"/>
              <a:t>A tube called the </a:t>
            </a:r>
            <a:r>
              <a:rPr lang="en-US" altLang="en-US" sz="2400" b="1">
                <a:solidFill>
                  <a:srgbClr val="C00000"/>
                </a:solidFill>
              </a:rPr>
              <a:t>siphuncle</a:t>
            </a:r>
            <a:r>
              <a:rPr lang="en-US" altLang="en-US" sz="2400"/>
              <a:t> connects the sealed chambers.</a:t>
            </a:r>
          </a:p>
          <a:p>
            <a:pPr>
              <a:buFont typeface="Wingdings" panose="05000000000000000000" pitchFamily="2" charset="2"/>
              <a:buChar char="q"/>
            </a:pPr>
            <a:r>
              <a:rPr lang="en-US" altLang="en-US" sz="2400" u="sng"/>
              <a:t>The nautilus adjusts the saltiness of its blood in the siphuncle to osmotically move water and gases in and out of the sealed chambers.</a:t>
            </a:r>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800"/>
          </a:p>
        </p:txBody>
      </p:sp>
      <p:sp>
        <p:nvSpPr>
          <p:cNvPr id="196611" name="Rectangle 2">
            <a:extLst>
              <a:ext uri="{FF2B5EF4-FFF2-40B4-BE49-F238E27FC236}">
                <a16:creationId xmlns:a16="http://schemas.microsoft.com/office/drawing/2014/main" id="{9FA02F1E-5EE4-4BB6-96A5-B476ECF5DC85}"/>
              </a:ext>
            </a:extLst>
          </p:cNvPr>
          <p:cNvSpPr>
            <a:spLocks noGrp="1" noChangeArrowheads="1"/>
          </p:cNvSpPr>
          <p:nvPr>
            <p:ph type="title"/>
          </p:nvPr>
        </p:nvSpPr>
        <p:spPr>
          <a:xfrm>
            <a:off x="381000" y="0"/>
            <a:ext cx="8229600" cy="457200"/>
          </a:xfrm>
          <a:solidFill>
            <a:srgbClr val="C00000"/>
          </a:solidFill>
          <a:ln w="38100">
            <a:solidFill>
              <a:schemeClr val="tx1"/>
            </a:solidFill>
            <a:miter lim="800000"/>
            <a:headEnd/>
            <a:tailEnd/>
          </a:ln>
        </p:spPr>
        <p:txBody>
          <a:bodyPr/>
          <a:lstStyle/>
          <a:p>
            <a:r>
              <a:rPr lang="en-US" altLang="en-US" sz="2400" b="1">
                <a:solidFill>
                  <a:schemeClr val="bg1"/>
                </a:solidFill>
              </a:rPr>
              <a:t>Exercise 9c: That Mathematical Mollusc: The Nautilus</a:t>
            </a:r>
          </a:p>
        </p:txBody>
      </p:sp>
      <p:sp>
        <p:nvSpPr>
          <p:cNvPr id="33" name="Rectangle 6">
            <a:extLst>
              <a:ext uri="{FF2B5EF4-FFF2-40B4-BE49-F238E27FC236}">
                <a16:creationId xmlns:a16="http://schemas.microsoft.com/office/drawing/2014/main" id="{06677C0B-9B92-4B31-88FA-A9830EA19EE9}"/>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1B79ABB-46F4-49D6-962E-9CDA2A737E3F}" type="slidenum">
              <a:rPr lang="en-US" altLang="en-US">
                <a:solidFill>
                  <a:srgbClr val="898989"/>
                </a:solidFill>
              </a:rPr>
              <a:pPr eaLnBrk="1" hangingPunct="1"/>
              <a:t>173</a:t>
            </a:fld>
            <a:endParaRPr lang="en-US" altLang="en-US">
              <a:solidFill>
                <a:srgbClr val="898989"/>
              </a:solidFill>
            </a:endParaRPr>
          </a:p>
        </p:txBody>
      </p:sp>
      <p:pic>
        <p:nvPicPr>
          <p:cNvPr id="172034" name="Picture 2">
            <a:extLst>
              <a:ext uri="{FF2B5EF4-FFF2-40B4-BE49-F238E27FC236}">
                <a16:creationId xmlns:a16="http://schemas.microsoft.com/office/drawing/2014/main" id="{705B6CA5-A192-4ED9-BE57-4415D4BA23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533400"/>
            <a:ext cx="3757613"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13">
            <a:extLst>
              <a:ext uri="{FF2B5EF4-FFF2-40B4-BE49-F238E27FC236}">
                <a16:creationId xmlns:a16="http://schemas.microsoft.com/office/drawing/2014/main" id="{94032469-7504-48E4-9C6F-3614891C15A3}"/>
              </a:ext>
            </a:extLst>
          </p:cNvPr>
          <p:cNvSpPr/>
          <p:nvPr/>
        </p:nvSpPr>
        <p:spPr>
          <a:xfrm>
            <a:off x="7256463" y="3173413"/>
            <a:ext cx="717550" cy="838200"/>
          </a:xfrm>
          <a:custGeom>
            <a:avLst/>
            <a:gdLst>
              <a:gd name="connsiteX0" fmla="*/ 228600 w 719137"/>
              <a:gd name="connsiteY0" fmla="*/ 361950 h 838200"/>
              <a:gd name="connsiteX1" fmla="*/ 276225 w 719137"/>
              <a:gd name="connsiteY1" fmla="*/ 397669 h 838200"/>
              <a:gd name="connsiteX2" fmla="*/ 285750 w 719137"/>
              <a:gd name="connsiteY2" fmla="*/ 407194 h 838200"/>
              <a:gd name="connsiteX3" fmla="*/ 290512 w 719137"/>
              <a:gd name="connsiteY3" fmla="*/ 421482 h 838200"/>
              <a:gd name="connsiteX4" fmla="*/ 285750 w 719137"/>
              <a:gd name="connsiteY4" fmla="*/ 445294 h 838200"/>
              <a:gd name="connsiteX5" fmla="*/ 276225 w 719137"/>
              <a:gd name="connsiteY5" fmla="*/ 461963 h 838200"/>
              <a:gd name="connsiteX6" fmla="*/ 247650 w 719137"/>
              <a:gd name="connsiteY6" fmla="*/ 476250 h 838200"/>
              <a:gd name="connsiteX7" fmla="*/ 226219 w 719137"/>
              <a:gd name="connsiteY7" fmla="*/ 488157 h 838200"/>
              <a:gd name="connsiteX8" fmla="*/ 195262 w 719137"/>
              <a:gd name="connsiteY8" fmla="*/ 490538 h 838200"/>
              <a:gd name="connsiteX9" fmla="*/ 164306 w 719137"/>
              <a:gd name="connsiteY9" fmla="*/ 490538 h 838200"/>
              <a:gd name="connsiteX10" fmla="*/ 142875 w 719137"/>
              <a:gd name="connsiteY10" fmla="*/ 485775 h 838200"/>
              <a:gd name="connsiteX11" fmla="*/ 121444 w 719137"/>
              <a:gd name="connsiteY11" fmla="*/ 478632 h 838200"/>
              <a:gd name="connsiteX12" fmla="*/ 100012 w 719137"/>
              <a:gd name="connsiteY12" fmla="*/ 464344 h 838200"/>
              <a:gd name="connsiteX13" fmla="*/ 73819 w 719137"/>
              <a:gd name="connsiteY13" fmla="*/ 452438 h 838200"/>
              <a:gd name="connsiteX14" fmla="*/ 50006 w 719137"/>
              <a:gd name="connsiteY14" fmla="*/ 428625 h 838200"/>
              <a:gd name="connsiteX15" fmla="*/ 21431 w 719137"/>
              <a:gd name="connsiteY15" fmla="*/ 383382 h 838200"/>
              <a:gd name="connsiteX16" fmla="*/ 7144 w 719137"/>
              <a:gd name="connsiteY16" fmla="*/ 333375 h 838200"/>
              <a:gd name="connsiteX17" fmla="*/ 0 w 719137"/>
              <a:gd name="connsiteY17" fmla="*/ 276225 h 838200"/>
              <a:gd name="connsiteX18" fmla="*/ 9525 w 719137"/>
              <a:gd name="connsiteY18" fmla="*/ 209550 h 838200"/>
              <a:gd name="connsiteX19" fmla="*/ 26194 w 719137"/>
              <a:gd name="connsiteY19" fmla="*/ 152400 h 838200"/>
              <a:gd name="connsiteX20" fmla="*/ 76200 w 719137"/>
              <a:gd name="connsiteY20" fmla="*/ 95250 h 838200"/>
              <a:gd name="connsiteX21" fmla="*/ 111919 w 719137"/>
              <a:gd name="connsiteY21" fmla="*/ 69057 h 838200"/>
              <a:gd name="connsiteX22" fmla="*/ 166687 w 719137"/>
              <a:gd name="connsiteY22" fmla="*/ 38100 h 838200"/>
              <a:gd name="connsiteX23" fmla="*/ 221456 w 719137"/>
              <a:gd name="connsiteY23" fmla="*/ 16669 h 838200"/>
              <a:gd name="connsiteX24" fmla="*/ 292894 w 719137"/>
              <a:gd name="connsiteY24" fmla="*/ 0 h 838200"/>
              <a:gd name="connsiteX25" fmla="*/ 345281 w 719137"/>
              <a:gd name="connsiteY25" fmla="*/ 0 h 838200"/>
              <a:gd name="connsiteX26" fmla="*/ 461962 w 719137"/>
              <a:gd name="connsiteY26" fmla="*/ 28575 h 838200"/>
              <a:gd name="connsiteX27" fmla="*/ 552450 w 719137"/>
              <a:gd name="connsiteY27" fmla="*/ 71438 h 838200"/>
              <a:gd name="connsiteX28" fmla="*/ 621506 w 719137"/>
              <a:gd name="connsiteY28" fmla="*/ 133350 h 838200"/>
              <a:gd name="connsiteX29" fmla="*/ 659606 w 719137"/>
              <a:gd name="connsiteY29" fmla="*/ 188119 h 838200"/>
              <a:gd name="connsiteX30" fmla="*/ 688181 w 719137"/>
              <a:gd name="connsiteY30" fmla="*/ 252413 h 838200"/>
              <a:gd name="connsiteX31" fmla="*/ 714375 w 719137"/>
              <a:gd name="connsiteY31" fmla="*/ 314325 h 838200"/>
              <a:gd name="connsiteX32" fmla="*/ 719137 w 719137"/>
              <a:gd name="connsiteY32" fmla="*/ 385763 h 838200"/>
              <a:gd name="connsiteX33" fmla="*/ 711994 w 719137"/>
              <a:gd name="connsiteY33" fmla="*/ 457200 h 838200"/>
              <a:gd name="connsiteX34" fmla="*/ 683419 w 719137"/>
              <a:gd name="connsiteY34" fmla="*/ 559594 h 838200"/>
              <a:gd name="connsiteX35" fmla="*/ 647700 w 719137"/>
              <a:gd name="connsiteY35" fmla="*/ 631032 h 838200"/>
              <a:gd name="connsiteX36" fmla="*/ 600075 w 719137"/>
              <a:gd name="connsiteY36" fmla="*/ 690563 h 838200"/>
              <a:gd name="connsiteX37" fmla="*/ 526256 w 719137"/>
              <a:gd name="connsiteY37" fmla="*/ 769144 h 838200"/>
              <a:gd name="connsiteX38" fmla="*/ 459581 w 719137"/>
              <a:gd name="connsiteY38" fmla="*/ 819150 h 838200"/>
              <a:gd name="connsiteX39" fmla="*/ 400050 w 719137"/>
              <a:gd name="connsiteY39" fmla="*/ 838200 h 838200"/>
              <a:gd name="connsiteX40" fmla="*/ 431006 w 719137"/>
              <a:gd name="connsiteY40" fmla="*/ 795338 h 838200"/>
              <a:gd name="connsiteX41" fmla="*/ 454819 w 719137"/>
              <a:gd name="connsiteY41" fmla="*/ 747713 h 838200"/>
              <a:gd name="connsiteX42" fmla="*/ 469106 w 719137"/>
              <a:gd name="connsiteY42" fmla="*/ 664369 h 838200"/>
              <a:gd name="connsiteX43" fmla="*/ 471487 w 719137"/>
              <a:gd name="connsiteY43" fmla="*/ 590550 h 838200"/>
              <a:gd name="connsiteX44" fmla="*/ 447675 w 719137"/>
              <a:gd name="connsiteY44" fmla="*/ 526257 h 838200"/>
              <a:gd name="connsiteX45" fmla="*/ 409575 w 719137"/>
              <a:gd name="connsiteY45" fmla="*/ 473869 h 838200"/>
              <a:gd name="connsiteX46" fmla="*/ 371475 w 719137"/>
              <a:gd name="connsiteY46" fmla="*/ 435769 h 838200"/>
              <a:gd name="connsiteX47" fmla="*/ 338137 w 719137"/>
              <a:gd name="connsiteY47" fmla="*/ 416719 h 838200"/>
              <a:gd name="connsiteX48" fmla="*/ 304800 w 719137"/>
              <a:gd name="connsiteY48" fmla="*/ 402432 h 838200"/>
              <a:gd name="connsiteX49" fmla="*/ 278606 w 719137"/>
              <a:gd name="connsiteY49" fmla="*/ 392907 h 838200"/>
              <a:gd name="connsiteX50" fmla="*/ 292894 w 719137"/>
              <a:gd name="connsiteY50" fmla="*/ 357188 h 838200"/>
              <a:gd name="connsiteX51" fmla="*/ 290512 w 719137"/>
              <a:gd name="connsiteY51" fmla="*/ 333375 h 838200"/>
              <a:gd name="connsiteX52" fmla="*/ 271462 w 719137"/>
              <a:gd name="connsiteY52" fmla="*/ 319088 h 838200"/>
              <a:gd name="connsiteX53" fmla="*/ 259556 w 719137"/>
              <a:gd name="connsiteY53" fmla="*/ 314325 h 838200"/>
              <a:gd name="connsiteX54" fmla="*/ 228600 w 719137"/>
              <a:gd name="connsiteY54" fmla="*/ 36195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19137" h="838200">
                <a:moveTo>
                  <a:pt x="228600" y="361950"/>
                </a:moveTo>
                <a:lnTo>
                  <a:pt x="276225" y="397669"/>
                </a:lnTo>
                <a:lnTo>
                  <a:pt x="285750" y="407194"/>
                </a:lnTo>
                <a:lnTo>
                  <a:pt x="290512" y="421482"/>
                </a:lnTo>
                <a:lnTo>
                  <a:pt x="285750" y="445294"/>
                </a:lnTo>
                <a:lnTo>
                  <a:pt x="276225" y="461963"/>
                </a:lnTo>
                <a:lnTo>
                  <a:pt x="247650" y="476250"/>
                </a:lnTo>
                <a:lnTo>
                  <a:pt x="226219" y="488157"/>
                </a:lnTo>
                <a:lnTo>
                  <a:pt x="195262" y="490538"/>
                </a:lnTo>
                <a:lnTo>
                  <a:pt x="164306" y="490538"/>
                </a:lnTo>
                <a:lnTo>
                  <a:pt x="142875" y="485775"/>
                </a:lnTo>
                <a:lnTo>
                  <a:pt x="121444" y="478632"/>
                </a:lnTo>
                <a:lnTo>
                  <a:pt x="100012" y="464344"/>
                </a:lnTo>
                <a:lnTo>
                  <a:pt x="73819" y="452438"/>
                </a:lnTo>
                <a:lnTo>
                  <a:pt x="50006" y="428625"/>
                </a:lnTo>
                <a:lnTo>
                  <a:pt x="21431" y="383382"/>
                </a:lnTo>
                <a:lnTo>
                  <a:pt x="7144" y="333375"/>
                </a:lnTo>
                <a:lnTo>
                  <a:pt x="0" y="276225"/>
                </a:lnTo>
                <a:lnTo>
                  <a:pt x="9525" y="209550"/>
                </a:lnTo>
                <a:lnTo>
                  <a:pt x="26194" y="152400"/>
                </a:lnTo>
                <a:lnTo>
                  <a:pt x="76200" y="95250"/>
                </a:lnTo>
                <a:lnTo>
                  <a:pt x="111919" y="69057"/>
                </a:lnTo>
                <a:lnTo>
                  <a:pt x="166687" y="38100"/>
                </a:lnTo>
                <a:lnTo>
                  <a:pt x="221456" y="16669"/>
                </a:lnTo>
                <a:lnTo>
                  <a:pt x="292894" y="0"/>
                </a:lnTo>
                <a:lnTo>
                  <a:pt x="345281" y="0"/>
                </a:lnTo>
                <a:lnTo>
                  <a:pt x="461962" y="28575"/>
                </a:lnTo>
                <a:lnTo>
                  <a:pt x="552450" y="71438"/>
                </a:lnTo>
                <a:lnTo>
                  <a:pt x="621506" y="133350"/>
                </a:lnTo>
                <a:lnTo>
                  <a:pt x="659606" y="188119"/>
                </a:lnTo>
                <a:lnTo>
                  <a:pt x="688181" y="252413"/>
                </a:lnTo>
                <a:lnTo>
                  <a:pt x="714375" y="314325"/>
                </a:lnTo>
                <a:lnTo>
                  <a:pt x="719137" y="385763"/>
                </a:lnTo>
                <a:lnTo>
                  <a:pt x="711994" y="457200"/>
                </a:lnTo>
                <a:lnTo>
                  <a:pt x="683419" y="559594"/>
                </a:lnTo>
                <a:lnTo>
                  <a:pt x="647700" y="631032"/>
                </a:lnTo>
                <a:lnTo>
                  <a:pt x="600075" y="690563"/>
                </a:lnTo>
                <a:lnTo>
                  <a:pt x="526256" y="769144"/>
                </a:lnTo>
                <a:lnTo>
                  <a:pt x="459581" y="819150"/>
                </a:lnTo>
                <a:lnTo>
                  <a:pt x="400050" y="838200"/>
                </a:lnTo>
                <a:lnTo>
                  <a:pt x="431006" y="795338"/>
                </a:lnTo>
                <a:lnTo>
                  <a:pt x="454819" y="747713"/>
                </a:lnTo>
                <a:lnTo>
                  <a:pt x="469106" y="664369"/>
                </a:lnTo>
                <a:cubicBezTo>
                  <a:pt x="469900" y="639763"/>
                  <a:pt x="470693" y="615156"/>
                  <a:pt x="471487" y="590550"/>
                </a:cubicBezTo>
                <a:lnTo>
                  <a:pt x="447675" y="526257"/>
                </a:lnTo>
                <a:lnTo>
                  <a:pt x="409575" y="473869"/>
                </a:lnTo>
                <a:lnTo>
                  <a:pt x="371475" y="435769"/>
                </a:lnTo>
                <a:lnTo>
                  <a:pt x="338137" y="416719"/>
                </a:lnTo>
                <a:lnTo>
                  <a:pt x="304800" y="402432"/>
                </a:lnTo>
                <a:lnTo>
                  <a:pt x="278606" y="392907"/>
                </a:lnTo>
                <a:lnTo>
                  <a:pt x="292894" y="357188"/>
                </a:lnTo>
                <a:lnTo>
                  <a:pt x="290512" y="333375"/>
                </a:lnTo>
                <a:lnTo>
                  <a:pt x="271462" y="319088"/>
                </a:lnTo>
                <a:lnTo>
                  <a:pt x="259556" y="314325"/>
                </a:lnTo>
                <a:lnTo>
                  <a:pt x="228600" y="361950"/>
                </a:lnTo>
                <a:close/>
              </a:path>
            </a:pathLst>
          </a:custGeom>
          <a:solidFill>
            <a:srgbClr val="92D050">
              <a:alpha val="5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Freeform 14">
            <a:extLst>
              <a:ext uri="{FF2B5EF4-FFF2-40B4-BE49-F238E27FC236}">
                <a16:creationId xmlns:a16="http://schemas.microsoft.com/office/drawing/2014/main" id="{0369B613-A403-4C3F-BC42-C0C24018405D}"/>
              </a:ext>
            </a:extLst>
          </p:cNvPr>
          <p:cNvSpPr/>
          <p:nvPr/>
        </p:nvSpPr>
        <p:spPr>
          <a:xfrm>
            <a:off x="7408863" y="3567113"/>
            <a:ext cx="323850" cy="517525"/>
          </a:xfrm>
          <a:custGeom>
            <a:avLst/>
            <a:gdLst>
              <a:gd name="connsiteX0" fmla="*/ 133350 w 323850"/>
              <a:gd name="connsiteY0" fmla="*/ 0 h 516731"/>
              <a:gd name="connsiteX1" fmla="*/ 159544 w 323850"/>
              <a:gd name="connsiteY1" fmla="*/ 9525 h 516731"/>
              <a:gd name="connsiteX2" fmla="*/ 221456 w 323850"/>
              <a:gd name="connsiteY2" fmla="*/ 42862 h 516731"/>
              <a:gd name="connsiteX3" fmla="*/ 271462 w 323850"/>
              <a:gd name="connsiteY3" fmla="*/ 100012 h 516731"/>
              <a:gd name="connsiteX4" fmla="*/ 302419 w 323850"/>
              <a:gd name="connsiteY4" fmla="*/ 145256 h 516731"/>
              <a:gd name="connsiteX5" fmla="*/ 321469 w 323850"/>
              <a:gd name="connsiteY5" fmla="*/ 188118 h 516731"/>
              <a:gd name="connsiteX6" fmla="*/ 323850 w 323850"/>
              <a:gd name="connsiteY6" fmla="*/ 259556 h 516731"/>
              <a:gd name="connsiteX7" fmla="*/ 314325 w 323850"/>
              <a:gd name="connsiteY7" fmla="*/ 304800 h 516731"/>
              <a:gd name="connsiteX8" fmla="*/ 311944 w 323850"/>
              <a:gd name="connsiteY8" fmla="*/ 335756 h 516731"/>
              <a:gd name="connsiteX9" fmla="*/ 290512 w 323850"/>
              <a:gd name="connsiteY9" fmla="*/ 373856 h 516731"/>
              <a:gd name="connsiteX10" fmla="*/ 266700 w 323850"/>
              <a:gd name="connsiteY10" fmla="*/ 428625 h 516731"/>
              <a:gd name="connsiteX11" fmla="*/ 230981 w 323850"/>
              <a:gd name="connsiteY11" fmla="*/ 457200 h 516731"/>
              <a:gd name="connsiteX12" fmla="*/ 185737 w 323850"/>
              <a:gd name="connsiteY12" fmla="*/ 481012 h 516731"/>
              <a:gd name="connsiteX13" fmla="*/ 69056 w 323850"/>
              <a:gd name="connsiteY13" fmla="*/ 507206 h 516731"/>
              <a:gd name="connsiteX14" fmla="*/ 0 w 323850"/>
              <a:gd name="connsiteY14" fmla="*/ 516731 h 516731"/>
              <a:gd name="connsiteX15" fmla="*/ 35719 w 323850"/>
              <a:gd name="connsiteY15" fmla="*/ 492918 h 516731"/>
              <a:gd name="connsiteX16" fmla="*/ 73819 w 323850"/>
              <a:gd name="connsiteY16" fmla="*/ 469106 h 516731"/>
              <a:gd name="connsiteX17" fmla="*/ 123825 w 323850"/>
              <a:gd name="connsiteY17" fmla="*/ 431006 h 516731"/>
              <a:gd name="connsiteX18" fmla="*/ 142875 w 323850"/>
              <a:gd name="connsiteY18" fmla="*/ 402431 h 516731"/>
              <a:gd name="connsiteX19" fmla="*/ 166687 w 323850"/>
              <a:gd name="connsiteY19" fmla="*/ 373856 h 516731"/>
              <a:gd name="connsiteX20" fmla="*/ 180975 w 323850"/>
              <a:gd name="connsiteY20" fmla="*/ 335756 h 516731"/>
              <a:gd name="connsiteX21" fmla="*/ 200025 w 323850"/>
              <a:gd name="connsiteY21" fmla="*/ 273843 h 516731"/>
              <a:gd name="connsiteX22" fmla="*/ 202406 w 323850"/>
              <a:gd name="connsiteY22" fmla="*/ 226218 h 516731"/>
              <a:gd name="connsiteX23" fmla="*/ 190500 w 323850"/>
              <a:gd name="connsiteY23" fmla="*/ 188118 h 516731"/>
              <a:gd name="connsiteX24" fmla="*/ 178594 w 323850"/>
              <a:gd name="connsiteY24" fmla="*/ 145256 h 516731"/>
              <a:gd name="connsiteX25" fmla="*/ 164306 w 323850"/>
              <a:gd name="connsiteY25" fmla="*/ 95250 h 516731"/>
              <a:gd name="connsiteX26" fmla="*/ 152400 w 323850"/>
              <a:gd name="connsiteY26" fmla="*/ 71437 h 516731"/>
              <a:gd name="connsiteX27" fmla="*/ 138112 w 323850"/>
              <a:gd name="connsiteY27" fmla="*/ 59531 h 51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3850" h="516731">
                <a:moveTo>
                  <a:pt x="133350" y="0"/>
                </a:moveTo>
                <a:lnTo>
                  <a:pt x="159544" y="9525"/>
                </a:lnTo>
                <a:lnTo>
                  <a:pt x="221456" y="42862"/>
                </a:lnTo>
                <a:lnTo>
                  <a:pt x="271462" y="100012"/>
                </a:lnTo>
                <a:lnTo>
                  <a:pt x="302419" y="145256"/>
                </a:lnTo>
                <a:lnTo>
                  <a:pt x="321469" y="188118"/>
                </a:lnTo>
                <a:cubicBezTo>
                  <a:pt x="322263" y="211931"/>
                  <a:pt x="323056" y="235743"/>
                  <a:pt x="323850" y="259556"/>
                </a:cubicBezTo>
                <a:lnTo>
                  <a:pt x="314325" y="304800"/>
                </a:lnTo>
                <a:lnTo>
                  <a:pt x="311944" y="335756"/>
                </a:lnTo>
                <a:lnTo>
                  <a:pt x="290512" y="373856"/>
                </a:lnTo>
                <a:lnTo>
                  <a:pt x="266700" y="428625"/>
                </a:lnTo>
                <a:lnTo>
                  <a:pt x="230981" y="457200"/>
                </a:lnTo>
                <a:lnTo>
                  <a:pt x="185737" y="481012"/>
                </a:lnTo>
                <a:lnTo>
                  <a:pt x="69056" y="507206"/>
                </a:lnTo>
                <a:lnTo>
                  <a:pt x="0" y="516731"/>
                </a:lnTo>
                <a:lnTo>
                  <a:pt x="35719" y="492918"/>
                </a:lnTo>
                <a:lnTo>
                  <a:pt x="73819" y="469106"/>
                </a:lnTo>
                <a:lnTo>
                  <a:pt x="123825" y="431006"/>
                </a:lnTo>
                <a:lnTo>
                  <a:pt x="142875" y="402431"/>
                </a:lnTo>
                <a:lnTo>
                  <a:pt x="166687" y="373856"/>
                </a:lnTo>
                <a:lnTo>
                  <a:pt x="180975" y="335756"/>
                </a:lnTo>
                <a:lnTo>
                  <a:pt x="200025" y="273843"/>
                </a:lnTo>
                <a:lnTo>
                  <a:pt x="202406" y="226218"/>
                </a:lnTo>
                <a:lnTo>
                  <a:pt x="190500" y="188118"/>
                </a:lnTo>
                <a:lnTo>
                  <a:pt x="178594" y="145256"/>
                </a:lnTo>
                <a:lnTo>
                  <a:pt x="164306" y="95250"/>
                </a:lnTo>
                <a:lnTo>
                  <a:pt x="152400" y="71437"/>
                </a:lnTo>
                <a:lnTo>
                  <a:pt x="138112" y="59531"/>
                </a:lnTo>
              </a:path>
            </a:pathLst>
          </a:custGeom>
          <a:solidFill>
            <a:srgbClr val="92D050">
              <a:alpha val="50196"/>
            </a:srgbClr>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6" name="Freeform 15">
            <a:extLst>
              <a:ext uri="{FF2B5EF4-FFF2-40B4-BE49-F238E27FC236}">
                <a16:creationId xmlns:a16="http://schemas.microsoft.com/office/drawing/2014/main" id="{6773593A-61C3-453A-9C91-0EEFE415AC79}"/>
              </a:ext>
            </a:extLst>
          </p:cNvPr>
          <p:cNvSpPr/>
          <p:nvPr/>
        </p:nvSpPr>
        <p:spPr>
          <a:xfrm>
            <a:off x="7199313" y="3621088"/>
            <a:ext cx="415925" cy="463550"/>
          </a:xfrm>
          <a:custGeom>
            <a:avLst/>
            <a:gdLst>
              <a:gd name="connsiteX0" fmla="*/ 342900 w 416719"/>
              <a:gd name="connsiteY0" fmla="*/ 0 h 461963"/>
              <a:gd name="connsiteX1" fmla="*/ 366712 w 416719"/>
              <a:gd name="connsiteY1" fmla="*/ 23813 h 461963"/>
              <a:gd name="connsiteX2" fmla="*/ 381000 w 416719"/>
              <a:gd name="connsiteY2" fmla="*/ 52388 h 461963"/>
              <a:gd name="connsiteX3" fmla="*/ 390525 w 416719"/>
              <a:gd name="connsiteY3" fmla="*/ 95250 h 461963"/>
              <a:gd name="connsiteX4" fmla="*/ 409575 w 416719"/>
              <a:gd name="connsiteY4" fmla="*/ 145257 h 461963"/>
              <a:gd name="connsiteX5" fmla="*/ 416719 w 416719"/>
              <a:gd name="connsiteY5" fmla="*/ 192882 h 461963"/>
              <a:gd name="connsiteX6" fmla="*/ 400050 w 416719"/>
              <a:gd name="connsiteY6" fmla="*/ 252413 h 461963"/>
              <a:gd name="connsiteX7" fmla="*/ 381000 w 416719"/>
              <a:gd name="connsiteY7" fmla="*/ 311944 h 461963"/>
              <a:gd name="connsiteX8" fmla="*/ 347662 w 416719"/>
              <a:gd name="connsiteY8" fmla="*/ 352425 h 461963"/>
              <a:gd name="connsiteX9" fmla="*/ 323850 w 416719"/>
              <a:gd name="connsiteY9" fmla="*/ 388144 h 461963"/>
              <a:gd name="connsiteX10" fmla="*/ 288131 w 416719"/>
              <a:gd name="connsiteY10" fmla="*/ 411957 h 461963"/>
              <a:gd name="connsiteX11" fmla="*/ 238125 w 416719"/>
              <a:gd name="connsiteY11" fmla="*/ 442913 h 461963"/>
              <a:gd name="connsiteX12" fmla="*/ 211931 w 416719"/>
              <a:gd name="connsiteY12" fmla="*/ 461963 h 461963"/>
              <a:gd name="connsiteX13" fmla="*/ 159544 w 416719"/>
              <a:gd name="connsiteY13" fmla="*/ 457200 h 461963"/>
              <a:gd name="connsiteX14" fmla="*/ 50006 w 416719"/>
              <a:gd name="connsiteY14" fmla="*/ 431007 h 461963"/>
              <a:gd name="connsiteX15" fmla="*/ 0 w 416719"/>
              <a:gd name="connsiteY15" fmla="*/ 407194 h 461963"/>
              <a:gd name="connsiteX16" fmla="*/ 50006 w 416719"/>
              <a:gd name="connsiteY16" fmla="*/ 397669 h 461963"/>
              <a:gd name="connsiteX17" fmla="*/ 130969 w 416719"/>
              <a:gd name="connsiteY17" fmla="*/ 366713 h 461963"/>
              <a:gd name="connsiteX18" fmla="*/ 197644 w 416719"/>
              <a:gd name="connsiteY18" fmla="*/ 319088 h 461963"/>
              <a:gd name="connsiteX19" fmla="*/ 221456 w 416719"/>
              <a:gd name="connsiteY19" fmla="*/ 292894 h 461963"/>
              <a:gd name="connsiteX20" fmla="*/ 261937 w 416719"/>
              <a:gd name="connsiteY20" fmla="*/ 245269 h 461963"/>
              <a:gd name="connsiteX21" fmla="*/ 283369 w 416719"/>
              <a:gd name="connsiteY21" fmla="*/ 183357 h 461963"/>
              <a:gd name="connsiteX22" fmla="*/ 292894 w 416719"/>
              <a:gd name="connsiteY22" fmla="*/ 123825 h 461963"/>
              <a:gd name="connsiteX23" fmla="*/ 295275 w 416719"/>
              <a:gd name="connsiteY23" fmla="*/ 78582 h 461963"/>
              <a:gd name="connsiteX24" fmla="*/ 292894 w 416719"/>
              <a:gd name="connsiteY24" fmla="*/ 35719 h 46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6719" h="461963">
                <a:moveTo>
                  <a:pt x="342900" y="0"/>
                </a:moveTo>
                <a:lnTo>
                  <a:pt x="366712" y="23813"/>
                </a:lnTo>
                <a:lnTo>
                  <a:pt x="381000" y="52388"/>
                </a:lnTo>
                <a:lnTo>
                  <a:pt x="390525" y="95250"/>
                </a:lnTo>
                <a:lnTo>
                  <a:pt x="409575" y="145257"/>
                </a:lnTo>
                <a:lnTo>
                  <a:pt x="416719" y="192882"/>
                </a:lnTo>
                <a:lnTo>
                  <a:pt x="400050" y="252413"/>
                </a:lnTo>
                <a:lnTo>
                  <a:pt x="381000" y="311944"/>
                </a:lnTo>
                <a:lnTo>
                  <a:pt x="347662" y="352425"/>
                </a:lnTo>
                <a:lnTo>
                  <a:pt x="323850" y="388144"/>
                </a:lnTo>
                <a:lnTo>
                  <a:pt x="288131" y="411957"/>
                </a:lnTo>
                <a:lnTo>
                  <a:pt x="238125" y="442913"/>
                </a:lnTo>
                <a:lnTo>
                  <a:pt x="211931" y="461963"/>
                </a:lnTo>
                <a:lnTo>
                  <a:pt x="159544" y="457200"/>
                </a:lnTo>
                <a:lnTo>
                  <a:pt x="50006" y="431007"/>
                </a:lnTo>
                <a:lnTo>
                  <a:pt x="0" y="407194"/>
                </a:lnTo>
                <a:lnTo>
                  <a:pt x="50006" y="397669"/>
                </a:lnTo>
                <a:lnTo>
                  <a:pt x="130969" y="366713"/>
                </a:lnTo>
                <a:lnTo>
                  <a:pt x="197644" y="319088"/>
                </a:lnTo>
                <a:lnTo>
                  <a:pt x="221456" y="292894"/>
                </a:lnTo>
                <a:lnTo>
                  <a:pt x="261937" y="245269"/>
                </a:lnTo>
                <a:lnTo>
                  <a:pt x="283369" y="183357"/>
                </a:lnTo>
                <a:lnTo>
                  <a:pt x="292894" y="123825"/>
                </a:lnTo>
                <a:lnTo>
                  <a:pt x="295275" y="78582"/>
                </a:lnTo>
                <a:lnTo>
                  <a:pt x="292894" y="35719"/>
                </a:lnTo>
              </a:path>
            </a:pathLst>
          </a:custGeom>
          <a:solidFill>
            <a:srgbClr val="92D050">
              <a:alpha val="50196"/>
            </a:srgbClr>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7" name="Freeform 16">
            <a:extLst>
              <a:ext uri="{FF2B5EF4-FFF2-40B4-BE49-F238E27FC236}">
                <a16:creationId xmlns:a16="http://schemas.microsoft.com/office/drawing/2014/main" id="{35089B71-9698-4F1E-A7B2-7019C11EEAC2}"/>
              </a:ext>
            </a:extLst>
          </p:cNvPr>
          <p:cNvSpPr/>
          <p:nvPr/>
        </p:nvSpPr>
        <p:spPr>
          <a:xfrm>
            <a:off x="6948488" y="3659188"/>
            <a:ext cx="547687" cy="369887"/>
          </a:xfrm>
          <a:custGeom>
            <a:avLst/>
            <a:gdLst>
              <a:gd name="connsiteX0" fmla="*/ 466725 w 547687"/>
              <a:gd name="connsiteY0" fmla="*/ 2382 h 369094"/>
              <a:gd name="connsiteX1" fmla="*/ 516731 w 547687"/>
              <a:gd name="connsiteY1" fmla="*/ 2382 h 369094"/>
              <a:gd name="connsiteX2" fmla="*/ 540543 w 547687"/>
              <a:gd name="connsiteY2" fmla="*/ 0 h 369094"/>
              <a:gd name="connsiteX3" fmla="*/ 545306 w 547687"/>
              <a:gd name="connsiteY3" fmla="*/ 14288 h 369094"/>
              <a:gd name="connsiteX4" fmla="*/ 547687 w 547687"/>
              <a:gd name="connsiteY4" fmla="*/ 40482 h 369094"/>
              <a:gd name="connsiteX5" fmla="*/ 542925 w 547687"/>
              <a:gd name="connsiteY5" fmla="*/ 83344 h 369094"/>
              <a:gd name="connsiteX6" fmla="*/ 540543 w 547687"/>
              <a:gd name="connsiteY6" fmla="*/ 119063 h 369094"/>
              <a:gd name="connsiteX7" fmla="*/ 533400 w 547687"/>
              <a:gd name="connsiteY7" fmla="*/ 135732 h 369094"/>
              <a:gd name="connsiteX8" fmla="*/ 531018 w 547687"/>
              <a:gd name="connsiteY8" fmla="*/ 159544 h 369094"/>
              <a:gd name="connsiteX9" fmla="*/ 516731 w 547687"/>
              <a:gd name="connsiteY9" fmla="*/ 202407 h 369094"/>
              <a:gd name="connsiteX10" fmla="*/ 500062 w 547687"/>
              <a:gd name="connsiteY10" fmla="*/ 221457 h 369094"/>
              <a:gd name="connsiteX11" fmla="*/ 478631 w 547687"/>
              <a:gd name="connsiteY11" fmla="*/ 242888 h 369094"/>
              <a:gd name="connsiteX12" fmla="*/ 459581 w 547687"/>
              <a:gd name="connsiteY12" fmla="*/ 271463 h 369094"/>
              <a:gd name="connsiteX13" fmla="*/ 423862 w 547687"/>
              <a:gd name="connsiteY13" fmla="*/ 297657 h 369094"/>
              <a:gd name="connsiteX14" fmla="*/ 383381 w 547687"/>
              <a:gd name="connsiteY14" fmla="*/ 321469 h 369094"/>
              <a:gd name="connsiteX15" fmla="*/ 330993 w 547687"/>
              <a:gd name="connsiteY15" fmla="*/ 347663 h 369094"/>
              <a:gd name="connsiteX16" fmla="*/ 269081 w 547687"/>
              <a:gd name="connsiteY16" fmla="*/ 364332 h 369094"/>
              <a:gd name="connsiteX17" fmla="*/ 247650 w 547687"/>
              <a:gd name="connsiteY17" fmla="*/ 369094 h 369094"/>
              <a:gd name="connsiteX18" fmla="*/ 200025 w 547687"/>
              <a:gd name="connsiteY18" fmla="*/ 354807 h 369094"/>
              <a:gd name="connsiteX19" fmla="*/ 164306 w 547687"/>
              <a:gd name="connsiteY19" fmla="*/ 335757 h 369094"/>
              <a:gd name="connsiteX20" fmla="*/ 119062 w 547687"/>
              <a:gd name="connsiteY20" fmla="*/ 309563 h 369094"/>
              <a:gd name="connsiteX21" fmla="*/ 85725 w 547687"/>
              <a:gd name="connsiteY21" fmla="*/ 278607 h 369094"/>
              <a:gd name="connsiteX22" fmla="*/ 0 w 547687"/>
              <a:gd name="connsiteY22" fmla="*/ 190500 h 369094"/>
              <a:gd name="connsiteX23" fmla="*/ 59531 w 547687"/>
              <a:gd name="connsiteY23" fmla="*/ 216694 h 369094"/>
              <a:gd name="connsiteX24" fmla="*/ 121443 w 547687"/>
              <a:gd name="connsiteY24" fmla="*/ 221457 h 369094"/>
              <a:gd name="connsiteX25" fmla="*/ 202406 w 547687"/>
              <a:gd name="connsiteY25" fmla="*/ 216694 h 369094"/>
              <a:gd name="connsiteX26" fmla="*/ 240506 w 547687"/>
              <a:gd name="connsiteY26" fmla="*/ 207169 h 369094"/>
              <a:gd name="connsiteX27" fmla="*/ 285750 w 547687"/>
              <a:gd name="connsiteY27" fmla="*/ 190500 h 369094"/>
              <a:gd name="connsiteX28" fmla="*/ 335756 w 547687"/>
              <a:gd name="connsiteY28" fmla="*/ 169069 h 369094"/>
              <a:gd name="connsiteX29" fmla="*/ 383381 w 547687"/>
              <a:gd name="connsiteY29" fmla="*/ 126207 h 369094"/>
              <a:gd name="connsiteX30" fmla="*/ 428625 w 547687"/>
              <a:gd name="connsiteY30" fmla="*/ 83344 h 369094"/>
              <a:gd name="connsiteX31" fmla="*/ 466725 w 547687"/>
              <a:gd name="connsiteY31" fmla="*/ 2382 h 36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7687" h="369094">
                <a:moveTo>
                  <a:pt x="466725" y="2382"/>
                </a:moveTo>
                <a:lnTo>
                  <a:pt x="516731" y="2382"/>
                </a:lnTo>
                <a:lnTo>
                  <a:pt x="540543" y="0"/>
                </a:lnTo>
                <a:lnTo>
                  <a:pt x="545306" y="14288"/>
                </a:lnTo>
                <a:lnTo>
                  <a:pt x="547687" y="40482"/>
                </a:lnTo>
                <a:lnTo>
                  <a:pt x="542925" y="83344"/>
                </a:lnTo>
                <a:lnTo>
                  <a:pt x="540543" y="119063"/>
                </a:lnTo>
                <a:lnTo>
                  <a:pt x="533400" y="135732"/>
                </a:lnTo>
                <a:lnTo>
                  <a:pt x="531018" y="159544"/>
                </a:lnTo>
                <a:lnTo>
                  <a:pt x="516731" y="202407"/>
                </a:lnTo>
                <a:lnTo>
                  <a:pt x="500062" y="221457"/>
                </a:lnTo>
                <a:lnTo>
                  <a:pt x="478631" y="242888"/>
                </a:lnTo>
                <a:lnTo>
                  <a:pt x="459581" y="271463"/>
                </a:lnTo>
                <a:lnTo>
                  <a:pt x="423862" y="297657"/>
                </a:lnTo>
                <a:lnTo>
                  <a:pt x="383381" y="321469"/>
                </a:lnTo>
                <a:lnTo>
                  <a:pt x="330993" y="347663"/>
                </a:lnTo>
                <a:lnTo>
                  <a:pt x="269081" y="364332"/>
                </a:lnTo>
                <a:lnTo>
                  <a:pt x="247650" y="369094"/>
                </a:lnTo>
                <a:lnTo>
                  <a:pt x="200025" y="354807"/>
                </a:lnTo>
                <a:lnTo>
                  <a:pt x="164306" y="335757"/>
                </a:lnTo>
                <a:lnTo>
                  <a:pt x="119062" y="309563"/>
                </a:lnTo>
                <a:lnTo>
                  <a:pt x="85725" y="278607"/>
                </a:lnTo>
                <a:lnTo>
                  <a:pt x="0" y="190500"/>
                </a:lnTo>
                <a:lnTo>
                  <a:pt x="59531" y="216694"/>
                </a:lnTo>
                <a:lnTo>
                  <a:pt x="121443" y="221457"/>
                </a:lnTo>
                <a:lnTo>
                  <a:pt x="202406" y="216694"/>
                </a:lnTo>
                <a:lnTo>
                  <a:pt x="240506" y="207169"/>
                </a:lnTo>
                <a:lnTo>
                  <a:pt x="285750" y="190500"/>
                </a:lnTo>
                <a:lnTo>
                  <a:pt x="335756" y="169069"/>
                </a:lnTo>
                <a:lnTo>
                  <a:pt x="383381" y="126207"/>
                </a:lnTo>
                <a:lnTo>
                  <a:pt x="428625" y="83344"/>
                </a:lnTo>
                <a:lnTo>
                  <a:pt x="466725" y="2382"/>
                </a:lnTo>
                <a:close/>
              </a:path>
            </a:pathLst>
          </a:custGeom>
          <a:solidFill>
            <a:srgbClr val="92D050">
              <a:alpha val="5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TextBox 18">
            <a:extLst>
              <a:ext uri="{FF2B5EF4-FFF2-40B4-BE49-F238E27FC236}">
                <a16:creationId xmlns:a16="http://schemas.microsoft.com/office/drawing/2014/main" id="{05ACED1D-E099-41A7-AA9E-3E0A072E2F07}"/>
              </a:ext>
            </a:extLst>
          </p:cNvPr>
          <p:cNvSpPr txBox="1">
            <a:spLocks noChangeArrowheads="1"/>
          </p:cNvSpPr>
          <p:nvPr/>
        </p:nvSpPr>
        <p:spPr bwMode="auto">
          <a:xfrm>
            <a:off x="5334000" y="5287963"/>
            <a:ext cx="3581400" cy="1570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u="sng"/>
              <a:t>This allows the nautilus to adjust its buoyancy</a:t>
            </a:r>
            <a:r>
              <a:rPr lang="en-US" altLang="en-US" sz="2400"/>
              <a:t>, to rise or sink in the water column as necessary.</a:t>
            </a:r>
          </a:p>
        </p:txBody>
      </p:sp>
      <p:sp>
        <p:nvSpPr>
          <p:cNvPr id="20" name="TextBox 19">
            <a:extLst>
              <a:ext uri="{FF2B5EF4-FFF2-40B4-BE49-F238E27FC236}">
                <a16:creationId xmlns:a16="http://schemas.microsoft.com/office/drawing/2014/main" id="{C241155C-F1ED-4B23-804B-3630C6633809}"/>
              </a:ext>
            </a:extLst>
          </p:cNvPr>
          <p:cNvSpPr txBox="1">
            <a:spLocks noChangeArrowheads="1"/>
          </p:cNvSpPr>
          <p:nvPr/>
        </p:nvSpPr>
        <p:spPr bwMode="auto">
          <a:xfrm>
            <a:off x="6858000" y="3429000"/>
            <a:ext cx="121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C00000"/>
                </a:solidFill>
              </a:rPr>
              <a:t>etc.</a:t>
            </a:r>
          </a:p>
        </p:txBody>
      </p:sp>
      <p:cxnSp>
        <p:nvCxnSpPr>
          <p:cNvPr id="13" name="Straight Arrow Connector 12">
            <a:extLst>
              <a:ext uri="{FF2B5EF4-FFF2-40B4-BE49-F238E27FC236}">
                <a16:creationId xmlns:a16="http://schemas.microsoft.com/office/drawing/2014/main" id="{E8CC5EDA-6E30-4D3D-923F-D8579865E7EF}"/>
              </a:ext>
            </a:extLst>
          </p:cNvPr>
          <p:cNvCxnSpPr/>
          <p:nvPr/>
        </p:nvCxnSpPr>
        <p:spPr>
          <a:xfrm flipV="1">
            <a:off x="6400800" y="2362200"/>
            <a:ext cx="609600" cy="533400"/>
          </a:xfrm>
          <a:prstGeom prst="straightConnector1">
            <a:avLst/>
          </a:prstGeom>
          <a:ln w="3492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94C032D-0CC0-47F4-A6E9-7F7110A4D41F}"/>
              </a:ext>
            </a:extLst>
          </p:cNvPr>
          <p:cNvSpPr txBox="1">
            <a:spLocks noChangeArrowheads="1"/>
          </p:cNvSpPr>
          <p:nvPr/>
        </p:nvSpPr>
        <p:spPr bwMode="auto">
          <a:xfrm>
            <a:off x="5257800" y="2743200"/>
            <a:ext cx="160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septum</a:t>
            </a:r>
          </a:p>
        </p:txBody>
      </p:sp>
      <p:cxnSp>
        <p:nvCxnSpPr>
          <p:cNvPr id="25" name="Straight Arrow Connector 24">
            <a:extLst>
              <a:ext uri="{FF2B5EF4-FFF2-40B4-BE49-F238E27FC236}">
                <a16:creationId xmlns:a16="http://schemas.microsoft.com/office/drawing/2014/main" id="{29A75538-BC66-4A1F-8549-6E3546792929}"/>
              </a:ext>
            </a:extLst>
          </p:cNvPr>
          <p:cNvCxnSpPr/>
          <p:nvPr/>
        </p:nvCxnSpPr>
        <p:spPr>
          <a:xfrm rot="10800000" flipV="1">
            <a:off x="6705600" y="1676400"/>
            <a:ext cx="685800" cy="228600"/>
          </a:xfrm>
          <a:prstGeom prst="straightConnector1">
            <a:avLst/>
          </a:prstGeom>
          <a:ln w="3492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6BF2CEA-E4B9-4870-842A-26065675B9F7}"/>
              </a:ext>
            </a:extLst>
          </p:cNvPr>
          <p:cNvSpPr txBox="1">
            <a:spLocks noChangeArrowheads="1"/>
          </p:cNvSpPr>
          <p:nvPr/>
        </p:nvSpPr>
        <p:spPr bwMode="auto">
          <a:xfrm>
            <a:off x="7239000" y="1371600"/>
            <a:ext cx="1752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chemeClr val="bg1"/>
                </a:solidFill>
              </a:rPr>
              <a:t>remains of siphuncle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withEffect">
                                  <p:stCondLst>
                                    <p:cond delay="0"/>
                                  </p:stCondLst>
                                  <p:childTnLst>
                                    <p:set>
                                      <p:cBhvr>
                                        <p:cTn id="6" dur="1" fill="hold">
                                          <p:stCondLst>
                                            <p:cond delay="0"/>
                                          </p:stCondLst>
                                        </p:cTn>
                                        <p:tgtEl>
                                          <p:spTgt spid="172034"/>
                                        </p:tgtEl>
                                        <p:attrNameLst>
                                          <p:attrName>style.visibility</p:attrName>
                                        </p:attrNameLst>
                                      </p:cBhvr>
                                      <p:to>
                                        <p:strVal val="visible"/>
                                      </p:to>
                                    </p:set>
                                    <p:animEffect transition="in" filter="fade">
                                      <p:cBhvr>
                                        <p:cTn id="7" dur="500"/>
                                        <p:tgtEl>
                                          <p:spTgt spid="172034"/>
                                        </p:tgtEl>
                                      </p:cBhvr>
                                    </p:animEffect>
                                    <p:anim calcmode="lin" valueType="num">
                                      <p:cBhvr>
                                        <p:cTn id="8" dur="500" fill="hold"/>
                                        <p:tgtEl>
                                          <p:spTgt spid="172034"/>
                                        </p:tgtEl>
                                        <p:attrNameLst>
                                          <p:attrName>style.rotation</p:attrName>
                                        </p:attrNameLst>
                                      </p:cBhvr>
                                      <p:tavLst>
                                        <p:tav tm="0">
                                          <p:val>
                                            <p:fltVal val="720"/>
                                          </p:val>
                                        </p:tav>
                                        <p:tav tm="100000">
                                          <p:val>
                                            <p:fltVal val="0"/>
                                          </p:val>
                                        </p:tav>
                                      </p:tavLst>
                                    </p:anim>
                                    <p:anim calcmode="lin" valueType="num">
                                      <p:cBhvr>
                                        <p:cTn id="9" dur="500" fill="hold"/>
                                        <p:tgtEl>
                                          <p:spTgt spid="172034"/>
                                        </p:tgtEl>
                                        <p:attrNameLst>
                                          <p:attrName>ppt_h</p:attrName>
                                        </p:attrNameLst>
                                      </p:cBhvr>
                                      <p:tavLst>
                                        <p:tav tm="0">
                                          <p:val>
                                            <p:fltVal val="0"/>
                                          </p:val>
                                        </p:tav>
                                        <p:tav tm="100000">
                                          <p:val>
                                            <p:strVal val="#ppt_h"/>
                                          </p:val>
                                        </p:tav>
                                      </p:tavLst>
                                    </p:anim>
                                    <p:anim calcmode="lin" valueType="num">
                                      <p:cBhvr>
                                        <p:cTn id="10" dur="500" fill="hold"/>
                                        <p:tgtEl>
                                          <p:spTgt spid="172034"/>
                                        </p:tgtEl>
                                        <p:attrNameLst>
                                          <p:attrName>ppt_w</p:attrName>
                                        </p:attrNameLst>
                                      </p:cBhvr>
                                      <p:tavLst>
                                        <p:tav tm="0">
                                          <p:val>
                                            <p:fltVal val="0"/>
                                          </p:val>
                                        </p:tav>
                                        <p:tav tm="100000">
                                          <p:val>
                                            <p:strVal val="#ppt_w"/>
                                          </p:val>
                                        </p:tav>
                                      </p:tavLst>
                                    </p:anim>
                                  </p:childTnLst>
                                </p:cTn>
                              </p:par>
                              <p:par>
                                <p:cTn id="11" presetID="1" presetClass="entr" presetSubtype="0" fill="hold" nodeType="withEffect">
                                  <p:stCondLst>
                                    <p:cond delay="0"/>
                                  </p:stCondLst>
                                  <p:childTnLst>
                                    <p:set>
                                      <p:cBhvr>
                                        <p:cTn id="12"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26" presetClass="emph" presetSubtype="0" fill="hold" nodeType="withEffect">
                                  <p:stCondLst>
                                    <p:cond delay="0"/>
                                  </p:stCondLst>
                                  <p:childTnLst>
                                    <p:animEffect transition="out" filter="fade">
                                      <p:cBhvr>
                                        <p:cTn id="22" dur="5000" tmFilter="0, 0; .2, .5; .8, .5; 1, 0"/>
                                        <p:tgtEl>
                                          <p:spTgt spid="14"/>
                                        </p:tgtEl>
                                      </p:cBhvr>
                                    </p:animEffect>
                                    <p:animScale>
                                      <p:cBhvr>
                                        <p:cTn id="23" dur="2500" autoRev="1" fill="hold"/>
                                        <p:tgtEl>
                                          <p:spTgt spid="14"/>
                                        </p:tgtEl>
                                      </p:cBhvr>
                                      <p:by x="105000" y="105000"/>
                                    </p:animScale>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par>
                                <p:cTn id="44" presetID="26" presetClass="emph" presetSubtype="0" fill="hold" grpId="1" nodeType="withEffect">
                                  <p:stCondLst>
                                    <p:cond delay="0"/>
                                  </p:stCondLst>
                                  <p:childTnLst>
                                    <p:animEffect transition="out" filter="fade">
                                      <p:cBhvr>
                                        <p:cTn id="45" dur="5000" tmFilter="0, 0; .2, .5; .8, .5; 1, 0"/>
                                        <p:tgtEl>
                                          <p:spTgt spid="20"/>
                                        </p:tgtEl>
                                      </p:cBhvr>
                                    </p:animEffect>
                                    <p:animScale>
                                      <p:cBhvr>
                                        <p:cTn id="46" dur="2500" autoRev="1" fill="hold"/>
                                        <p:tgtEl>
                                          <p:spTgt spid="20"/>
                                        </p:tgtEl>
                                      </p:cBhvr>
                                      <p:by x="105000" y="105000"/>
                                    </p:animScale>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xit" presetSubtype="0" fill="hold" grpId="2" nodeType="clickEffect">
                                  <p:stCondLst>
                                    <p:cond delay="0"/>
                                  </p:stCondLst>
                                  <p:childTnLst>
                                    <p:set>
                                      <p:cBhvr>
                                        <p:cTn id="50" dur="1" fill="hold">
                                          <p:stCondLst>
                                            <p:cond delay="0"/>
                                          </p:stCondLst>
                                        </p:cTn>
                                        <p:tgtEl>
                                          <p:spTgt spid="20"/>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5"/>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4"/>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2"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0-#ppt_w/2"/>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par>
                                <p:cTn id="69" presetID="2" presetClass="entr" presetSubtype="12"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0-#ppt_w/2"/>
                                          </p:val>
                                        </p:tav>
                                        <p:tav tm="100000">
                                          <p:val>
                                            <p:strVal val="#ppt_x"/>
                                          </p:val>
                                        </p:tav>
                                      </p:tavLst>
                                    </p:anim>
                                    <p:anim calcmode="lin" valueType="num">
                                      <p:cBhvr additive="base">
                                        <p:cTn id="7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2" fill="hold" nodeType="clickEffect">
                                  <p:stCondLst>
                                    <p:cond delay="0"/>
                                  </p:stCondLst>
                                  <p:childTnLst>
                                    <p:set>
                                      <p:cBhvr>
                                        <p:cTn id="80" dur="1" fill="hold">
                                          <p:stCondLst>
                                            <p:cond delay="0"/>
                                          </p:stCondLst>
                                        </p:cTn>
                                        <p:tgtEl>
                                          <p:spTgt spid="25"/>
                                        </p:tgtEl>
                                        <p:attrNameLst>
                                          <p:attrName>style.visibility</p:attrName>
                                        </p:attrNameLst>
                                      </p:cBhvr>
                                      <p:to>
                                        <p:strVal val="visible"/>
                                      </p:to>
                                    </p:set>
                                    <p:anim calcmode="lin" valueType="num">
                                      <p:cBhvr additive="base">
                                        <p:cTn id="81" dur="500" fill="hold"/>
                                        <p:tgtEl>
                                          <p:spTgt spid="25"/>
                                        </p:tgtEl>
                                        <p:attrNameLst>
                                          <p:attrName>ppt_x</p:attrName>
                                        </p:attrNameLst>
                                      </p:cBhvr>
                                      <p:tavLst>
                                        <p:tav tm="0">
                                          <p:val>
                                            <p:strVal val="1+#ppt_w/2"/>
                                          </p:val>
                                        </p:tav>
                                        <p:tav tm="100000">
                                          <p:val>
                                            <p:strVal val="#ppt_x"/>
                                          </p:val>
                                        </p:tav>
                                      </p:tavLst>
                                    </p:anim>
                                    <p:anim calcmode="lin" valueType="num">
                                      <p:cBhvr additive="base">
                                        <p:cTn id="82" dur="500" fill="hold"/>
                                        <p:tgtEl>
                                          <p:spTgt spid="25"/>
                                        </p:tgtEl>
                                        <p:attrNameLst>
                                          <p:attrName>ppt_y</p:attrName>
                                        </p:attrNameLst>
                                      </p:cBhvr>
                                      <p:tavLst>
                                        <p:tav tm="0">
                                          <p:val>
                                            <p:strVal val="#ppt_y"/>
                                          </p:val>
                                        </p:tav>
                                        <p:tav tm="100000">
                                          <p:val>
                                            <p:strVal val="#ppt_y"/>
                                          </p:val>
                                        </p:tav>
                                      </p:tavLst>
                                    </p:anim>
                                  </p:childTnLst>
                                </p:cTn>
                              </p:par>
                              <p:par>
                                <p:cTn id="83" presetID="2" presetClass="entr" presetSubtype="2" fill="hold" grpId="0" nodeType="with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additive="base">
                                        <p:cTn id="85" dur="500" fill="hold"/>
                                        <p:tgtEl>
                                          <p:spTgt spid="27"/>
                                        </p:tgtEl>
                                        <p:attrNameLst>
                                          <p:attrName>ppt_x</p:attrName>
                                        </p:attrNameLst>
                                      </p:cBhvr>
                                      <p:tavLst>
                                        <p:tav tm="0">
                                          <p:val>
                                            <p:strVal val="1+#ppt_w/2"/>
                                          </p:val>
                                        </p:tav>
                                        <p:tav tm="100000">
                                          <p:val>
                                            <p:strVal val="#ppt_x"/>
                                          </p:val>
                                        </p:tav>
                                      </p:tavLst>
                                    </p:anim>
                                    <p:anim calcmode="lin" valueType="num">
                                      <p:cBhvr additive="base">
                                        <p:cTn id="86"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nodeType="clickEffect">
                                  <p:stCondLst>
                                    <p:cond delay="0"/>
                                  </p:stCondLst>
                                  <p:childTnLst>
                                    <p:set>
                                      <p:cBhvr>
                                        <p:cTn id="90" dur="1" fill="hold">
                                          <p:stCondLst>
                                            <p:cond delay="0"/>
                                          </p:stCondLst>
                                        </p:cTn>
                                        <p:tgtEl>
                                          <p:spTgt spid="84995">
                                            <p:txEl>
                                              <p:pRg st="5" end="5"/>
                                            </p:txEl>
                                          </p:spTgt>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0" grpId="1"/>
      <p:bldP spid="20" grpId="2"/>
      <p:bldP spid="24" grpId="0"/>
      <p:bldP spid="27"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66E9C484-6FB4-43B1-B2C7-E312665C57D8}"/>
              </a:ext>
            </a:extLst>
          </p:cNvPr>
          <p:cNvSpPr>
            <a:spLocks noGrp="1" noChangeArrowheads="1"/>
          </p:cNvSpPr>
          <p:nvPr>
            <p:ph idx="1"/>
          </p:nvPr>
        </p:nvSpPr>
        <p:spPr>
          <a:xfrm>
            <a:off x="228600" y="914400"/>
            <a:ext cx="5410200" cy="5854700"/>
          </a:xfrm>
        </p:spPr>
        <p:txBody>
          <a:bodyPr>
            <a:spAutoFit/>
          </a:bodyPr>
          <a:lstStyle/>
          <a:p>
            <a:pPr>
              <a:buFont typeface="Wingdings" panose="05000000000000000000" pitchFamily="2" charset="2"/>
              <a:buChar char="q"/>
            </a:pPr>
            <a:r>
              <a:rPr lang="en-US" altLang="en-US" sz="2400"/>
              <a:t>Logarithmic spirals have several unique properties. </a:t>
            </a:r>
          </a:p>
          <a:p>
            <a:pPr>
              <a:buFont typeface="Wingdings" panose="05000000000000000000" pitchFamily="2" charset="2"/>
              <a:buChar char="q"/>
            </a:pPr>
            <a:endParaRPr lang="en-US" altLang="en-US" sz="2400"/>
          </a:p>
          <a:p>
            <a:pPr>
              <a:buFont typeface="Wingdings" panose="05000000000000000000" pitchFamily="2" charset="2"/>
              <a:buChar char="q"/>
            </a:pPr>
            <a:r>
              <a:rPr lang="en-US" altLang="en-US" sz="2400"/>
              <a:t>First, they exhibit </a:t>
            </a:r>
            <a:r>
              <a:rPr lang="en-US" altLang="en-US" sz="2400" b="1">
                <a:solidFill>
                  <a:srgbClr val="C00000"/>
                </a:solidFill>
              </a:rPr>
              <a:t>scale symmetry</a:t>
            </a:r>
            <a:r>
              <a:rPr lang="en-US" altLang="en-US" sz="2400"/>
              <a:t>.  </a:t>
            </a:r>
          </a:p>
          <a:p>
            <a:pPr>
              <a:buFont typeface="Wingdings" panose="05000000000000000000" pitchFamily="2" charset="2"/>
              <a:buChar char="q"/>
            </a:pPr>
            <a:endParaRPr lang="en-US" altLang="en-US" sz="2400"/>
          </a:p>
          <a:p>
            <a:pPr>
              <a:buFont typeface="Wingdings" panose="05000000000000000000" pitchFamily="2" charset="2"/>
              <a:buChar char="q"/>
            </a:pPr>
            <a:r>
              <a:rPr lang="en-US" altLang="en-US" sz="2400"/>
              <a:t>This means that we can zoom in on a logarithmic spiral without altering its image.</a:t>
            </a:r>
          </a:p>
          <a:p>
            <a:pPr>
              <a:buFont typeface="Wingdings" panose="05000000000000000000" pitchFamily="2" charset="2"/>
              <a:buChar char="q"/>
            </a:pPr>
            <a:endParaRPr lang="en-US" altLang="en-US" sz="2400"/>
          </a:p>
          <a:p>
            <a:pPr>
              <a:buFont typeface="Wingdings" panose="05000000000000000000" pitchFamily="2" charset="2"/>
              <a:buChar char="q"/>
            </a:pPr>
            <a:r>
              <a:rPr lang="en-US" altLang="en-US" sz="2400"/>
              <a:t>Figure B is the same as Figure A, only magnified by a factor of 2, illustrating the scale symmetry of logarithmic spirals.  </a:t>
            </a:r>
          </a:p>
          <a:p>
            <a:pPr>
              <a:buFont typeface="Wingdings" panose="05000000000000000000" pitchFamily="2" charset="2"/>
              <a:buChar char="q"/>
            </a:pPr>
            <a:endParaRPr lang="en-US" altLang="en-US" sz="2800"/>
          </a:p>
        </p:txBody>
      </p:sp>
      <p:sp>
        <p:nvSpPr>
          <p:cNvPr id="197635" name="Rectangle 2">
            <a:extLst>
              <a:ext uri="{FF2B5EF4-FFF2-40B4-BE49-F238E27FC236}">
                <a16:creationId xmlns:a16="http://schemas.microsoft.com/office/drawing/2014/main" id="{8E49AEE3-6E46-4A63-A836-19FBB2DFAAD5}"/>
              </a:ext>
            </a:extLst>
          </p:cNvPr>
          <p:cNvSpPr>
            <a:spLocks noGrp="1" noChangeArrowheads="1"/>
          </p:cNvSpPr>
          <p:nvPr>
            <p:ph type="title"/>
          </p:nvPr>
        </p:nvSpPr>
        <p:spPr>
          <a:xfrm>
            <a:off x="381000" y="152400"/>
            <a:ext cx="8229600" cy="655638"/>
          </a:xfrm>
          <a:solidFill>
            <a:srgbClr val="C00000"/>
          </a:solidFill>
          <a:ln w="38100">
            <a:solidFill>
              <a:schemeClr val="tx1"/>
            </a:solidFill>
            <a:miter lim="800000"/>
            <a:headEnd/>
            <a:tailEnd/>
          </a:ln>
        </p:spPr>
        <p:txBody>
          <a:bodyPr/>
          <a:lstStyle/>
          <a:p>
            <a:r>
              <a:rPr lang="en-US" altLang="en-US" sz="2400" b="1">
                <a:solidFill>
                  <a:schemeClr val="bg1"/>
                </a:solidFill>
              </a:rPr>
              <a:t>Exercise 9c: That Mathematical Mollusc: The Nautilus</a:t>
            </a:r>
          </a:p>
        </p:txBody>
      </p:sp>
      <p:sp>
        <p:nvSpPr>
          <p:cNvPr id="33" name="Rectangle 6">
            <a:extLst>
              <a:ext uri="{FF2B5EF4-FFF2-40B4-BE49-F238E27FC236}">
                <a16:creationId xmlns:a16="http://schemas.microsoft.com/office/drawing/2014/main" id="{B199B7A3-83C0-4DB6-AC4E-3C361F48A5BE}"/>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C3EA89C-75C2-42E5-8921-6A01D690A0EE}" type="slidenum">
              <a:rPr lang="en-US" altLang="en-US">
                <a:solidFill>
                  <a:srgbClr val="898989"/>
                </a:solidFill>
              </a:rPr>
              <a:pPr eaLnBrk="1" hangingPunct="1"/>
              <a:t>174</a:t>
            </a:fld>
            <a:endParaRPr lang="en-US" altLang="en-US">
              <a:solidFill>
                <a:srgbClr val="898989"/>
              </a:solidFill>
            </a:endParaRPr>
          </a:p>
        </p:txBody>
      </p:sp>
      <p:pic>
        <p:nvPicPr>
          <p:cNvPr id="50177" name="Picture 1">
            <a:extLst>
              <a:ext uri="{FF2B5EF4-FFF2-40B4-BE49-F238E27FC236}">
                <a16:creationId xmlns:a16="http://schemas.microsoft.com/office/drawing/2014/main" id="{00455FF9-631F-4D36-B2C6-2356F0CA49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990600"/>
            <a:ext cx="2882900"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entr" presetSubtype="0" fill="hold" nodeType="clickEffect">
                                  <p:stCondLst>
                                    <p:cond delay="0"/>
                                  </p:stCondLst>
                                  <p:childTnLst>
                                    <p:set>
                                      <p:cBhvr>
                                        <p:cTn id="18" dur="1" fill="hold">
                                          <p:stCondLst>
                                            <p:cond delay="0"/>
                                          </p:stCondLst>
                                        </p:cTn>
                                        <p:tgtEl>
                                          <p:spTgt spid="50177"/>
                                        </p:tgtEl>
                                        <p:attrNameLst>
                                          <p:attrName>style.visibility</p:attrName>
                                        </p:attrNameLst>
                                      </p:cBhvr>
                                      <p:to>
                                        <p:strVal val="visible"/>
                                      </p:to>
                                    </p:set>
                                    <p:animEffect transition="in" filter="fade">
                                      <p:cBhvr>
                                        <p:cTn id="19" dur="500"/>
                                        <p:tgtEl>
                                          <p:spTgt spid="50177"/>
                                        </p:tgtEl>
                                      </p:cBhvr>
                                    </p:animEffect>
                                    <p:anim calcmode="lin" valueType="num">
                                      <p:cBhvr>
                                        <p:cTn id="20" dur="500" fill="hold"/>
                                        <p:tgtEl>
                                          <p:spTgt spid="50177"/>
                                        </p:tgtEl>
                                        <p:attrNameLst>
                                          <p:attrName>style.rotation</p:attrName>
                                        </p:attrNameLst>
                                      </p:cBhvr>
                                      <p:tavLst>
                                        <p:tav tm="0">
                                          <p:val>
                                            <p:fltVal val="720"/>
                                          </p:val>
                                        </p:tav>
                                        <p:tav tm="100000">
                                          <p:val>
                                            <p:fltVal val="0"/>
                                          </p:val>
                                        </p:tav>
                                      </p:tavLst>
                                    </p:anim>
                                    <p:anim calcmode="lin" valueType="num">
                                      <p:cBhvr>
                                        <p:cTn id="21" dur="500" fill="hold"/>
                                        <p:tgtEl>
                                          <p:spTgt spid="50177"/>
                                        </p:tgtEl>
                                        <p:attrNameLst>
                                          <p:attrName>ppt_h</p:attrName>
                                        </p:attrNameLst>
                                      </p:cBhvr>
                                      <p:tavLst>
                                        <p:tav tm="0">
                                          <p:val>
                                            <p:fltVal val="0"/>
                                          </p:val>
                                        </p:tav>
                                        <p:tav tm="100000">
                                          <p:val>
                                            <p:strVal val="#ppt_h"/>
                                          </p:val>
                                        </p:tav>
                                      </p:tavLst>
                                    </p:anim>
                                    <p:anim calcmode="lin" valueType="num">
                                      <p:cBhvr>
                                        <p:cTn id="22" dur="500" fill="hold"/>
                                        <p:tgtEl>
                                          <p:spTgt spid="50177"/>
                                        </p:tgtEl>
                                        <p:attrNameLst>
                                          <p:attrName>ppt_w</p:attrName>
                                        </p:attrNameLst>
                                      </p:cBhvr>
                                      <p:tavLst>
                                        <p:tav tm="0">
                                          <p:val>
                                            <p:fltVal val="0"/>
                                          </p:val>
                                        </p:tav>
                                        <p:tav tm="100000">
                                          <p:val>
                                            <p:strVal val="#ppt_w"/>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49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21C80DE2-3496-4C0E-834F-D32DF2713ADD}"/>
              </a:ext>
            </a:extLst>
          </p:cNvPr>
          <p:cNvSpPr>
            <a:spLocks noGrp="1" noChangeArrowheads="1"/>
          </p:cNvSpPr>
          <p:nvPr>
            <p:ph idx="1"/>
          </p:nvPr>
        </p:nvSpPr>
        <p:spPr>
          <a:xfrm>
            <a:off x="228600" y="609600"/>
            <a:ext cx="5029200" cy="7183438"/>
          </a:xfrm>
        </p:spPr>
        <p:txBody>
          <a:bodyPr>
            <a:spAutoFit/>
          </a:bodyPr>
          <a:lstStyle/>
          <a:p>
            <a:pPr>
              <a:buFont typeface="Wingdings" panose="05000000000000000000" pitchFamily="2" charset="2"/>
              <a:buChar char="q"/>
            </a:pPr>
            <a:r>
              <a:rPr lang="en-US" altLang="en-US" sz="2400"/>
              <a:t>Notice that the shapes of each of the nautilus’s chambers are similar.</a:t>
            </a:r>
          </a:p>
          <a:p>
            <a:pPr>
              <a:buFont typeface="Wingdings" panose="05000000000000000000" pitchFamily="2" charset="2"/>
              <a:buChar char="q"/>
            </a:pPr>
            <a:r>
              <a:rPr lang="en-US" altLang="en-US" sz="2400"/>
              <a:t>An interesting property of the logarithmic spiral growth pattern in the nautilus is that this allows the nautilus to grow at a constant rate, without having to change shape or proportions of its body parts as it grows.</a:t>
            </a:r>
          </a:p>
          <a:p>
            <a:pPr>
              <a:buFont typeface="Wingdings" panose="05000000000000000000" pitchFamily="2" charset="2"/>
              <a:buChar char="q"/>
            </a:pPr>
            <a:r>
              <a:rPr lang="en-US" altLang="en-US" sz="2400"/>
              <a:t>This is known as </a:t>
            </a:r>
            <a:r>
              <a:rPr lang="en-US" altLang="en-US" sz="2400" b="1"/>
              <a:t>isometric</a:t>
            </a:r>
            <a:r>
              <a:rPr lang="en-US" altLang="en-US" sz="2400"/>
              <a:t> </a:t>
            </a:r>
            <a:r>
              <a:rPr lang="en-US" altLang="en-US" sz="2400" b="1"/>
              <a:t>growth</a:t>
            </a:r>
            <a:r>
              <a:rPr lang="en-US" altLang="en-US" sz="2400"/>
              <a:t>.  </a:t>
            </a:r>
          </a:p>
          <a:p>
            <a:pPr>
              <a:buFont typeface="Wingdings" panose="05000000000000000000" pitchFamily="2" charset="2"/>
              <a:buChar char="q"/>
            </a:pPr>
            <a:r>
              <a:rPr lang="en-US" altLang="en-US" sz="2400"/>
              <a:t>Organisms which change shape or proportions as they grow are said to exhibit </a:t>
            </a:r>
            <a:r>
              <a:rPr lang="en-US" altLang="en-US" sz="2400" b="1"/>
              <a:t>allometric</a:t>
            </a:r>
            <a:r>
              <a:rPr lang="en-US" altLang="en-US" sz="2400"/>
              <a:t> </a:t>
            </a:r>
            <a:r>
              <a:rPr lang="en-US" altLang="en-US" sz="2400" b="1"/>
              <a:t>growth.  </a:t>
            </a: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800"/>
          </a:p>
        </p:txBody>
      </p:sp>
      <p:sp>
        <p:nvSpPr>
          <p:cNvPr id="198659" name="Rectangle 2">
            <a:extLst>
              <a:ext uri="{FF2B5EF4-FFF2-40B4-BE49-F238E27FC236}">
                <a16:creationId xmlns:a16="http://schemas.microsoft.com/office/drawing/2014/main" id="{5FAF4919-1B9A-425C-9021-9875F961738C}"/>
              </a:ext>
            </a:extLst>
          </p:cNvPr>
          <p:cNvSpPr>
            <a:spLocks noGrp="1" noChangeArrowheads="1"/>
          </p:cNvSpPr>
          <p:nvPr>
            <p:ph type="title"/>
          </p:nvPr>
        </p:nvSpPr>
        <p:spPr>
          <a:xfrm>
            <a:off x="381000" y="0"/>
            <a:ext cx="8229600" cy="533400"/>
          </a:xfrm>
          <a:solidFill>
            <a:srgbClr val="C00000"/>
          </a:solidFill>
          <a:ln w="38100">
            <a:solidFill>
              <a:schemeClr val="tx1"/>
            </a:solidFill>
            <a:miter lim="800000"/>
            <a:headEnd/>
            <a:tailEnd/>
          </a:ln>
        </p:spPr>
        <p:txBody>
          <a:bodyPr/>
          <a:lstStyle/>
          <a:p>
            <a:r>
              <a:rPr lang="en-US" altLang="en-US" sz="2400" b="1">
                <a:solidFill>
                  <a:schemeClr val="bg1"/>
                </a:solidFill>
              </a:rPr>
              <a:t>Exercise 9c: That Mathematical Mollusc: The Nautilus</a:t>
            </a:r>
          </a:p>
        </p:txBody>
      </p:sp>
      <p:sp>
        <p:nvSpPr>
          <p:cNvPr id="33" name="Rectangle 6">
            <a:extLst>
              <a:ext uri="{FF2B5EF4-FFF2-40B4-BE49-F238E27FC236}">
                <a16:creationId xmlns:a16="http://schemas.microsoft.com/office/drawing/2014/main" id="{F9346BBD-AB16-4E93-B083-596C0DF458C0}"/>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C67940E-1580-4F81-AD6F-2F16B8D5A92A}" type="slidenum">
              <a:rPr lang="en-US" altLang="en-US">
                <a:solidFill>
                  <a:srgbClr val="898989"/>
                </a:solidFill>
              </a:rPr>
              <a:pPr eaLnBrk="1" hangingPunct="1"/>
              <a:t>175</a:t>
            </a:fld>
            <a:endParaRPr lang="en-US" altLang="en-US">
              <a:solidFill>
                <a:srgbClr val="898989"/>
              </a:solidFill>
            </a:endParaRPr>
          </a:p>
        </p:txBody>
      </p:sp>
      <p:pic>
        <p:nvPicPr>
          <p:cNvPr id="198661" name="Picture 2">
            <a:extLst>
              <a:ext uri="{FF2B5EF4-FFF2-40B4-BE49-F238E27FC236}">
                <a16:creationId xmlns:a16="http://schemas.microsoft.com/office/drawing/2014/main" id="{BB1487F1-77DD-4F4A-B578-6903847E33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7925" y="609600"/>
            <a:ext cx="28860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F85005A-5BE6-4258-81FF-8FBA0C876B10}"/>
              </a:ext>
            </a:extLst>
          </p:cNvPr>
          <p:cNvSpPr txBox="1">
            <a:spLocks noChangeArrowheads="1"/>
          </p:cNvSpPr>
          <p:nvPr/>
        </p:nvSpPr>
        <p:spPr bwMode="auto">
          <a:xfrm>
            <a:off x="5638800" y="4179888"/>
            <a:ext cx="3505200" cy="2678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q"/>
            </a:pPr>
            <a:r>
              <a:rPr lang="en-US" altLang="en-US" sz="2400"/>
              <a:t>Humans are a good example of allometric growth, as babies’ heads are much larger in proportion to the rest of their bodies when compared with adults!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0A19A3FA-0AAD-4851-8900-ACEB6076D6EF}"/>
              </a:ext>
            </a:extLst>
          </p:cNvPr>
          <p:cNvSpPr>
            <a:spLocks noGrp="1" noChangeArrowheads="1"/>
          </p:cNvSpPr>
          <p:nvPr>
            <p:ph idx="1"/>
          </p:nvPr>
        </p:nvSpPr>
        <p:spPr>
          <a:xfrm>
            <a:off x="228600" y="609600"/>
            <a:ext cx="5029200" cy="7110413"/>
          </a:xfrm>
        </p:spPr>
        <p:txBody>
          <a:bodyPr>
            <a:spAutoFit/>
          </a:bodyPr>
          <a:lstStyle/>
          <a:p>
            <a:pPr>
              <a:buFont typeface="Wingdings" panose="05000000000000000000" pitchFamily="2" charset="2"/>
              <a:buChar char="q"/>
            </a:pPr>
            <a:r>
              <a:rPr lang="en-US" altLang="en-US" sz="2400"/>
              <a:t>Snails also exhibit logarithmic spiraling, but there are no growth compartments, and the spiral in the snail is “stretched out” along an axis.  </a:t>
            </a:r>
          </a:p>
          <a:p>
            <a:pPr>
              <a:buFont typeface="Wingdings" panose="05000000000000000000" pitchFamily="2" charset="2"/>
              <a:buChar char="q"/>
            </a:pPr>
            <a:r>
              <a:rPr lang="en-US" altLang="en-US" sz="2400"/>
              <a:t>Stretched out logarithmic spirals are called logarithmic </a:t>
            </a:r>
            <a:r>
              <a:rPr lang="en-US" altLang="en-US" sz="2400" b="1"/>
              <a:t>helicospirals</a:t>
            </a:r>
            <a:r>
              <a:rPr lang="en-US" altLang="en-US" sz="2400"/>
              <a:t>, as they are a combination of a helix and a spiral.  </a:t>
            </a:r>
          </a:p>
          <a:p>
            <a:pPr>
              <a:buFont typeface="Wingdings" panose="05000000000000000000" pitchFamily="2" charset="2"/>
              <a:buChar char="q"/>
            </a:pPr>
            <a:r>
              <a:rPr lang="en-US" altLang="en-US" sz="2400"/>
              <a:t>In this exercise, you will learn a little more about the properties of logarithmic spirals, as well as how this information relates to growth patterns observed in the nautilus.</a:t>
            </a:r>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800"/>
          </a:p>
        </p:txBody>
      </p:sp>
      <p:sp>
        <p:nvSpPr>
          <p:cNvPr id="199683" name="Rectangle 2">
            <a:extLst>
              <a:ext uri="{FF2B5EF4-FFF2-40B4-BE49-F238E27FC236}">
                <a16:creationId xmlns:a16="http://schemas.microsoft.com/office/drawing/2014/main" id="{8D824047-F58A-4B4E-9E72-77475B731F21}"/>
              </a:ext>
            </a:extLst>
          </p:cNvPr>
          <p:cNvSpPr>
            <a:spLocks noGrp="1" noChangeArrowheads="1"/>
          </p:cNvSpPr>
          <p:nvPr>
            <p:ph type="title"/>
          </p:nvPr>
        </p:nvSpPr>
        <p:spPr>
          <a:xfrm>
            <a:off x="381000" y="0"/>
            <a:ext cx="8229600" cy="533400"/>
          </a:xfrm>
          <a:solidFill>
            <a:srgbClr val="C00000"/>
          </a:solidFill>
          <a:ln w="38100">
            <a:solidFill>
              <a:schemeClr val="tx1"/>
            </a:solidFill>
            <a:miter lim="800000"/>
            <a:headEnd/>
            <a:tailEnd/>
          </a:ln>
        </p:spPr>
        <p:txBody>
          <a:bodyPr/>
          <a:lstStyle/>
          <a:p>
            <a:r>
              <a:rPr lang="en-US" altLang="en-US" sz="2400" b="1">
                <a:solidFill>
                  <a:schemeClr val="bg1"/>
                </a:solidFill>
              </a:rPr>
              <a:t>Exercise 9c: That Mathematical Mollusc: The Nautilus</a:t>
            </a:r>
          </a:p>
        </p:txBody>
      </p:sp>
      <p:sp>
        <p:nvSpPr>
          <p:cNvPr id="33" name="Rectangle 6">
            <a:extLst>
              <a:ext uri="{FF2B5EF4-FFF2-40B4-BE49-F238E27FC236}">
                <a16:creationId xmlns:a16="http://schemas.microsoft.com/office/drawing/2014/main" id="{CB24986E-B7FF-4E78-B647-14B86FB01E86}"/>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0576E42-F5CB-4A8E-A48A-CC787748002B}" type="slidenum">
              <a:rPr lang="en-US" altLang="en-US">
                <a:solidFill>
                  <a:srgbClr val="898989"/>
                </a:solidFill>
              </a:rPr>
              <a:pPr eaLnBrk="1" hangingPunct="1"/>
              <a:t>176</a:t>
            </a:fld>
            <a:endParaRPr lang="en-US" altLang="en-US">
              <a:solidFill>
                <a:srgbClr val="898989"/>
              </a:solidFill>
            </a:endParaRPr>
          </a:p>
        </p:txBody>
      </p:sp>
      <p:pic>
        <p:nvPicPr>
          <p:cNvPr id="164866" name="Picture 2">
            <a:extLst>
              <a:ext uri="{FF2B5EF4-FFF2-40B4-BE49-F238E27FC236}">
                <a16:creationId xmlns:a16="http://schemas.microsoft.com/office/drawing/2014/main" id="{EB2440EF-3774-4951-81CE-91A9AA88BC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685800"/>
            <a:ext cx="24003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91F20DA4-2AC8-4565-AA09-5B18933A8B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191000"/>
            <a:ext cx="291465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5" presetClass="entr" presetSubtype="0" fill="hold" nodeType="clickEffect">
                                  <p:stCondLst>
                                    <p:cond delay="0"/>
                                  </p:stCondLst>
                                  <p:childTnLst>
                                    <p:set>
                                      <p:cBhvr>
                                        <p:cTn id="10" dur="1" fill="hold">
                                          <p:stCondLst>
                                            <p:cond delay="0"/>
                                          </p:stCondLst>
                                        </p:cTn>
                                        <p:tgtEl>
                                          <p:spTgt spid="164866"/>
                                        </p:tgtEl>
                                        <p:attrNameLst>
                                          <p:attrName>style.visibility</p:attrName>
                                        </p:attrNameLst>
                                      </p:cBhvr>
                                      <p:to>
                                        <p:strVal val="visible"/>
                                      </p:to>
                                    </p:set>
                                    <p:animEffect transition="in" filter="fade">
                                      <p:cBhvr>
                                        <p:cTn id="11" dur="500"/>
                                        <p:tgtEl>
                                          <p:spTgt spid="164866"/>
                                        </p:tgtEl>
                                      </p:cBhvr>
                                    </p:animEffect>
                                    <p:anim calcmode="lin" valueType="num">
                                      <p:cBhvr>
                                        <p:cTn id="12" dur="500" fill="hold"/>
                                        <p:tgtEl>
                                          <p:spTgt spid="164866"/>
                                        </p:tgtEl>
                                        <p:attrNameLst>
                                          <p:attrName>style.rotation</p:attrName>
                                        </p:attrNameLst>
                                      </p:cBhvr>
                                      <p:tavLst>
                                        <p:tav tm="0">
                                          <p:val>
                                            <p:fltVal val="720"/>
                                          </p:val>
                                        </p:tav>
                                        <p:tav tm="100000">
                                          <p:val>
                                            <p:fltVal val="0"/>
                                          </p:val>
                                        </p:tav>
                                      </p:tavLst>
                                    </p:anim>
                                    <p:anim calcmode="lin" valueType="num">
                                      <p:cBhvr>
                                        <p:cTn id="13" dur="500" fill="hold"/>
                                        <p:tgtEl>
                                          <p:spTgt spid="164866"/>
                                        </p:tgtEl>
                                        <p:attrNameLst>
                                          <p:attrName>ppt_h</p:attrName>
                                        </p:attrNameLst>
                                      </p:cBhvr>
                                      <p:tavLst>
                                        <p:tav tm="0">
                                          <p:val>
                                            <p:fltVal val="0"/>
                                          </p:val>
                                        </p:tav>
                                        <p:tav tm="100000">
                                          <p:val>
                                            <p:strVal val="#ppt_h"/>
                                          </p:val>
                                        </p:tav>
                                      </p:tavLst>
                                    </p:anim>
                                    <p:anim calcmode="lin" valueType="num">
                                      <p:cBhvr>
                                        <p:cTn id="14" dur="500" fill="hold"/>
                                        <p:tgtEl>
                                          <p:spTgt spid="164866"/>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5"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style.rotation</p:attrName>
                                        </p:attrNameLst>
                                      </p:cBhvr>
                                      <p:tavLst>
                                        <p:tav tm="0">
                                          <p:val>
                                            <p:fltVal val="720"/>
                                          </p:val>
                                        </p:tav>
                                        <p:tav tm="100000">
                                          <p:val>
                                            <p:fltVal val="0"/>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 calcmode="lin" valueType="num">
                                      <p:cBhvr>
                                        <p:cTn id="30" dur="500" fill="hold"/>
                                        <p:tgtEl>
                                          <p:spTgt spid="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3">
            <a:extLst>
              <a:ext uri="{FF2B5EF4-FFF2-40B4-BE49-F238E27FC236}">
                <a16:creationId xmlns:a16="http://schemas.microsoft.com/office/drawing/2014/main" id="{37817C75-50BA-47E9-889E-6CD45D523247}"/>
              </a:ext>
            </a:extLst>
          </p:cNvPr>
          <p:cNvSpPr>
            <a:spLocks noGrp="1" noChangeArrowheads="1"/>
          </p:cNvSpPr>
          <p:nvPr>
            <p:ph idx="1"/>
          </p:nvPr>
        </p:nvSpPr>
        <p:spPr>
          <a:xfrm>
            <a:off x="0" y="609600"/>
            <a:ext cx="6807200" cy="7183438"/>
          </a:xfrm>
        </p:spPr>
        <p:txBody>
          <a:bodyPr>
            <a:spAutoFit/>
          </a:bodyPr>
          <a:lstStyle/>
          <a:p>
            <a:pPr>
              <a:buFont typeface="Wingdings" panose="05000000000000000000" pitchFamily="2" charset="2"/>
              <a:buChar char="q"/>
            </a:pPr>
            <a:r>
              <a:rPr lang="en-US" altLang="en-US" sz="2400"/>
              <a:t>Click the links below to jump to the exercises:</a:t>
            </a:r>
          </a:p>
          <a:p>
            <a:pPr>
              <a:buFont typeface="Wingdings" panose="05000000000000000000" pitchFamily="2" charset="2"/>
              <a:buChar char="q"/>
            </a:pPr>
            <a:r>
              <a:rPr lang="en-US" altLang="en-US" sz="2400"/>
              <a:t>For </a:t>
            </a:r>
            <a:r>
              <a:rPr lang="en-US" altLang="en-US" sz="2400" b="1">
                <a:hlinkClick r:id="rId2" action="ppaction://hlinksldjump"/>
              </a:rPr>
              <a:t>Exercise 9C1.1. Build that Nautilus!</a:t>
            </a:r>
            <a:r>
              <a:rPr lang="en-US" altLang="en-US" sz="2400"/>
              <a:t>, students will complete a puzzle using geometric shapes (triangles) to replicate the logarithmic spiral growth observed in the nautilus.</a:t>
            </a:r>
          </a:p>
          <a:p>
            <a:pPr>
              <a:buFont typeface="Wingdings" panose="05000000000000000000" pitchFamily="2" charset="2"/>
              <a:buChar char="q"/>
            </a:pPr>
            <a:r>
              <a:rPr lang="en-US" altLang="en-US" sz="2400"/>
              <a:t>In </a:t>
            </a:r>
            <a:r>
              <a:rPr lang="en-US" altLang="en-US" sz="2400" b="1">
                <a:hlinkClick r:id="rId3" action="ppaction://hlinksldjump"/>
              </a:rPr>
              <a:t>Exercise 9C1.2. Are those Triangles Similar?</a:t>
            </a:r>
            <a:r>
              <a:rPr lang="en-US" altLang="en-US" sz="2400"/>
              <a:t>, students in grades 6-12 will further explore the completed puzzle, and how it relates to the isometric growth seen in the nautilus. A simpler exercise on similar shapes for Grades 2-4 can also be found </a:t>
            </a:r>
            <a:r>
              <a:rPr lang="en-US" altLang="en-US" sz="2400" b="1">
                <a:hlinkClick r:id="rId3" action="ppaction://hlinksldjump"/>
              </a:rPr>
              <a:t>HERE</a:t>
            </a:r>
            <a:r>
              <a:rPr lang="en-US" altLang="en-US" sz="2400"/>
              <a:t>.</a:t>
            </a:r>
          </a:p>
          <a:p>
            <a:pPr>
              <a:buFont typeface="Wingdings" panose="05000000000000000000" pitchFamily="2" charset="2"/>
              <a:buChar char="q"/>
            </a:pPr>
            <a:r>
              <a:rPr lang="en-US" altLang="en-US" sz="2400"/>
              <a:t>In </a:t>
            </a:r>
            <a:r>
              <a:rPr lang="en-US" altLang="en-US" sz="2400" b="1">
                <a:hlinkClick r:id="rId4" action="ppaction://hlinksldjump"/>
              </a:rPr>
              <a:t>Exercise 9C2. Parameterize that Spiral!</a:t>
            </a:r>
            <a:r>
              <a:rPr lang="en-US" altLang="en-US" sz="2400"/>
              <a:t>, students in grades 9-12 will attempt to find the logarithmic spiral equation describing the growth of their nautilus shell!</a:t>
            </a:r>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800"/>
          </a:p>
        </p:txBody>
      </p:sp>
      <p:sp>
        <p:nvSpPr>
          <p:cNvPr id="200707" name="Rectangle 2">
            <a:extLst>
              <a:ext uri="{FF2B5EF4-FFF2-40B4-BE49-F238E27FC236}">
                <a16:creationId xmlns:a16="http://schemas.microsoft.com/office/drawing/2014/main" id="{C68C12F3-E62C-49F1-BB06-D43756BC26B3}"/>
              </a:ext>
            </a:extLst>
          </p:cNvPr>
          <p:cNvSpPr>
            <a:spLocks noGrp="1" noChangeArrowheads="1"/>
          </p:cNvSpPr>
          <p:nvPr>
            <p:ph type="title"/>
          </p:nvPr>
        </p:nvSpPr>
        <p:spPr>
          <a:xfrm>
            <a:off x="381000" y="0"/>
            <a:ext cx="8229600" cy="533400"/>
          </a:xfrm>
          <a:solidFill>
            <a:srgbClr val="C00000"/>
          </a:solidFill>
          <a:ln w="38100">
            <a:solidFill>
              <a:schemeClr val="tx1"/>
            </a:solidFill>
            <a:miter lim="800000"/>
            <a:headEnd/>
            <a:tailEnd/>
          </a:ln>
        </p:spPr>
        <p:txBody>
          <a:bodyPr/>
          <a:lstStyle/>
          <a:p>
            <a:r>
              <a:rPr lang="en-US" altLang="en-US" sz="2400" b="1">
                <a:solidFill>
                  <a:schemeClr val="bg1"/>
                </a:solidFill>
              </a:rPr>
              <a:t>Exercise 9: Follow that Spiral: Mathematical Mollusks</a:t>
            </a:r>
          </a:p>
        </p:txBody>
      </p:sp>
      <p:sp>
        <p:nvSpPr>
          <p:cNvPr id="33" name="Rectangle 6">
            <a:extLst>
              <a:ext uri="{FF2B5EF4-FFF2-40B4-BE49-F238E27FC236}">
                <a16:creationId xmlns:a16="http://schemas.microsoft.com/office/drawing/2014/main" id="{5216F52B-4AB5-4375-8BE2-A431A31D1B89}"/>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0C09700-4E5F-41F6-BBB0-04E05CEDF7BC}" type="slidenum">
              <a:rPr lang="en-US" altLang="en-US">
                <a:solidFill>
                  <a:srgbClr val="898989"/>
                </a:solidFill>
              </a:rPr>
              <a:pPr eaLnBrk="1" hangingPunct="1"/>
              <a:t>177</a:t>
            </a:fld>
            <a:endParaRPr lang="en-US" altLang="en-US">
              <a:solidFill>
                <a:srgbClr val="898989"/>
              </a:solidFill>
            </a:endParaRPr>
          </a:p>
        </p:txBody>
      </p:sp>
      <p:pic>
        <p:nvPicPr>
          <p:cNvPr id="200709" name="Picture 2">
            <a:extLst>
              <a:ext uri="{FF2B5EF4-FFF2-40B4-BE49-F238E27FC236}">
                <a16:creationId xmlns:a16="http://schemas.microsoft.com/office/drawing/2014/main" id="{6CB69024-6C17-4A22-ACE1-4772334FD3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7200" y="685800"/>
            <a:ext cx="23368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9F717AED-BE1C-4A0F-AD8A-30CEBF8D4953}"/>
              </a:ext>
            </a:extLst>
          </p:cNvPr>
          <p:cNvSpPr>
            <a:spLocks noGrp="1" noChangeArrowheads="1"/>
          </p:cNvSpPr>
          <p:nvPr>
            <p:ph idx="1"/>
          </p:nvPr>
        </p:nvSpPr>
        <p:spPr>
          <a:xfrm>
            <a:off x="0" y="609600"/>
            <a:ext cx="5715000" cy="7773988"/>
          </a:xfrm>
        </p:spPr>
        <p:txBody>
          <a:bodyPr>
            <a:spAutoFit/>
          </a:bodyPr>
          <a:lstStyle/>
          <a:p>
            <a:pPr>
              <a:buFont typeface="Wingdings" panose="05000000000000000000" pitchFamily="2" charset="2"/>
              <a:buChar char="q"/>
            </a:pPr>
            <a:r>
              <a:rPr lang="en-US" altLang="en-US" sz="2400"/>
              <a:t>Your teacher will provide you with a copy of the puzzle at right.</a:t>
            </a:r>
          </a:p>
          <a:p>
            <a:pPr>
              <a:buFont typeface="Wingdings" panose="05000000000000000000" pitchFamily="2" charset="2"/>
              <a:buChar char="q"/>
            </a:pPr>
            <a:r>
              <a:rPr lang="en-US" altLang="en-US" sz="2400"/>
              <a:t>Feel free to color/decorate the triangles as you wish.</a:t>
            </a:r>
          </a:p>
          <a:p>
            <a:pPr>
              <a:buFont typeface="Wingdings" panose="05000000000000000000" pitchFamily="2" charset="2"/>
              <a:buChar char="q"/>
            </a:pPr>
            <a:r>
              <a:rPr lang="en-US" altLang="en-US" sz="2400"/>
              <a:t>Cut out all of the triangles.</a:t>
            </a:r>
          </a:p>
          <a:p>
            <a:pPr>
              <a:buFont typeface="Wingdings" panose="05000000000000000000" pitchFamily="2" charset="2"/>
              <a:buChar char="q"/>
            </a:pPr>
            <a:r>
              <a:rPr lang="en-US" altLang="en-US" sz="2400" b="1"/>
              <a:t>There is a special relationship amongst these triangles in terms of scale (size).</a:t>
            </a:r>
            <a:endParaRPr lang="en-US" altLang="en-US" sz="2400"/>
          </a:p>
          <a:p>
            <a:pPr>
              <a:buFont typeface="Wingdings" panose="05000000000000000000" pitchFamily="2" charset="2"/>
              <a:buChar char="q"/>
            </a:pPr>
            <a:r>
              <a:rPr lang="en-US" altLang="en-US" sz="2400"/>
              <a:t>See if you can get them to fit together so that a given side of a triangle is aligned with a different side (which should be the same length) of the next larger triangle.</a:t>
            </a:r>
          </a:p>
          <a:p>
            <a:pPr>
              <a:buFont typeface="Wingdings" panose="05000000000000000000" pitchFamily="2" charset="2"/>
              <a:buChar char="q"/>
            </a:pPr>
            <a:r>
              <a:rPr lang="en-US" altLang="en-US" sz="2400"/>
              <a:t>Tape or glue these pieces onto a blank sheet of paper to keep or display in the classroom.</a:t>
            </a:r>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800"/>
          </a:p>
        </p:txBody>
      </p:sp>
      <p:sp>
        <p:nvSpPr>
          <p:cNvPr id="201731" name="Rectangle 2">
            <a:extLst>
              <a:ext uri="{FF2B5EF4-FFF2-40B4-BE49-F238E27FC236}">
                <a16:creationId xmlns:a16="http://schemas.microsoft.com/office/drawing/2014/main" id="{256961AA-0310-4865-8B33-E661F7CFC7DC}"/>
              </a:ext>
            </a:extLst>
          </p:cNvPr>
          <p:cNvSpPr>
            <a:spLocks noGrp="1" noChangeArrowheads="1"/>
          </p:cNvSpPr>
          <p:nvPr>
            <p:ph type="title"/>
          </p:nvPr>
        </p:nvSpPr>
        <p:spPr>
          <a:xfrm>
            <a:off x="381000" y="0"/>
            <a:ext cx="8229600" cy="533400"/>
          </a:xfrm>
          <a:solidFill>
            <a:srgbClr val="C00000"/>
          </a:solidFill>
          <a:ln w="38100">
            <a:solidFill>
              <a:schemeClr val="tx1"/>
            </a:solidFill>
            <a:miter lim="800000"/>
            <a:headEnd/>
            <a:tailEnd/>
          </a:ln>
        </p:spPr>
        <p:txBody>
          <a:bodyPr/>
          <a:lstStyle/>
          <a:p>
            <a:r>
              <a:rPr lang="en-US" altLang="en-US" sz="2400" b="1">
                <a:solidFill>
                  <a:schemeClr val="bg1"/>
                </a:solidFill>
              </a:rPr>
              <a:t>Exercise 9C1.1: Build that Nautilus!</a:t>
            </a:r>
          </a:p>
        </p:txBody>
      </p:sp>
      <p:sp>
        <p:nvSpPr>
          <p:cNvPr id="33" name="Rectangle 6">
            <a:extLst>
              <a:ext uri="{FF2B5EF4-FFF2-40B4-BE49-F238E27FC236}">
                <a16:creationId xmlns:a16="http://schemas.microsoft.com/office/drawing/2014/main" id="{7F61EC8E-2678-4397-9937-292E229D778F}"/>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1728103-B0AE-40AD-A60D-33E4C263FADF}" type="slidenum">
              <a:rPr lang="en-US" altLang="en-US">
                <a:solidFill>
                  <a:srgbClr val="898989"/>
                </a:solidFill>
              </a:rPr>
              <a:pPr eaLnBrk="1" hangingPunct="1"/>
              <a:t>178</a:t>
            </a:fld>
            <a:endParaRPr lang="en-US" altLang="en-US">
              <a:solidFill>
                <a:srgbClr val="898989"/>
              </a:solidFill>
            </a:endParaRPr>
          </a:p>
        </p:txBody>
      </p:sp>
      <p:pic>
        <p:nvPicPr>
          <p:cNvPr id="6" name="Picture 5">
            <a:extLst>
              <a:ext uri="{FF2B5EF4-FFF2-40B4-BE49-F238E27FC236}">
                <a16:creationId xmlns:a16="http://schemas.microsoft.com/office/drawing/2014/main" id="{A54E57BE-45AF-4F04-876B-ED8FACB213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685800"/>
            <a:ext cx="3149600" cy="436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0093BBF-845A-40FB-A5D2-C897DE71444C}"/>
              </a:ext>
            </a:extLst>
          </p:cNvPr>
          <p:cNvSpPr txBox="1">
            <a:spLocks noChangeArrowheads="1"/>
          </p:cNvSpPr>
          <p:nvPr/>
        </p:nvSpPr>
        <p:spPr bwMode="auto">
          <a:xfrm>
            <a:off x="5867400" y="5181600"/>
            <a:ext cx="3276600" cy="1570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What is the shape of the completed puzzle?  Go to the next slide to find out!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par>
                                <p:cTn id="7" presetID="35"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anim calcmode="lin" valueType="num">
                                      <p:cBhvr>
                                        <p:cTn id="10" dur="500" fill="hold"/>
                                        <p:tgtEl>
                                          <p:spTgt spid="6"/>
                                        </p:tgtEl>
                                        <p:attrNameLst>
                                          <p:attrName>style.rotation</p:attrName>
                                        </p:attrNameLst>
                                      </p:cBhvr>
                                      <p:tavLst>
                                        <p:tav tm="0">
                                          <p:val>
                                            <p:fltVal val="720"/>
                                          </p:val>
                                        </p:tav>
                                        <p:tav tm="100000">
                                          <p:val>
                                            <p:fltVal val="0"/>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 calcmode="lin" valueType="num">
                                      <p:cBhvr>
                                        <p:cTn id="12" dur="500" fill="hold"/>
                                        <p:tgtEl>
                                          <p:spTgt spid="6"/>
                                        </p:tgtEl>
                                        <p:attrNameLst>
                                          <p:attrName>ppt_w</p:attrName>
                                        </p:attrNameLst>
                                      </p:cBhvr>
                                      <p:tavLst>
                                        <p:tav tm="0">
                                          <p:val>
                                            <p:fltVal val="0"/>
                                          </p:val>
                                        </p:tav>
                                        <p:tav tm="100000">
                                          <p:val>
                                            <p:strVal val="#ppt_w"/>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84995">
                                            <p:txEl>
                                              <p:pRg st="5" end="5"/>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775E69D3-79A1-464A-A563-20AA001AE773}"/>
              </a:ext>
            </a:extLst>
          </p:cNvPr>
          <p:cNvSpPr>
            <a:spLocks noGrp="1" noChangeArrowheads="1"/>
          </p:cNvSpPr>
          <p:nvPr>
            <p:ph idx="1"/>
          </p:nvPr>
        </p:nvSpPr>
        <p:spPr>
          <a:xfrm>
            <a:off x="0" y="609600"/>
            <a:ext cx="5715000" cy="6518275"/>
          </a:xfrm>
        </p:spPr>
        <p:txBody>
          <a:bodyPr>
            <a:spAutoFit/>
          </a:bodyPr>
          <a:lstStyle/>
          <a:p>
            <a:pPr>
              <a:buFont typeface="Wingdings" panose="05000000000000000000" pitchFamily="2" charset="2"/>
              <a:buChar char="q"/>
            </a:pPr>
            <a:r>
              <a:rPr lang="en-US" altLang="en-US"/>
              <a:t>The completed puzzle, like the actual nautilus shell, approximates a logarithmic spiral.</a:t>
            </a:r>
          </a:p>
          <a:p>
            <a:pPr>
              <a:buFont typeface="Wingdings" panose="05000000000000000000" pitchFamily="2" charset="2"/>
              <a:buChar char="q"/>
            </a:pPr>
            <a:r>
              <a:rPr lang="en-US" altLang="en-US"/>
              <a:t>You should see that the hypotenuse (the longest side on each right triangle) of any triangle matches up to the second longest side on the next largest triangle.  </a:t>
            </a:r>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800"/>
          </a:p>
        </p:txBody>
      </p:sp>
      <p:sp>
        <p:nvSpPr>
          <p:cNvPr id="202755" name="Rectangle 2">
            <a:extLst>
              <a:ext uri="{FF2B5EF4-FFF2-40B4-BE49-F238E27FC236}">
                <a16:creationId xmlns:a16="http://schemas.microsoft.com/office/drawing/2014/main" id="{CA56805A-B087-4C2B-B7D1-588157CB0D4D}"/>
              </a:ext>
            </a:extLst>
          </p:cNvPr>
          <p:cNvSpPr>
            <a:spLocks noGrp="1" noChangeArrowheads="1"/>
          </p:cNvSpPr>
          <p:nvPr>
            <p:ph type="title"/>
          </p:nvPr>
        </p:nvSpPr>
        <p:spPr>
          <a:xfrm>
            <a:off x="381000" y="0"/>
            <a:ext cx="8229600" cy="533400"/>
          </a:xfrm>
          <a:solidFill>
            <a:srgbClr val="C00000"/>
          </a:solidFill>
          <a:ln w="38100">
            <a:solidFill>
              <a:schemeClr val="tx1"/>
            </a:solidFill>
            <a:miter lim="800000"/>
            <a:headEnd/>
            <a:tailEnd/>
          </a:ln>
        </p:spPr>
        <p:txBody>
          <a:bodyPr/>
          <a:lstStyle/>
          <a:p>
            <a:r>
              <a:rPr lang="en-US" altLang="en-US" sz="2400" b="1">
                <a:solidFill>
                  <a:schemeClr val="bg1"/>
                </a:solidFill>
              </a:rPr>
              <a:t>Exercise 9C1.1: Build that Nautilus!</a:t>
            </a:r>
          </a:p>
        </p:txBody>
      </p:sp>
      <p:sp>
        <p:nvSpPr>
          <p:cNvPr id="33" name="Rectangle 6">
            <a:extLst>
              <a:ext uri="{FF2B5EF4-FFF2-40B4-BE49-F238E27FC236}">
                <a16:creationId xmlns:a16="http://schemas.microsoft.com/office/drawing/2014/main" id="{283EED70-7700-4B7F-B615-0368AFD2522E}"/>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8210590-FF78-49F6-832D-7DBF9B1341A5}" type="slidenum">
              <a:rPr lang="en-US" altLang="en-US">
                <a:solidFill>
                  <a:srgbClr val="898989"/>
                </a:solidFill>
              </a:rPr>
              <a:pPr eaLnBrk="1" hangingPunct="1"/>
              <a:t>179</a:t>
            </a:fld>
            <a:endParaRPr lang="en-US" altLang="en-US">
              <a:solidFill>
                <a:srgbClr val="898989"/>
              </a:solidFill>
            </a:endParaRPr>
          </a:p>
        </p:txBody>
      </p:sp>
      <p:pic>
        <p:nvPicPr>
          <p:cNvPr id="8" name="Picture 7">
            <a:extLst>
              <a:ext uri="{FF2B5EF4-FFF2-40B4-BE49-F238E27FC236}">
                <a16:creationId xmlns:a16="http://schemas.microsoft.com/office/drawing/2014/main" id="{B3C35986-8657-4C95-808D-40AE55DC90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11850" y="685800"/>
            <a:ext cx="323215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ction Button: Back or Previous 8">
            <a:hlinkClick r:id="rId3" action="ppaction://hlinksldjump" highlightClick="1"/>
            <a:extLst>
              <a:ext uri="{FF2B5EF4-FFF2-40B4-BE49-F238E27FC236}">
                <a16:creationId xmlns:a16="http://schemas.microsoft.com/office/drawing/2014/main" id="{2D8FFF19-D95B-43BD-9705-62EB8031E3C0}"/>
              </a:ext>
            </a:extLst>
          </p:cNvPr>
          <p:cNvSpPr/>
          <p:nvPr/>
        </p:nvSpPr>
        <p:spPr>
          <a:xfrm>
            <a:off x="8001000" y="6019800"/>
            <a:ext cx="609600" cy="609600"/>
          </a:xfrm>
          <a:prstGeom prst="actionButtonBackPrevious">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par>
                                <p:cTn id="7" presetID="35"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anim calcmode="lin" valueType="num">
                                      <p:cBhvr>
                                        <p:cTn id="10" dur="500" fill="hold"/>
                                        <p:tgtEl>
                                          <p:spTgt spid="8"/>
                                        </p:tgtEl>
                                        <p:attrNameLst>
                                          <p:attrName>style.rotation</p:attrName>
                                        </p:attrNameLst>
                                      </p:cBhvr>
                                      <p:tavLst>
                                        <p:tav tm="0">
                                          <p:val>
                                            <p:fltVal val="720"/>
                                          </p:val>
                                        </p:tav>
                                        <p:tav tm="100000">
                                          <p:val>
                                            <p:fltVal val="0"/>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 calcmode="lin" valueType="num">
                                      <p:cBhvr>
                                        <p:cTn id="12" dur="500" fill="hold"/>
                                        <p:tgtEl>
                                          <p:spTgt spid="8"/>
                                        </p:tgtEl>
                                        <p:attrNameLst>
                                          <p:attrName>ppt_w</p:attrName>
                                        </p:attrNameLst>
                                      </p:cBhvr>
                                      <p:tavLst>
                                        <p:tav tm="0">
                                          <p:val>
                                            <p:fltVal val="0"/>
                                          </p:val>
                                        </p:tav>
                                        <p:tav tm="100000">
                                          <p:val>
                                            <p:strVal val="#ppt_w"/>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4995">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8DCCE288-DCBC-4780-AF08-580109531FE2}"/>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B33FE6A-F9D1-4ED4-ABE2-A969FBD62DAC}" type="slidenum">
              <a:rPr lang="en-US" altLang="en-US">
                <a:solidFill>
                  <a:srgbClr val="898989"/>
                </a:solidFill>
              </a:rPr>
              <a:pPr eaLnBrk="1" hangingPunct="1"/>
              <a:t>18</a:t>
            </a:fld>
            <a:endParaRPr lang="en-US" altLang="en-US">
              <a:solidFill>
                <a:srgbClr val="898989"/>
              </a:solidFill>
            </a:endParaRPr>
          </a:p>
        </p:txBody>
      </p:sp>
      <p:pic>
        <p:nvPicPr>
          <p:cNvPr id="37891" name="Picture 1028" descr="C:\Documents and Settings\Susan Riechert\My Documents\PICTURES\graphpaper1.gif">
            <a:extLst>
              <a:ext uri="{FF2B5EF4-FFF2-40B4-BE49-F238E27FC236}">
                <a16:creationId xmlns:a16="http://schemas.microsoft.com/office/drawing/2014/main" id="{38302060-1B8C-47B5-ABB9-E9A75DA4E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463" y="0"/>
            <a:ext cx="68405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1029">
            <a:extLst>
              <a:ext uri="{FF2B5EF4-FFF2-40B4-BE49-F238E27FC236}">
                <a16:creationId xmlns:a16="http://schemas.microsoft.com/office/drawing/2014/main" id="{EABE6DF5-64CF-4386-BC43-49ECB6959649}"/>
              </a:ext>
            </a:extLst>
          </p:cNvPr>
          <p:cNvSpPr txBox="1">
            <a:spLocks noChangeArrowheads="1"/>
          </p:cNvSpPr>
          <p:nvPr/>
        </p:nvSpPr>
        <p:spPr bwMode="auto">
          <a:xfrm>
            <a:off x="212725" y="417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7893" name="Text Box 1030">
            <a:extLst>
              <a:ext uri="{FF2B5EF4-FFF2-40B4-BE49-F238E27FC236}">
                <a16:creationId xmlns:a16="http://schemas.microsoft.com/office/drawing/2014/main" id="{65434FBA-AB7A-4709-A3F7-E7732BC217B6}"/>
              </a:ext>
            </a:extLst>
          </p:cNvPr>
          <p:cNvSpPr txBox="1">
            <a:spLocks noChangeArrowheads="1"/>
          </p:cNvSpPr>
          <p:nvPr/>
        </p:nvSpPr>
        <p:spPr bwMode="auto">
          <a:xfrm>
            <a:off x="365125" y="493713"/>
            <a:ext cx="19145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t>Graph paper</a:t>
            </a:r>
          </a:p>
          <a:p>
            <a:pPr eaLnBrk="1" hangingPunct="1"/>
            <a:r>
              <a:rPr lang="en-US" altLang="en-US" sz="2400"/>
              <a:t> template</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B96C8E1B-FE12-4FCF-BC79-B59AA7B3C760}"/>
              </a:ext>
            </a:extLst>
          </p:cNvPr>
          <p:cNvSpPr>
            <a:spLocks noGrp="1" noChangeArrowheads="1"/>
          </p:cNvSpPr>
          <p:nvPr>
            <p:ph idx="1"/>
          </p:nvPr>
        </p:nvSpPr>
        <p:spPr>
          <a:xfrm>
            <a:off x="0" y="609600"/>
            <a:ext cx="8991600" cy="7258050"/>
          </a:xfrm>
        </p:spPr>
        <p:txBody>
          <a:bodyPr>
            <a:spAutoFit/>
          </a:bodyPr>
          <a:lstStyle/>
          <a:p>
            <a:pPr>
              <a:buFont typeface="Wingdings" panose="05000000000000000000" pitchFamily="2" charset="2"/>
              <a:buChar char="q"/>
            </a:pPr>
            <a:r>
              <a:rPr lang="en-US" altLang="en-US" sz="2400"/>
              <a:t>Using 1-cm grid paper and a straightedge or ruler, draw a simple shape that has only straight lines and with all vertices (corners) only at points where the graph paper’s vertical and horizontal lines intersect (cross each other) on the paper.</a:t>
            </a:r>
          </a:p>
          <a:p>
            <a:pPr>
              <a:buFont typeface="Wingdings" panose="05000000000000000000" pitchFamily="2" charset="2"/>
              <a:buChar char="q"/>
            </a:pPr>
            <a:r>
              <a:rPr lang="en-US" altLang="en-US" sz="2400"/>
              <a:t>Label each of your vertices with a letter.</a:t>
            </a:r>
          </a:p>
          <a:p>
            <a:pPr>
              <a:buFont typeface="Wingdings" panose="05000000000000000000" pitchFamily="2" charset="2"/>
              <a:buChar char="q"/>
            </a:pPr>
            <a:r>
              <a:rPr lang="en-US" altLang="en-US" sz="2400"/>
              <a:t>Once you have completed this first shape, use a piece of 2-cm grid paper and draw the same shape using the same number of squares you used in the first drawing to determine where you will begin and end your lines.  Label the vertices of this shape with the same letters as those you used on the first shape, making sure that points with the same letters correspond between your two shapes.</a:t>
            </a:r>
          </a:p>
          <a:p>
            <a:pPr>
              <a:buFont typeface="Wingdings" panose="05000000000000000000" pitchFamily="2" charset="2"/>
              <a:buChar char="q"/>
            </a:pPr>
            <a:r>
              <a:rPr lang="en-US" altLang="en-US" sz="2400"/>
              <a:t>Choose two sides of your first shape and measure their length, or count how many grid squares their length represents. </a:t>
            </a:r>
          </a:p>
          <a:p>
            <a:pPr>
              <a:buFont typeface="Wingdings" panose="05000000000000000000" pitchFamily="2" charset="2"/>
              <a:buChar char="q"/>
            </a:pPr>
            <a:r>
              <a:rPr lang="en-US" altLang="en-US" sz="2400"/>
              <a:t>Form a ratio of those two side lengths using one of the lengths as your numerator and the other length as your denominator. </a:t>
            </a:r>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800"/>
          </a:p>
        </p:txBody>
      </p:sp>
      <p:sp>
        <p:nvSpPr>
          <p:cNvPr id="203779" name="Rectangle 2">
            <a:extLst>
              <a:ext uri="{FF2B5EF4-FFF2-40B4-BE49-F238E27FC236}">
                <a16:creationId xmlns:a16="http://schemas.microsoft.com/office/drawing/2014/main" id="{ECCD0A29-1984-4D73-B035-BED2DD1FF91C}"/>
              </a:ext>
            </a:extLst>
          </p:cNvPr>
          <p:cNvSpPr>
            <a:spLocks noGrp="1" noChangeArrowheads="1"/>
          </p:cNvSpPr>
          <p:nvPr>
            <p:ph type="title"/>
          </p:nvPr>
        </p:nvSpPr>
        <p:spPr>
          <a:xfrm>
            <a:off x="381000" y="0"/>
            <a:ext cx="8229600" cy="533400"/>
          </a:xfrm>
          <a:solidFill>
            <a:srgbClr val="C00000"/>
          </a:solidFill>
          <a:ln w="38100">
            <a:solidFill>
              <a:schemeClr val="tx1"/>
            </a:solidFill>
            <a:miter lim="800000"/>
            <a:headEnd/>
            <a:tailEnd/>
          </a:ln>
        </p:spPr>
        <p:txBody>
          <a:bodyPr/>
          <a:lstStyle/>
          <a:p>
            <a:r>
              <a:rPr lang="en-US" altLang="en-US" sz="2400" b="1">
                <a:solidFill>
                  <a:schemeClr val="bg1"/>
                </a:solidFill>
              </a:rPr>
              <a:t>Exercise on Similar Shapes for Grades 2-4</a:t>
            </a:r>
          </a:p>
        </p:txBody>
      </p:sp>
      <p:sp>
        <p:nvSpPr>
          <p:cNvPr id="33" name="Rectangle 6">
            <a:extLst>
              <a:ext uri="{FF2B5EF4-FFF2-40B4-BE49-F238E27FC236}">
                <a16:creationId xmlns:a16="http://schemas.microsoft.com/office/drawing/2014/main" id="{49E5DEF9-6959-4828-82AA-620C30A0CA09}"/>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B77C979-E494-4E24-88A4-BF568CC0C417}" type="slidenum">
              <a:rPr lang="en-US" altLang="en-US">
                <a:solidFill>
                  <a:srgbClr val="898989"/>
                </a:solidFill>
              </a:rPr>
              <a:pPr eaLnBrk="1" hangingPunct="1"/>
              <a:t>180</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369F05E3-12D7-4A5D-B275-2B4925E249D0}"/>
              </a:ext>
            </a:extLst>
          </p:cNvPr>
          <p:cNvSpPr>
            <a:spLocks noGrp="1" noChangeArrowheads="1"/>
          </p:cNvSpPr>
          <p:nvPr>
            <p:ph idx="1"/>
          </p:nvPr>
        </p:nvSpPr>
        <p:spPr>
          <a:xfrm>
            <a:off x="0" y="457200"/>
            <a:ext cx="9144000" cy="8291513"/>
          </a:xfrm>
        </p:spPr>
        <p:txBody>
          <a:bodyPr>
            <a:spAutoFit/>
          </a:bodyPr>
          <a:lstStyle/>
          <a:p>
            <a:pPr>
              <a:buFont typeface="Wingdings" panose="05000000000000000000" pitchFamily="2" charset="2"/>
              <a:buChar char="q"/>
            </a:pPr>
            <a:r>
              <a:rPr lang="en-US" altLang="en-US" sz="2400"/>
              <a:t>Find the sides of the second shape that correspond to the sides you measured in your first shape. </a:t>
            </a:r>
          </a:p>
          <a:p>
            <a:pPr>
              <a:buFont typeface="Wingdings" panose="05000000000000000000" pitchFamily="2" charset="2"/>
              <a:buChar char="q"/>
            </a:pPr>
            <a:r>
              <a:rPr lang="en-US" altLang="en-US" sz="2400"/>
              <a:t>Measure those side lengths, or count the number of grid squares their lengths represent. </a:t>
            </a:r>
          </a:p>
          <a:p>
            <a:pPr>
              <a:buFont typeface="Wingdings" panose="05000000000000000000" pitchFamily="2" charset="2"/>
              <a:buChar char="q"/>
            </a:pPr>
            <a:r>
              <a:rPr lang="en-US" altLang="en-US" sz="2400"/>
              <a:t>Form a ratio of those two lengths being sure your two numerators represent corresponding sides and your two denominators represent corresponding sides.</a:t>
            </a:r>
          </a:p>
          <a:p>
            <a:pPr>
              <a:buFont typeface="Wingdings" panose="05000000000000000000" pitchFamily="2" charset="2"/>
              <a:buChar char="q"/>
            </a:pPr>
            <a:r>
              <a:rPr lang="en-US" altLang="en-US" sz="2400"/>
              <a:t>How do your ratios compare? If you do not see a relationship right away, use a calculator and divide the numerator of each ratio by its denominator. </a:t>
            </a:r>
          </a:p>
          <a:p>
            <a:pPr>
              <a:buFont typeface="Wingdings" panose="05000000000000000000" pitchFamily="2" charset="2"/>
              <a:buChar char="q"/>
            </a:pPr>
            <a:r>
              <a:rPr lang="en-US" altLang="en-US" sz="2400"/>
              <a:t>How do the quotients compare? </a:t>
            </a:r>
          </a:p>
          <a:p>
            <a:pPr>
              <a:buFont typeface="Wingdings" panose="05000000000000000000" pitchFamily="2" charset="2"/>
              <a:buChar char="q"/>
            </a:pPr>
            <a:r>
              <a:rPr lang="en-US" altLang="en-US" sz="2400"/>
              <a:t>What do you think that number is telling you?</a:t>
            </a:r>
          </a:p>
          <a:p>
            <a:pPr>
              <a:buFont typeface="Wingdings" panose="05000000000000000000" pitchFamily="2" charset="2"/>
              <a:buChar char="q"/>
            </a:pPr>
            <a:r>
              <a:rPr lang="en-US" altLang="en-US" sz="2400" b="1"/>
              <a:t>Similar</a:t>
            </a:r>
            <a:r>
              <a:rPr lang="en-US" altLang="en-US" sz="2400"/>
              <a:t> shapes will have the same ratio of corresponding sides, or the ratio of two sides of one shape will be the same as the ratio of corresponding sides in a second similar shape. The quotients of the two ratios should be the same number.</a:t>
            </a:r>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800"/>
          </a:p>
        </p:txBody>
      </p:sp>
      <p:sp>
        <p:nvSpPr>
          <p:cNvPr id="204803" name="Rectangle 2">
            <a:extLst>
              <a:ext uri="{FF2B5EF4-FFF2-40B4-BE49-F238E27FC236}">
                <a16:creationId xmlns:a16="http://schemas.microsoft.com/office/drawing/2014/main" id="{C67A6C73-F30C-49FA-9716-A1F12FEB192A}"/>
              </a:ext>
            </a:extLst>
          </p:cNvPr>
          <p:cNvSpPr>
            <a:spLocks noGrp="1" noChangeArrowheads="1"/>
          </p:cNvSpPr>
          <p:nvPr>
            <p:ph type="title"/>
          </p:nvPr>
        </p:nvSpPr>
        <p:spPr>
          <a:xfrm>
            <a:off x="381000" y="0"/>
            <a:ext cx="8229600" cy="457200"/>
          </a:xfrm>
          <a:solidFill>
            <a:srgbClr val="C00000"/>
          </a:solidFill>
          <a:ln w="38100">
            <a:solidFill>
              <a:schemeClr val="tx1"/>
            </a:solidFill>
            <a:miter lim="800000"/>
            <a:headEnd/>
            <a:tailEnd/>
          </a:ln>
        </p:spPr>
        <p:txBody>
          <a:bodyPr/>
          <a:lstStyle/>
          <a:p>
            <a:r>
              <a:rPr lang="en-US" altLang="en-US" sz="2400" b="1">
                <a:solidFill>
                  <a:schemeClr val="bg1"/>
                </a:solidFill>
              </a:rPr>
              <a:t>Exercise on Similar Shapes for Grades 2-4</a:t>
            </a:r>
          </a:p>
        </p:txBody>
      </p:sp>
      <p:sp>
        <p:nvSpPr>
          <p:cNvPr id="33" name="Rectangle 6">
            <a:extLst>
              <a:ext uri="{FF2B5EF4-FFF2-40B4-BE49-F238E27FC236}">
                <a16:creationId xmlns:a16="http://schemas.microsoft.com/office/drawing/2014/main" id="{DC414C2E-F93E-4309-A4B6-042F38C605D3}"/>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38508FE-263C-4B8B-81DA-01A65EBA485A}" type="slidenum">
              <a:rPr lang="en-US" altLang="en-US">
                <a:solidFill>
                  <a:srgbClr val="898989"/>
                </a:solidFill>
              </a:rPr>
              <a:pPr eaLnBrk="1" hangingPunct="1"/>
              <a:t>181</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499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49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185B678E-424E-4FEB-A8F1-AEC02C4B7020}"/>
              </a:ext>
            </a:extLst>
          </p:cNvPr>
          <p:cNvSpPr>
            <a:spLocks noGrp="1" noChangeArrowheads="1"/>
          </p:cNvSpPr>
          <p:nvPr>
            <p:ph idx="1"/>
          </p:nvPr>
        </p:nvSpPr>
        <p:spPr>
          <a:xfrm>
            <a:off x="0" y="609600"/>
            <a:ext cx="8915400" cy="4229100"/>
          </a:xfrm>
        </p:spPr>
        <p:txBody>
          <a:bodyPr>
            <a:spAutoFit/>
          </a:bodyPr>
          <a:lstStyle/>
          <a:p>
            <a:pPr>
              <a:buFont typeface="Wingdings" panose="05000000000000000000" pitchFamily="2" charset="2"/>
              <a:buChar char="q"/>
            </a:pPr>
            <a:r>
              <a:rPr lang="en-US" altLang="en-US" sz="2400" b="1">
                <a:solidFill>
                  <a:srgbClr val="C00000"/>
                </a:solidFill>
              </a:rPr>
              <a:t>Similar triangles </a:t>
            </a:r>
            <a:r>
              <a:rPr lang="en-US" altLang="en-US" sz="2400"/>
              <a:t>have exactly the same shape, but differ in size.  Similar triangles have the following properties in common, which are also illustrated below:</a:t>
            </a:r>
          </a:p>
          <a:p>
            <a:pPr marL="857250" lvl="1" indent="-457200">
              <a:buFont typeface="Calibri" panose="020F0502020204030204" pitchFamily="34" charset="0"/>
              <a:buAutoNum type="arabicPeriod"/>
            </a:pPr>
            <a:r>
              <a:rPr lang="en-US" altLang="en-US" sz="2400" b="1"/>
              <a:t>Corresponding angles of similar triangles have the same measurement.</a:t>
            </a:r>
          </a:p>
          <a:p>
            <a:pPr marL="857250" lvl="1" indent="-457200">
              <a:buFont typeface="Calibri" panose="020F0502020204030204" pitchFamily="34" charset="0"/>
              <a:buAutoNum type="arabicPeriod"/>
            </a:pPr>
            <a:r>
              <a:rPr lang="en-US" altLang="en-US" sz="2400" b="1"/>
              <a:t>The ratios of corresponding sides of similar triangles are all the same.</a:t>
            </a:r>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800"/>
          </a:p>
        </p:txBody>
      </p:sp>
      <p:sp>
        <p:nvSpPr>
          <p:cNvPr id="205827" name="Rectangle 2">
            <a:extLst>
              <a:ext uri="{FF2B5EF4-FFF2-40B4-BE49-F238E27FC236}">
                <a16:creationId xmlns:a16="http://schemas.microsoft.com/office/drawing/2014/main" id="{53B10C25-42CD-4D82-9356-984A44D2A130}"/>
              </a:ext>
            </a:extLst>
          </p:cNvPr>
          <p:cNvSpPr>
            <a:spLocks noGrp="1" noChangeArrowheads="1"/>
          </p:cNvSpPr>
          <p:nvPr>
            <p:ph type="title"/>
          </p:nvPr>
        </p:nvSpPr>
        <p:spPr>
          <a:xfrm>
            <a:off x="381000" y="0"/>
            <a:ext cx="8229600" cy="533400"/>
          </a:xfrm>
          <a:solidFill>
            <a:srgbClr val="C00000"/>
          </a:solidFill>
          <a:ln w="38100">
            <a:solidFill>
              <a:schemeClr val="tx1"/>
            </a:solidFill>
            <a:miter lim="800000"/>
            <a:headEnd/>
            <a:tailEnd/>
          </a:ln>
        </p:spPr>
        <p:txBody>
          <a:bodyPr/>
          <a:lstStyle/>
          <a:p>
            <a:r>
              <a:rPr lang="en-US" altLang="en-US" sz="2400" b="1">
                <a:solidFill>
                  <a:schemeClr val="bg1"/>
                </a:solidFill>
              </a:rPr>
              <a:t>Exercise 9C1.2: Are those Triangles Similar?</a:t>
            </a:r>
          </a:p>
        </p:txBody>
      </p:sp>
      <p:sp>
        <p:nvSpPr>
          <p:cNvPr id="33" name="Rectangle 6">
            <a:extLst>
              <a:ext uri="{FF2B5EF4-FFF2-40B4-BE49-F238E27FC236}">
                <a16:creationId xmlns:a16="http://schemas.microsoft.com/office/drawing/2014/main" id="{15492A69-F1B1-495E-ACFE-88D3D4EACA50}"/>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12CD33C-2974-4894-B8B2-554DFCC5016E}" type="slidenum">
              <a:rPr lang="en-US" altLang="en-US">
                <a:solidFill>
                  <a:srgbClr val="898989"/>
                </a:solidFill>
              </a:rPr>
              <a:pPr eaLnBrk="1" hangingPunct="1"/>
              <a:t>182</a:t>
            </a:fld>
            <a:endParaRPr lang="en-US" altLang="en-US">
              <a:solidFill>
                <a:srgbClr val="898989"/>
              </a:solidFill>
            </a:endParaRPr>
          </a:p>
        </p:txBody>
      </p:sp>
      <p:pic>
        <p:nvPicPr>
          <p:cNvPr id="6" name="Picture 5">
            <a:extLst>
              <a:ext uri="{FF2B5EF4-FFF2-40B4-BE49-F238E27FC236}">
                <a16:creationId xmlns:a16="http://schemas.microsoft.com/office/drawing/2014/main" id="{CDB731B1-2222-4285-B7D1-498745E2BC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0"/>
            <a:ext cx="9110663"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style.rotation</p:attrName>
                                        </p:attrNameLst>
                                      </p:cBhvr>
                                      <p:tavLst>
                                        <p:tav tm="0">
                                          <p:val>
                                            <p:fltVal val="720"/>
                                          </p:val>
                                        </p:tav>
                                        <p:tav tm="100000">
                                          <p:val>
                                            <p:fltVal val="0"/>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 calcmode="lin" valueType="num">
                                      <p:cBhvr>
                                        <p:cTn id="22" dur="5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4CDD79E6-5402-4515-8AD0-B73D688ED1E2}"/>
              </a:ext>
            </a:extLst>
          </p:cNvPr>
          <p:cNvSpPr>
            <a:spLocks noGrp="1" noChangeArrowheads="1"/>
          </p:cNvSpPr>
          <p:nvPr>
            <p:ph idx="1"/>
          </p:nvPr>
        </p:nvSpPr>
        <p:spPr>
          <a:xfrm>
            <a:off x="0" y="609600"/>
            <a:ext cx="8915400" cy="6297613"/>
          </a:xfrm>
        </p:spPr>
        <p:txBody>
          <a:bodyPr>
            <a:spAutoFit/>
          </a:bodyPr>
          <a:lstStyle/>
          <a:p>
            <a:pPr>
              <a:buFont typeface="Wingdings" panose="05000000000000000000" pitchFamily="2" charset="2"/>
              <a:buChar char="q"/>
            </a:pPr>
            <a:r>
              <a:rPr lang="en-US" altLang="en-US" sz="2400"/>
              <a:t>Using the provided protractor, measure the angles on each of the triangles in your nautilus puzzle, recording them in a table similar to the one below:</a:t>
            </a:r>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r>
              <a:rPr lang="en-US" altLang="en-US" sz="2400"/>
              <a:t>Pick a particular side of one of the nautilus puzzle triangles (for example, the side opposite the smallest, medium, or largest angle.  Measure your chosen side (in millimeters) using one of the provided rulers.  Record this data in the “</a:t>
            </a:r>
            <a:r>
              <a:rPr lang="en-US" altLang="en-US" sz="2400" i="1"/>
              <a:t>Chosen side</a:t>
            </a:r>
            <a:r>
              <a:rPr lang="en-US" altLang="en-US" sz="2400"/>
              <a:t>” column of your table, as well.</a:t>
            </a:r>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800"/>
          </a:p>
        </p:txBody>
      </p:sp>
      <p:sp>
        <p:nvSpPr>
          <p:cNvPr id="206851" name="Rectangle 2">
            <a:extLst>
              <a:ext uri="{FF2B5EF4-FFF2-40B4-BE49-F238E27FC236}">
                <a16:creationId xmlns:a16="http://schemas.microsoft.com/office/drawing/2014/main" id="{CAF66F9A-A658-4EF9-AF9F-D47FF1CD47E8}"/>
              </a:ext>
            </a:extLst>
          </p:cNvPr>
          <p:cNvSpPr>
            <a:spLocks noGrp="1" noChangeArrowheads="1"/>
          </p:cNvSpPr>
          <p:nvPr>
            <p:ph type="title"/>
          </p:nvPr>
        </p:nvSpPr>
        <p:spPr>
          <a:xfrm>
            <a:off x="381000" y="0"/>
            <a:ext cx="8229600" cy="533400"/>
          </a:xfrm>
          <a:solidFill>
            <a:srgbClr val="C00000"/>
          </a:solidFill>
          <a:ln w="38100">
            <a:solidFill>
              <a:schemeClr val="tx1"/>
            </a:solidFill>
            <a:miter lim="800000"/>
            <a:headEnd/>
            <a:tailEnd/>
          </a:ln>
        </p:spPr>
        <p:txBody>
          <a:bodyPr/>
          <a:lstStyle/>
          <a:p>
            <a:r>
              <a:rPr lang="en-US" altLang="en-US" sz="2400" b="1">
                <a:solidFill>
                  <a:schemeClr val="bg1"/>
                </a:solidFill>
              </a:rPr>
              <a:t>Exercise 9C1.2: Are those Triangles Similar?</a:t>
            </a:r>
          </a:p>
        </p:txBody>
      </p:sp>
      <p:sp>
        <p:nvSpPr>
          <p:cNvPr id="33" name="Rectangle 6">
            <a:extLst>
              <a:ext uri="{FF2B5EF4-FFF2-40B4-BE49-F238E27FC236}">
                <a16:creationId xmlns:a16="http://schemas.microsoft.com/office/drawing/2014/main" id="{486FFA57-B36D-40E3-925F-B3766BF2B748}"/>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EA3A400-A483-456B-AF27-4EDBDD5563EF}" type="slidenum">
              <a:rPr lang="en-US" altLang="en-US">
                <a:solidFill>
                  <a:srgbClr val="898989"/>
                </a:solidFill>
              </a:rPr>
              <a:pPr eaLnBrk="1" hangingPunct="1"/>
              <a:t>183</a:t>
            </a:fld>
            <a:endParaRPr lang="en-US" altLang="en-US">
              <a:solidFill>
                <a:srgbClr val="898989"/>
              </a:solidFill>
            </a:endParaRPr>
          </a:p>
        </p:txBody>
      </p:sp>
      <p:pic>
        <p:nvPicPr>
          <p:cNvPr id="165890" name="Picture 2">
            <a:extLst>
              <a:ext uri="{FF2B5EF4-FFF2-40B4-BE49-F238E27FC236}">
                <a16:creationId xmlns:a16="http://schemas.microsoft.com/office/drawing/2014/main" id="{D588F61E-C829-4718-BBCB-2C68F20211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905000"/>
            <a:ext cx="9145588"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58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02A60ADC-A7A4-4DC1-8612-AB9FD1E132EB}"/>
              </a:ext>
            </a:extLst>
          </p:cNvPr>
          <p:cNvSpPr>
            <a:spLocks noGrp="1" noChangeArrowheads="1"/>
          </p:cNvSpPr>
          <p:nvPr>
            <p:ph idx="1"/>
          </p:nvPr>
        </p:nvSpPr>
        <p:spPr>
          <a:xfrm>
            <a:off x="0" y="609600"/>
            <a:ext cx="8915400" cy="6149975"/>
          </a:xfrm>
        </p:spPr>
        <p:txBody>
          <a:bodyPr>
            <a:spAutoFit/>
          </a:bodyPr>
          <a:lstStyle/>
          <a:p>
            <a:pPr>
              <a:buFont typeface="Wingdings" panose="05000000000000000000" pitchFamily="2" charset="2"/>
              <a:buChar char="q"/>
            </a:pPr>
            <a:r>
              <a:rPr lang="en-US" altLang="en-US" sz="2400"/>
              <a:t>For your chosen side on each triangle, calculate its size relative to the corresponding side of the next smallest triangle, and record this value in the last column of the table.  You would simply calculate this value by dividing the “</a:t>
            </a:r>
            <a:r>
              <a:rPr lang="en-US" altLang="en-US" sz="2400" i="1"/>
              <a:t>chosen side</a:t>
            </a:r>
            <a:r>
              <a:rPr lang="en-US" altLang="en-US" sz="2400"/>
              <a:t>” length of a given triangle by the corresponding side length of the triangle in the row above it in your table.</a:t>
            </a:r>
          </a:p>
          <a:p>
            <a:pPr>
              <a:buFont typeface="Wingdings" panose="05000000000000000000" pitchFamily="2" charset="2"/>
              <a:buChar char="q"/>
            </a:pPr>
            <a:r>
              <a:rPr lang="en-US" altLang="en-US" sz="2400"/>
              <a:t>Compare the values of each of the angles in your triangles in your table.  </a:t>
            </a:r>
          </a:p>
          <a:p>
            <a:pPr>
              <a:buFont typeface="Wingdings" panose="05000000000000000000" pitchFamily="2" charset="2"/>
              <a:buChar char="q"/>
            </a:pPr>
            <a:r>
              <a:rPr lang="en-US" altLang="en-US" sz="2400"/>
              <a:t>Also examine the column of the corresponding sides of each of the nautilus puzzle triangles.  </a:t>
            </a:r>
          </a:p>
          <a:p>
            <a:pPr>
              <a:buFont typeface="Wingdings" panose="05000000000000000000" pitchFamily="2" charset="2"/>
              <a:buChar char="q"/>
            </a:pPr>
            <a:r>
              <a:rPr lang="en-US" altLang="en-US" sz="2400"/>
              <a:t> After completing these calculations and comparisons, answer the questions on the following slide.</a:t>
            </a:r>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800"/>
          </a:p>
        </p:txBody>
      </p:sp>
      <p:sp>
        <p:nvSpPr>
          <p:cNvPr id="207875" name="Rectangle 2">
            <a:extLst>
              <a:ext uri="{FF2B5EF4-FFF2-40B4-BE49-F238E27FC236}">
                <a16:creationId xmlns:a16="http://schemas.microsoft.com/office/drawing/2014/main" id="{6A8B866D-E1D3-4DDF-9816-E9D3CED7D282}"/>
              </a:ext>
            </a:extLst>
          </p:cNvPr>
          <p:cNvSpPr>
            <a:spLocks noGrp="1" noChangeArrowheads="1"/>
          </p:cNvSpPr>
          <p:nvPr>
            <p:ph type="title"/>
          </p:nvPr>
        </p:nvSpPr>
        <p:spPr>
          <a:xfrm>
            <a:off x="381000" y="0"/>
            <a:ext cx="8229600" cy="533400"/>
          </a:xfrm>
          <a:solidFill>
            <a:srgbClr val="C00000"/>
          </a:solidFill>
          <a:ln w="38100">
            <a:solidFill>
              <a:schemeClr val="tx1"/>
            </a:solidFill>
            <a:miter lim="800000"/>
            <a:headEnd/>
            <a:tailEnd/>
          </a:ln>
        </p:spPr>
        <p:txBody>
          <a:bodyPr/>
          <a:lstStyle/>
          <a:p>
            <a:r>
              <a:rPr lang="en-US" altLang="en-US" sz="2400" b="1">
                <a:solidFill>
                  <a:schemeClr val="bg1"/>
                </a:solidFill>
              </a:rPr>
              <a:t>Exercise 9C1.2: Are those Triangles Similar?</a:t>
            </a:r>
          </a:p>
        </p:txBody>
      </p:sp>
      <p:sp>
        <p:nvSpPr>
          <p:cNvPr id="33" name="Rectangle 6">
            <a:extLst>
              <a:ext uri="{FF2B5EF4-FFF2-40B4-BE49-F238E27FC236}">
                <a16:creationId xmlns:a16="http://schemas.microsoft.com/office/drawing/2014/main" id="{0456E0B9-88F7-4ADD-93F4-331C58FA3C27}"/>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32E4AF6-24C2-4DFC-B6C5-7E92437A8A72}" type="slidenum">
              <a:rPr lang="en-US" altLang="en-US">
                <a:solidFill>
                  <a:srgbClr val="898989"/>
                </a:solidFill>
              </a:rPr>
              <a:pPr eaLnBrk="1" hangingPunct="1"/>
              <a:t>184</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B9F8FE1F-F2F3-4147-A179-73B92C22F923}"/>
              </a:ext>
            </a:extLst>
          </p:cNvPr>
          <p:cNvSpPr>
            <a:spLocks noGrp="1" noChangeArrowheads="1"/>
          </p:cNvSpPr>
          <p:nvPr>
            <p:ph idx="1"/>
          </p:nvPr>
        </p:nvSpPr>
        <p:spPr>
          <a:xfrm>
            <a:off x="0" y="609600"/>
            <a:ext cx="8915400" cy="6961188"/>
          </a:xfrm>
        </p:spPr>
        <p:txBody>
          <a:bodyPr>
            <a:spAutoFit/>
          </a:bodyPr>
          <a:lstStyle/>
          <a:p>
            <a:pPr>
              <a:buFont typeface="Wingdings" panose="05000000000000000000" pitchFamily="2" charset="2"/>
              <a:buChar char="q"/>
            </a:pPr>
            <a:r>
              <a:rPr lang="en-US" altLang="en-US" sz="2400" b="1"/>
              <a:t>Are these values similar for the smallest, medium, and largest angles in each of the nautilus puzzle triangles?  </a:t>
            </a:r>
            <a:r>
              <a:rPr lang="en-US" altLang="en-US" sz="2400" b="1" u="sng"/>
              <a:t>Click for the answer!</a:t>
            </a:r>
          </a:p>
          <a:p>
            <a:pPr>
              <a:buFont typeface="Arial" panose="020B0604020202020204" pitchFamily="34" charset="0"/>
              <a:buNone/>
            </a:pPr>
            <a:r>
              <a:rPr lang="en-US" altLang="en-US" sz="2400"/>
              <a:t> </a:t>
            </a:r>
            <a:r>
              <a:rPr lang="en-US" altLang="en-US" sz="2400" b="1">
                <a:solidFill>
                  <a:srgbClr val="C00000"/>
                </a:solidFill>
              </a:rPr>
              <a:t>These values should be similar for all triangles.  All triangles should be composed of a 30º, a 60º, and a 90º angle.</a:t>
            </a:r>
          </a:p>
          <a:p>
            <a:pPr>
              <a:buFont typeface="Wingdings" panose="05000000000000000000" pitchFamily="2" charset="2"/>
              <a:buChar char="q"/>
            </a:pPr>
            <a:endParaRPr lang="en-US" altLang="en-US" sz="2400"/>
          </a:p>
          <a:p>
            <a:pPr>
              <a:buFont typeface="Wingdings" panose="05000000000000000000" pitchFamily="2" charset="2"/>
              <a:buChar char="q"/>
            </a:pPr>
            <a:r>
              <a:rPr lang="en-US" altLang="en-US" sz="2400" b="1"/>
              <a:t>Are all of the ratios of corresponding sides between a larger triangle and the next smaller triangle close to the same value? </a:t>
            </a:r>
            <a:r>
              <a:rPr lang="en-US" altLang="en-US" sz="2400" b="1" u="sng"/>
              <a:t>Click for the answer!</a:t>
            </a:r>
          </a:p>
          <a:p>
            <a:pPr>
              <a:buFont typeface="Wingdings" panose="05000000000000000000" pitchFamily="2" charset="2"/>
              <a:buChar char="q"/>
            </a:pPr>
            <a:r>
              <a:rPr lang="en-US" altLang="en-US" sz="2400" b="1">
                <a:solidFill>
                  <a:srgbClr val="C00000"/>
                </a:solidFill>
              </a:rPr>
              <a:t>The ratios of corresponding sides should also all be the same, with a given side of a triangle being approximately 1.15 times larger than the corresponding side on the next smaller triangle. </a:t>
            </a:r>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800"/>
          </a:p>
        </p:txBody>
      </p:sp>
      <p:sp>
        <p:nvSpPr>
          <p:cNvPr id="208899" name="Rectangle 2">
            <a:extLst>
              <a:ext uri="{FF2B5EF4-FFF2-40B4-BE49-F238E27FC236}">
                <a16:creationId xmlns:a16="http://schemas.microsoft.com/office/drawing/2014/main" id="{1160276F-AF00-4D00-AC52-416643F62390}"/>
              </a:ext>
            </a:extLst>
          </p:cNvPr>
          <p:cNvSpPr>
            <a:spLocks noGrp="1" noChangeArrowheads="1"/>
          </p:cNvSpPr>
          <p:nvPr>
            <p:ph type="title"/>
          </p:nvPr>
        </p:nvSpPr>
        <p:spPr>
          <a:xfrm>
            <a:off x="381000" y="0"/>
            <a:ext cx="8229600" cy="533400"/>
          </a:xfrm>
          <a:solidFill>
            <a:srgbClr val="C00000"/>
          </a:solidFill>
          <a:ln w="38100">
            <a:solidFill>
              <a:schemeClr val="tx1"/>
            </a:solidFill>
            <a:miter lim="800000"/>
            <a:headEnd/>
            <a:tailEnd/>
          </a:ln>
        </p:spPr>
        <p:txBody>
          <a:bodyPr/>
          <a:lstStyle/>
          <a:p>
            <a:r>
              <a:rPr lang="en-US" altLang="en-US" sz="2400" b="1">
                <a:solidFill>
                  <a:schemeClr val="bg1"/>
                </a:solidFill>
              </a:rPr>
              <a:t>Exercise 9C1.2: Are those Triangles Similar?</a:t>
            </a:r>
          </a:p>
        </p:txBody>
      </p:sp>
      <p:sp>
        <p:nvSpPr>
          <p:cNvPr id="33" name="Rectangle 6">
            <a:extLst>
              <a:ext uri="{FF2B5EF4-FFF2-40B4-BE49-F238E27FC236}">
                <a16:creationId xmlns:a16="http://schemas.microsoft.com/office/drawing/2014/main" id="{6F1846B8-3F9F-4B19-AE59-A71F9DD8CCAD}"/>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C43460E-0661-4ACE-A0D7-0186C1AE710F}" type="slidenum">
              <a:rPr lang="en-US" altLang="en-US">
                <a:solidFill>
                  <a:srgbClr val="898989"/>
                </a:solidFill>
              </a:rPr>
              <a:pPr eaLnBrk="1" hangingPunct="1"/>
              <a:t>185</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01E3C1DA-7AA9-434B-9B47-8F91118B8E9B}"/>
              </a:ext>
            </a:extLst>
          </p:cNvPr>
          <p:cNvSpPr>
            <a:spLocks noGrp="1" noChangeArrowheads="1"/>
          </p:cNvSpPr>
          <p:nvPr>
            <p:ph idx="1"/>
          </p:nvPr>
        </p:nvSpPr>
        <p:spPr>
          <a:xfrm>
            <a:off x="0" y="609600"/>
            <a:ext cx="8915400" cy="7626350"/>
          </a:xfrm>
        </p:spPr>
        <p:txBody>
          <a:bodyPr>
            <a:spAutoFit/>
          </a:bodyPr>
          <a:lstStyle/>
          <a:p>
            <a:pPr>
              <a:buFont typeface="Wingdings" panose="05000000000000000000" pitchFamily="2" charset="2"/>
              <a:buChar char="q"/>
            </a:pPr>
            <a:r>
              <a:rPr lang="en-US" altLang="en-US" sz="2400" b="1"/>
              <a:t>Based on your answers to the previous questions, would you say that the triangles are all similar triangles?  How does this relate to the growth observed in the nautilus? </a:t>
            </a:r>
            <a:r>
              <a:rPr lang="en-US" altLang="en-US" sz="2400" b="1" u="sng"/>
              <a:t>Click for the answer!</a:t>
            </a:r>
          </a:p>
          <a:p>
            <a:pPr>
              <a:buFont typeface="Arial" panose="020B0604020202020204" pitchFamily="34" charset="0"/>
              <a:buNone/>
            </a:pPr>
            <a:r>
              <a:rPr lang="en-US" altLang="en-US" sz="2400" b="1">
                <a:solidFill>
                  <a:srgbClr val="C00000"/>
                </a:solidFill>
              </a:rPr>
              <a:t>It should be clear that all of the triangles are indeed similar.  Similar triangles have exactly the same shape, and differ only in size.  This puzzle thus directly reflects the isometric growth observed in the nautilus, which changes only in size, but not body proportions, as it grows.</a:t>
            </a:r>
          </a:p>
          <a:p>
            <a:pPr>
              <a:buFont typeface="Wingdings" panose="05000000000000000000" pitchFamily="2" charset="2"/>
              <a:buChar char="q"/>
            </a:pPr>
            <a:r>
              <a:rPr lang="en-US" altLang="en-US" sz="2400"/>
              <a:t>Now make a plot of triangle size (either using your chosen side, or of triangle area, calculated from the formula Area = ½ × base × height) versus triangle number (using 1 to represent the smallest triangle, and 12 to represent the largest triangle).</a:t>
            </a:r>
          </a:p>
          <a:p>
            <a:pPr>
              <a:buFont typeface="Wingdings" panose="05000000000000000000" pitchFamily="2" charset="2"/>
              <a:buChar char="q"/>
            </a:pPr>
            <a:r>
              <a:rPr lang="en-US" altLang="en-US" sz="2400"/>
              <a:t> Answer the question on the following slide based on your plot.</a:t>
            </a:r>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800"/>
          </a:p>
        </p:txBody>
      </p:sp>
      <p:sp>
        <p:nvSpPr>
          <p:cNvPr id="209923" name="Rectangle 2">
            <a:extLst>
              <a:ext uri="{FF2B5EF4-FFF2-40B4-BE49-F238E27FC236}">
                <a16:creationId xmlns:a16="http://schemas.microsoft.com/office/drawing/2014/main" id="{13ED22E4-7CBA-42CA-9C2F-1C967B54790A}"/>
              </a:ext>
            </a:extLst>
          </p:cNvPr>
          <p:cNvSpPr>
            <a:spLocks noGrp="1" noChangeArrowheads="1"/>
          </p:cNvSpPr>
          <p:nvPr>
            <p:ph type="title"/>
          </p:nvPr>
        </p:nvSpPr>
        <p:spPr>
          <a:xfrm>
            <a:off x="381000" y="0"/>
            <a:ext cx="8229600" cy="533400"/>
          </a:xfrm>
          <a:solidFill>
            <a:srgbClr val="C00000"/>
          </a:solidFill>
          <a:ln w="38100">
            <a:solidFill>
              <a:schemeClr val="tx1"/>
            </a:solidFill>
            <a:miter lim="800000"/>
            <a:headEnd/>
            <a:tailEnd/>
          </a:ln>
        </p:spPr>
        <p:txBody>
          <a:bodyPr/>
          <a:lstStyle/>
          <a:p>
            <a:r>
              <a:rPr lang="en-US" altLang="en-US" sz="2400" b="1">
                <a:solidFill>
                  <a:schemeClr val="bg1"/>
                </a:solidFill>
              </a:rPr>
              <a:t>Exercise 9C1.2: Are those Triangles Similar?</a:t>
            </a:r>
          </a:p>
        </p:txBody>
      </p:sp>
      <p:sp>
        <p:nvSpPr>
          <p:cNvPr id="33" name="Rectangle 6">
            <a:extLst>
              <a:ext uri="{FF2B5EF4-FFF2-40B4-BE49-F238E27FC236}">
                <a16:creationId xmlns:a16="http://schemas.microsoft.com/office/drawing/2014/main" id="{9ACC0D16-0325-402E-B359-4CF37F539E79}"/>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3398AAC-153D-4D7D-BB39-B30F4084C7DB}" type="slidenum">
              <a:rPr lang="en-US" altLang="en-US">
                <a:solidFill>
                  <a:srgbClr val="898989"/>
                </a:solidFill>
              </a:rPr>
              <a:pPr eaLnBrk="1" hangingPunct="1"/>
              <a:t>186</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E5D42662-F9E9-4419-A8D9-2EBBCE4CAB59}"/>
              </a:ext>
            </a:extLst>
          </p:cNvPr>
          <p:cNvSpPr>
            <a:spLocks noGrp="1" noChangeArrowheads="1"/>
          </p:cNvSpPr>
          <p:nvPr>
            <p:ph idx="1"/>
          </p:nvPr>
        </p:nvSpPr>
        <p:spPr>
          <a:xfrm>
            <a:off x="0" y="609600"/>
            <a:ext cx="8915400" cy="7626350"/>
          </a:xfrm>
        </p:spPr>
        <p:txBody>
          <a:bodyPr>
            <a:spAutoFit/>
          </a:bodyPr>
          <a:lstStyle/>
          <a:p>
            <a:pPr>
              <a:buFont typeface="Wingdings" panose="05000000000000000000" pitchFamily="2" charset="2"/>
              <a:buChar char="q"/>
            </a:pPr>
            <a:r>
              <a:rPr lang="en-US" altLang="en-US" sz="2400" b="1"/>
              <a:t>What is the shape of this plot?  Does the relationship between triangle size and triangle number appear to be linear?  </a:t>
            </a:r>
            <a:r>
              <a:rPr lang="en-US" altLang="en-US" sz="2400" b="1" u="sng"/>
              <a:t>Click for the answer!</a:t>
            </a:r>
          </a:p>
          <a:p>
            <a:pPr>
              <a:buFont typeface="Wingdings" panose="05000000000000000000" pitchFamily="2" charset="2"/>
              <a:buChar char="q"/>
            </a:pPr>
            <a:r>
              <a:rPr lang="en-US" altLang="en-US" sz="2400" b="1">
                <a:solidFill>
                  <a:srgbClr val="C00000"/>
                </a:solidFill>
              </a:rPr>
              <a:t>Your plot should look similar to one below. </a:t>
            </a:r>
          </a:p>
          <a:p>
            <a:pPr>
              <a:buFont typeface="Wingdings" panose="05000000000000000000" pitchFamily="2" charset="2"/>
              <a:buChar char="q"/>
            </a:pPr>
            <a:endParaRPr lang="en-US" altLang="en-US" sz="2400" b="1">
              <a:solidFill>
                <a:srgbClr val="C00000"/>
              </a:solidFill>
            </a:endParaRPr>
          </a:p>
          <a:p>
            <a:pPr>
              <a:buFont typeface="Wingdings" panose="05000000000000000000" pitchFamily="2" charset="2"/>
              <a:buChar char="q"/>
            </a:pPr>
            <a:endParaRPr lang="en-US" altLang="en-US" sz="2400" b="1">
              <a:solidFill>
                <a:srgbClr val="C00000"/>
              </a:solidFill>
            </a:endParaRPr>
          </a:p>
          <a:p>
            <a:pPr>
              <a:buFont typeface="Wingdings" panose="05000000000000000000" pitchFamily="2" charset="2"/>
              <a:buChar char="q"/>
            </a:pPr>
            <a:endParaRPr lang="en-US" altLang="en-US" sz="2400" b="1">
              <a:solidFill>
                <a:srgbClr val="C00000"/>
              </a:solidFill>
            </a:endParaRPr>
          </a:p>
          <a:p>
            <a:pPr>
              <a:buFont typeface="Wingdings" panose="05000000000000000000" pitchFamily="2" charset="2"/>
              <a:buChar char="q"/>
            </a:pPr>
            <a:endParaRPr lang="en-US" altLang="en-US" sz="2400" b="1">
              <a:solidFill>
                <a:srgbClr val="C00000"/>
              </a:solidFill>
            </a:endParaRPr>
          </a:p>
          <a:p>
            <a:pPr>
              <a:buFont typeface="Wingdings" panose="05000000000000000000" pitchFamily="2" charset="2"/>
              <a:buChar char="q"/>
            </a:pPr>
            <a:endParaRPr lang="en-US" altLang="en-US" sz="2400" b="1">
              <a:solidFill>
                <a:srgbClr val="C00000"/>
              </a:solidFill>
            </a:endParaRPr>
          </a:p>
          <a:p>
            <a:pPr>
              <a:buFont typeface="Wingdings" panose="05000000000000000000" pitchFamily="2" charset="2"/>
              <a:buChar char="q"/>
            </a:pPr>
            <a:endParaRPr lang="en-US" altLang="en-US" sz="2400" b="1">
              <a:solidFill>
                <a:srgbClr val="C00000"/>
              </a:solidFill>
            </a:endParaRPr>
          </a:p>
          <a:p>
            <a:pPr>
              <a:buFont typeface="Wingdings" panose="05000000000000000000" pitchFamily="2" charset="2"/>
              <a:buChar char="q"/>
            </a:pPr>
            <a:r>
              <a:rPr lang="en-US" altLang="en-US" sz="2400">
                <a:solidFill>
                  <a:srgbClr val="C00000"/>
                </a:solidFill>
              </a:rPr>
              <a:t>Both show </a:t>
            </a:r>
            <a:r>
              <a:rPr lang="en-US" altLang="en-US" sz="2400" b="1">
                <a:solidFill>
                  <a:srgbClr val="C00000"/>
                </a:solidFill>
              </a:rPr>
              <a:t>exponential growth </a:t>
            </a:r>
            <a:r>
              <a:rPr lang="en-US" altLang="en-US" sz="2400">
                <a:solidFill>
                  <a:srgbClr val="C00000"/>
                </a:solidFill>
              </a:rPr>
              <a:t>(where growth rate of a variable is proportional to its current value), which is what is observed in the nautilus. Each larger triangle represents a new chamber formed by the nautilus as it grows, which occurs at fairly regular time steps. </a:t>
            </a:r>
            <a:endParaRPr lang="en-US" altLang="en-US" sz="2400" b="1">
              <a:solidFill>
                <a:srgbClr val="C00000"/>
              </a:solidFill>
            </a:endParaRPr>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800"/>
          </a:p>
        </p:txBody>
      </p:sp>
      <p:sp>
        <p:nvSpPr>
          <p:cNvPr id="210947" name="Rectangle 2">
            <a:extLst>
              <a:ext uri="{FF2B5EF4-FFF2-40B4-BE49-F238E27FC236}">
                <a16:creationId xmlns:a16="http://schemas.microsoft.com/office/drawing/2014/main" id="{AA8EC06F-E288-4DD0-B3EF-8153D2178D37}"/>
              </a:ext>
            </a:extLst>
          </p:cNvPr>
          <p:cNvSpPr>
            <a:spLocks noGrp="1" noChangeArrowheads="1"/>
          </p:cNvSpPr>
          <p:nvPr>
            <p:ph type="title"/>
          </p:nvPr>
        </p:nvSpPr>
        <p:spPr>
          <a:xfrm>
            <a:off x="381000" y="0"/>
            <a:ext cx="8229600" cy="533400"/>
          </a:xfrm>
          <a:solidFill>
            <a:srgbClr val="C00000"/>
          </a:solidFill>
          <a:ln w="38100">
            <a:solidFill>
              <a:schemeClr val="tx1"/>
            </a:solidFill>
            <a:miter lim="800000"/>
            <a:headEnd/>
            <a:tailEnd/>
          </a:ln>
        </p:spPr>
        <p:txBody>
          <a:bodyPr/>
          <a:lstStyle/>
          <a:p>
            <a:r>
              <a:rPr lang="en-US" altLang="en-US" sz="2400" b="1">
                <a:solidFill>
                  <a:schemeClr val="bg1"/>
                </a:solidFill>
              </a:rPr>
              <a:t>Exercise 9C1.2: Are those Triangles Similar?</a:t>
            </a:r>
          </a:p>
        </p:txBody>
      </p:sp>
      <p:sp>
        <p:nvSpPr>
          <p:cNvPr id="33" name="Rectangle 6">
            <a:extLst>
              <a:ext uri="{FF2B5EF4-FFF2-40B4-BE49-F238E27FC236}">
                <a16:creationId xmlns:a16="http://schemas.microsoft.com/office/drawing/2014/main" id="{EFB5F5CE-1931-4900-870D-654BB3D3F9A3}"/>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EB2F281-DC79-44B6-BAC8-D761A15D1FC9}" type="slidenum">
              <a:rPr lang="en-US" altLang="en-US">
                <a:solidFill>
                  <a:srgbClr val="898989"/>
                </a:solidFill>
              </a:rPr>
              <a:pPr eaLnBrk="1" hangingPunct="1"/>
              <a:t>187</a:t>
            </a:fld>
            <a:endParaRPr lang="en-US" altLang="en-US">
              <a:solidFill>
                <a:srgbClr val="898989"/>
              </a:solidFill>
            </a:endParaRPr>
          </a:p>
        </p:txBody>
      </p:sp>
      <p:pic>
        <p:nvPicPr>
          <p:cNvPr id="166915" name="Picture 3">
            <a:extLst>
              <a:ext uri="{FF2B5EF4-FFF2-40B4-BE49-F238E27FC236}">
                <a16:creationId xmlns:a16="http://schemas.microsoft.com/office/drawing/2014/main" id="{0941610B-06D3-4AFF-8FC0-0CA4815982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09800"/>
            <a:ext cx="751840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ction Button: Back or Previous 6">
            <a:hlinkClick r:id="rId3" action="ppaction://hlinksldjump" highlightClick="1"/>
            <a:extLst>
              <a:ext uri="{FF2B5EF4-FFF2-40B4-BE49-F238E27FC236}">
                <a16:creationId xmlns:a16="http://schemas.microsoft.com/office/drawing/2014/main" id="{9A781E89-A376-467D-98C0-07D73A841AF6}"/>
              </a:ext>
            </a:extLst>
          </p:cNvPr>
          <p:cNvSpPr/>
          <p:nvPr/>
        </p:nvSpPr>
        <p:spPr>
          <a:xfrm>
            <a:off x="8305800" y="6096000"/>
            <a:ext cx="609600" cy="609600"/>
          </a:xfrm>
          <a:prstGeom prst="actionButtonBackPrevious">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691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4995">
                                            <p:txEl>
                                              <p:pRg st="8" end="8"/>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9F4A4B66-07A5-4D48-9449-DDF2CA196E43}"/>
              </a:ext>
            </a:extLst>
          </p:cNvPr>
          <p:cNvSpPr>
            <a:spLocks noGrp="1" noChangeArrowheads="1"/>
          </p:cNvSpPr>
          <p:nvPr>
            <p:ph idx="1"/>
          </p:nvPr>
        </p:nvSpPr>
        <p:spPr>
          <a:xfrm>
            <a:off x="0" y="533400"/>
            <a:ext cx="5334000" cy="6456363"/>
          </a:xfrm>
        </p:spPr>
        <p:txBody>
          <a:bodyPr>
            <a:spAutoFit/>
          </a:bodyPr>
          <a:lstStyle/>
          <a:p>
            <a:pPr>
              <a:buFont typeface="Wingdings" panose="05000000000000000000" pitchFamily="2" charset="2"/>
              <a:buChar char="q"/>
            </a:pPr>
            <a:r>
              <a:rPr lang="en-US" altLang="en-US" sz="2200"/>
              <a:t>A logarithmic spiral’s scale symmetry gives it many distinctive features.  </a:t>
            </a:r>
          </a:p>
          <a:p>
            <a:pPr>
              <a:buFont typeface="Wingdings" panose="05000000000000000000" pitchFamily="2" charset="2"/>
              <a:buChar char="q"/>
            </a:pPr>
            <a:r>
              <a:rPr lang="en-US" altLang="en-US" sz="2200"/>
              <a:t>Picture a spiral centered at the origin of the Cartesian coordinate plane.  Now imagine that you are walking along a radial spoke, in the direction of the origin (see the figure at the right).  </a:t>
            </a:r>
          </a:p>
          <a:p>
            <a:pPr>
              <a:buFont typeface="Wingdings" panose="05000000000000000000" pitchFamily="2" charset="2"/>
              <a:buChar char="q"/>
            </a:pPr>
            <a:r>
              <a:rPr lang="en-US" altLang="en-US" sz="2200"/>
              <a:t>In a logarithmic spiral, the distance between consecutive points of intersection decreases by a constant factor </a:t>
            </a:r>
            <a:r>
              <a:rPr lang="en-US" altLang="en-US" sz="2200" b="1" i="1"/>
              <a:t>k </a:t>
            </a:r>
            <a:r>
              <a:rPr lang="en-US" altLang="en-US" sz="2200"/>
              <a:t>(0 &lt; </a:t>
            </a:r>
            <a:r>
              <a:rPr lang="en-US" altLang="en-US" sz="2200" b="1" i="1"/>
              <a:t>k</a:t>
            </a:r>
            <a:r>
              <a:rPr lang="en-US" altLang="en-US" sz="2200"/>
              <a:t> &lt;1)</a:t>
            </a:r>
            <a:r>
              <a:rPr lang="en-US" altLang="en-US" sz="2200" b="1" i="1"/>
              <a:t>.</a:t>
            </a:r>
            <a:r>
              <a:rPr lang="en-US" altLang="en-US" sz="2200"/>
              <a:t>  </a:t>
            </a:r>
          </a:p>
          <a:p>
            <a:pPr>
              <a:buFont typeface="Wingdings" panose="05000000000000000000" pitchFamily="2" charset="2"/>
              <a:buChar char="q"/>
            </a:pPr>
            <a:r>
              <a:rPr lang="en-US" altLang="en-US" sz="2200"/>
              <a:t>For example, if  </a:t>
            </a:r>
            <a:r>
              <a:rPr lang="en-US" altLang="en-US" sz="2200" b="1" i="1"/>
              <a:t>k</a:t>
            </a:r>
            <a:r>
              <a:rPr lang="en-US" altLang="en-US" sz="2200"/>
              <a:t> = ½ and the distance between the 1</a:t>
            </a:r>
            <a:r>
              <a:rPr lang="en-US" altLang="en-US" sz="2200" baseline="30000"/>
              <a:t>st</a:t>
            </a:r>
            <a:r>
              <a:rPr lang="en-US" altLang="en-US" sz="2200"/>
              <a:t> point and the 2</a:t>
            </a:r>
            <a:r>
              <a:rPr lang="en-US" altLang="en-US" sz="2200" baseline="30000"/>
              <a:t>nd</a:t>
            </a:r>
            <a:r>
              <a:rPr lang="en-US" altLang="en-US" sz="2200"/>
              <a:t> point is </a:t>
            </a:r>
            <a:r>
              <a:rPr lang="en-US" altLang="en-US" sz="2200" b="1" i="1"/>
              <a:t>x</a:t>
            </a:r>
            <a:r>
              <a:rPr lang="en-US" altLang="en-US" sz="2200"/>
              <a:t>, then the distance between the 2</a:t>
            </a:r>
            <a:r>
              <a:rPr lang="en-US" altLang="en-US" sz="2200" baseline="30000"/>
              <a:t>nd</a:t>
            </a:r>
            <a:r>
              <a:rPr lang="en-US" altLang="en-US" sz="2200"/>
              <a:t> point and the 3</a:t>
            </a:r>
            <a:r>
              <a:rPr lang="en-US" altLang="en-US" sz="2200" baseline="30000"/>
              <a:t>rd</a:t>
            </a:r>
            <a:r>
              <a:rPr lang="en-US" altLang="en-US" sz="2200"/>
              <a:t> point is ½ </a:t>
            </a:r>
            <a:r>
              <a:rPr lang="en-US" altLang="en-US" sz="2200" b="1" i="1"/>
              <a:t>x</a:t>
            </a:r>
            <a:r>
              <a:rPr lang="en-US" altLang="en-US" sz="2200"/>
              <a:t>, the distance between the 3</a:t>
            </a:r>
            <a:r>
              <a:rPr lang="en-US" altLang="en-US" sz="2200" baseline="30000"/>
              <a:t>rd</a:t>
            </a:r>
            <a:r>
              <a:rPr lang="en-US" altLang="en-US" sz="2200"/>
              <a:t> point and the 4</a:t>
            </a:r>
            <a:r>
              <a:rPr lang="en-US" altLang="en-US" sz="2200" baseline="30000"/>
              <a:t>th</a:t>
            </a:r>
            <a:r>
              <a:rPr lang="en-US" altLang="en-US" sz="2200"/>
              <a:t> points is  ¼ </a:t>
            </a:r>
            <a:r>
              <a:rPr lang="en-US" altLang="en-US" sz="2200" b="1" i="1"/>
              <a:t>x</a:t>
            </a:r>
            <a:r>
              <a:rPr lang="en-US" altLang="en-US" sz="2200"/>
              <a:t> etc.</a:t>
            </a:r>
          </a:p>
          <a:p>
            <a:pPr>
              <a:buFont typeface="Wingdings" panose="05000000000000000000" pitchFamily="2" charset="2"/>
              <a:buChar char="q"/>
            </a:pPr>
            <a:endParaRPr lang="en-US" altLang="en-US" sz="2200"/>
          </a:p>
        </p:txBody>
      </p:sp>
      <p:sp>
        <p:nvSpPr>
          <p:cNvPr id="211971" name="Rectangle 2">
            <a:extLst>
              <a:ext uri="{FF2B5EF4-FFF2-40B4-BE49-F238E27FC236}">
                <a16:creationId xmlns:a16="http://schemas.microsoft.com/office/drawing/2014/main" id="{794389DC-CF99-4694-8305-4CD1A0449BE2}"/>
              </a:ext>
            </a:extLst>
          </p:cNvPr>
          <p:cNvSpPr>
            <a:spLocks noGrp="1" noChangeArrowheads="1"/>
          </p:cNvSpPr>
          <p:nvPr>
            <p:ph type="title"/>
          </p:nvPr>
        </p:nvSpPr>
        <p:spPr>
          <a:xfrm>
            <a:off x="381000" y="0"/>
            <a:ext cx="8229600" cy="457200"/>
          </a:xfrm>
          <a:solidFill>
            <a:srgbClr val="C00000"/>
          </a:solidFill>
          <a:ln w="38100">
            <a:solidFill>
              <a:schemeClr val="tx1"/>
            </a:solidFill>
            <a:miter lim="800000"/>
            <a:headEnd/>
            <a:tailEnd/>
          </a:ln>
        </p:spPr>
        <p:txBody>
          <a:bodyPr/>
          <a:lstStyle/>
          <a:p>
            <a:r>
              <a:rPr lang="en-US" altLang="en-US" sz="2400" b="1">
                <a:solidFill>
                  <a:schemeClr val="bg1"/>
                </a:solidFill>
              </a:rPr>
              <a:t>Exercise 9c2: Parameterize that Spiral!</a:t>
            </a:r>
          </a:p>
        </p:txBody>
      </p:sp>
      <p:sp>
        <p:nvSpPr>
          <p:cNvPr id="33" name="Rectangle 6">
            <a:extLst>
              <a:ext uri="{FF2B5EF4-FFF2-40B4-BE49-F238E27FC236}">
                <a16:creationId xmlns:a16="http://schemas.microsoft.com/office/drawing/2014/main" id="{4F84ED51-BEB2-40F1-BB3D-2D2ACB9CF460}"/>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FE0AE3D-0276-4779-AC7D-06BA8D6C5162}" type="slidenum">
              <a:rPr lang="en-US" altLang="en-US">
                <a:solidFill>
                  <a:srgbClr val="898989"/>
                </a:solidFill>
              </a:rPr>
              <a:pPr eaLnBrk="1" hangingPunct="1"/>
              <a:t>188</a:t>
            </a:fld>
            <a:endParaRPr lang="en-US" altLang="en-US">
              <a:solidFill>
                <a:srgbClr val="898989"/>
              </a:solidFill>
            </a:endParaRPr>
          </a:p>
        </p:txBody>
      </p:sp>
      <p:sp>
        <p:nvSpPr>
          <p:cNvPr id="7" name="TextBox 6">
            <a:extLst>
              <a:ext uri="{FF2B5EF4-FFF2-40B4-BE49-F238E27FC236}">
                <a16:creationId xmlns:a16="http://schemas.microsoft.com/office/drawing/2014/main" id="{D2AB8D85-9871-48C8-B3E6-290A1CE3A205}"/>
              </a:ext>
            </a:extLst>
          </p:cNvPr>
          <p:cNvSpPr txBox="1">
            <a:spLocks noChangeArrowheads="1"/>
          </p:cNvSpPr>
          <p:nvPr/>
        </p:nvSpPr>
        <p:spPr bwMode="auto">
          <a:xfrm>
            <a:off x="5562600" y="2895600"/>
            <a:ext cx="35814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q"/>
            </a:pPr>
            <a:r>
              <a:rPr lang="en-US" altLang="en-US" sz="2200"/>
              <a:t>There is nothing special about this particular radial spoke.  </a:t>
            </a:r>
          </a:p>
          <a:p>
            <a:pPr eaLnBrk="1" hangingPunct="1">
              <a:buFont typeface="Wingdings" panose="05000000000000000000" pitchFamily="2" charset="2"/>
              <a:buChar char="q"/>
            </a:pPr>
            <a:r>
              <a:rPr lang="en-US" altLang="en-US" sz="2200"/>
              <a:t>If you chose any other radial spoke, the same thing would happen: </a:t>
            </a:r>
          </a:p>
          <a:p>
            <a:pPr lvl="1" eaLnBrk="1" hangingPunct="1">
              <a:buFont typeface="Wingdings" panose="05000000000000000000" pitchFamily="2" charset="2"/>
              <a:buChar char="q"/>
            </a:pPr>
            <a:r>
              <a:rPr lang="en-US" altLang="en-US" sz="2200"/>
              <a:t>the distances between the points of intersection would decrease by the constant factor </a:t>
            </a:r>
            <a:r>
              <a:rPr lang="en-US" altLang="en-US" sz="2200" i="1"/>
              <a:t>k</a:t>
            </a:r>
            <a:r>
              <a:rPr lang="en-US" altLang="en-US" sz="2200"/>
              <a:t>. </a:t>
            </a:r>
          </a:p>
          <a:p>
            <a:pPr eaLnBrk="1" hangingPunct="1"/>
            <a:endParaRPr lang="en-US" altLang="en-US" sz="2200"/>
          </a:p>
        </p:txBody>
      </p:sp>
      <p:graphicFrame>
        <p:nvGraphicFramePr>
          <p:cNvPr id="9" name="Chart 8">
            <a:extLst>
              <a:ext uri="{FF2B5EF4-FFF2-40B4-BE49-F238E27FC236}">
                <a16:creationId xmlns:a16="http://schemas.microsoft.com/office/drawing/2014/main" id="{D0756E79-2987-4E18-9B9A-3D235CDFE9F4}"/>
              </a:ext>
            </a:extLst>
          </p:cNvPr>
          <p:cNvGraphicFramePr>
            <a:graphicFrameLocks/>
          </p:cNvGraphicFramePr>
          <p:nvPr/>
        </p:nvGraphicFramePr>
        <p:xfrm>
          <a:off x="6197600" y="558800"/>
          <a:ext cx="2778125" cy="264477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25BE5B52-F209-4990-B945-6EC9CCDF1B77}"/>
              </a:ext>
            </a:extLst>
          </p:cNvPr>
          <p:cNvSpPr>
            <a:spLocks noGrp="1" noChangeArrowheads="1"/>
          </p:cNvSpPr>
          <p:nvPr>
            <p:ph idx="1"/>
          </p:nvPr>
        </p:nvSpPr>
        <p:spPr>
          <a:xfrm>
            <a:off x="0" y="685800"/>
            <a:ext cx="4495800" cy="6740525"/>
          </a:xfrm>
        </p:spPr>
        <p:txBody>
          <a:bodyPr>
            <a:spAutoFit/>
          </a:bodyPr>
          <a:lstStyle/>
          <a:p>
            <a:pPr>
              <a:buFont typeface="Wingdings" panose="05000000000000000000" pitchFamily="2" charset="2"/>
              <a:buChar char="q"/>
            </a:pPr>
            <a:r>
              <a:rPr lang="en-US" altLang="en-US" sz="2400"/>
              <a:t>Logarithmic spirals are also called </a:t>
            </a:r>
            <a:r>
              <a:rPr lang="en-US" altLang="en-US" sz="2400" b="1">
                <a:solidFill>
                  <a:srgbClr val="C00000"/>
                </a:solidFill>
              </a:rPr>
              <a:t>equiangular spirals</a:t>
            </a:r>
            <a:r>
              <a:rPr lang="en-US" altLang="en-US" sz="2400"/>
              <a:t>.</a:t>
            </a:r>
          </a:p>
          <a:p>
            <a:pPr>
              <a:buFont typeface="Wingdings" panose="05000000000000000000" pitchFamily="2" charset="2"/>
              <a:buChar char="q"/>
            </a:pPr>
            <a:r>
              <a:rPr lang="en-US" altLang="en-US" sz="2400"/>
              <a:t>This is because the angle between any radius and the tangent line to the spiral at that point always has the same measurement.</a:t>
            </a:r>
          </a:p>
          <a:p>
            <a:pPr>
              <a:buFont typeface="Wingdings" panose="05000000000000000000" pitchFamily="2" charset="2"/>
              <a:buChar char="q"/>
            </a:pPr>
            <a:r>
              <a:rPr lang="en-US" altLang="en-US" sz="2400"/>
              <a:t>See the figure at right for an illustration of this property.</a:t>
            </a:r>
          </a:p>
          <a:p>
            <a:pPr>
              <a:buFont typeface="Wingdings" panose="05000000000000000000" pitchFamily="2" charset="2"/>
              <a:buChar char="q"/>
            </a:pPr>
            <a:r>
              <a:rPr lang="en-US" altLang="en-US" sz="2400"/>
              <a:t>Thus, in the figure, the angles a, b, &amp; c, formed between the radii and tangents at points A, B, &amp; C are all the same, and would be the same measurement at any point on the spiral.</a:t>
            </a:r>
          </a:p>
          <a:p>
            <a:pPr>
              <a:buFont typeface="Wingdings" panose="05000000000000000000" pitchFamily="2" charset="2"/>
              <a:buChar char="q"/>
            </a:pPr>
            <a:endParaRPr lang="en-US" altLang="en-US" sz="2800"/>
          </a:p>
        </p:txBody>
      </p:sp>
      <p:sp>
        <p:nvSpPr>
          <p:cNvPr id="212995" name="Rectangle 2">
            <a:extLst>
              <a:ext uri="{FF2B5EF4-FFF2-40B4-BE49-F238E27FC236}">
                <a16:creationId xmlns:a16="http://schemas.microsoft.com/office/drawing/2014/main" id="{B8F07AE8-7A2C-47A9-A7DD-942502084730}"/>
              </a:ext>
            </a:extLst>
          </p:cNvPr>
          <p:cNvSpPr>
            <a:spLocks noGrp="1" noChangeArrowheads="1"/>
          </p:cNvSpPr>
          <p:nvPr>
            <p:ph type="title"/>
          </p:nvPr>
        </p:nvSpPr>
        <p:spPr>
          <a:xfrm>
            <a:off x="381000" y="0"/>
            <a:ext cx="8229600" cy="655638"/>
          </a:xfrm>
          <a:solidFill>
            <a:srgbClr val="C00000"/>
          </a:solidFill>
          <a:ln w="38100">
            <a:solidFill>
              <a:schemeClr val="tx1"/>
            </a:solidFill>
            <a:miter lim="800000"/>
            <a:headEnd/>
            <a:tailEnd/>
          </a:ln>
        </p:spPr>
        <p:txBody>
          <a:bodyPr/>
          <a:lstStyle/>
          <a:p>
            <a:r>
              <a:rPr lang="en-US" altLang="en-US" sz="2400" b="1">
                <a:solidFill>
                  <a:schemeClr val="bg1"/>
                </a:solidFill>
              </a:rPr>
              <a:t>Exercise 9c2: Parameterize that Spiral!</a:t>
            </a:r>
          </a:p>
        </p:txBody>
      </p:sp>
      <p:sp>
        <p:nvSpPr>
          <p:cNvPr id="33" name="Rectangle 6">
            <a:extLst>
              <a:ext uri="{FF2B5EF4-FFF2-40B4-BE49-F238E27FC236}">
                <a16:creationId xmlns:a16="http://schemas.microsoft.com/office/drawing/2014/main" id="{1DFAF0B3-2836-42AD-A866-3CB06B7FC5A8}"/>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9AB6920-7529-49CB-973E-9A9CD504F679}" type="slidenum">
              <a:rPr lang="en-US" altLang="en-US">
                <a:solidFill>
                  <a:srgbClr val="898989"/>
                </a:solidFill>
              </a:rPr>
              <a:pPr eaLnBrk="1" hangingPunct="1"/>
              <a:t>189</a:t>
            </a:fld>
            <a:endParaRPr lang="en-US" altLang="en-US">
              <a:solidFill>
                <a:srgbClr val="898989"/>
              </a:solidFill>
            </a:endParaRPr>
          </a:p>
        </p:txBody>
      </p:sp>
      <p:pic>
        <p:nvPicPr>
          <p:cNvPr id="173058" name="Picture 2">
            <a:extLst>
              <a:ext uri="{FF2B5EF4-FFF2-40B4-BE49-F238E27FC236}">
                <a16:creationId xmlns:a16="http://schemas.microsoft.com/office/drawing/2014/main" id="{749BF0B8-B174-41F6-93FD-6A8919F2AA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2963" y="1447800"/>
            <a:ext cx="4491037"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par>
                                <p:cTn id="15" presetID="35" presetClass="entr" presetSubtype="0" fill="hold" nodeType="withEffect">
                                  <p:stCondLst>
                                    <p:cond delay="0"/>
                                  </p:stCondLst>
                                  <p:childTnLst>
                                    <p:set>
                                      <p:cBhvr>
                                        <p:cTn id="16" dur="1" fill="hold">
                                          <p:stCondLst>
                                            <p:cond delay="0"/>
                                          </p:stCondLst>
                                        </p:cTn>
                                        <p:tgtEl>
                                          <p:spTgt spid="173058"/>
                                        </p:tgtEl>
                                        <p:attrNameLst>
                                          <p:attrName>style.visibility</p:attrName>
                                        </p:attrNameLst>
                                      </p:cBhvr>
                                      <p:to>
                                        <p:strVal val="visible"/>
                                      </p:to>
                                    </p:set>
                                    <p:animEffect transition="in" filter="fade">
                                      <p:cBhvr>
                                        <p:cTn id="17" dur="500"/>
                                        <p:tgtEl>
                                          <p:spTgt spid="173058"/>
                                        </p:tgtEl>
                                      </p:cBhvr>
                                    </p:animEffect>
                                    <p:anim calcmode="lin" valueType="num">
                                      <p:cBhvr>
                                        <p:cTn id="18" dur="500" fill="hold"/>
                                        <p:tgtEl>
                                          <p:spTgt spid="173058"/>
                                        </p:tgtEl>
                                        <p:attrNameLst>
                                          <p:attrName>style.rotation</p:attrName>
                                        </p:attrNameLst>
                                      </p:cBhvr>
                                      <p:tavLst>
                                        <p:tav tm="0">
                                          <p:val>
                                            <p:fltVal val="720"/>
                                          </p:val>
                                        </p:tav>
                                        <p:tav tm="100000">
                                          <p:val>
                                            <p:fltVal val="0"/>
                                          </p:val>
                                        </p:tav>
                                      </p:tavLst>
                                    </p:anim>
                                    <p:anim calcmode="lin" valueType="num">
                                      <p:cBhvr>
                                        <p:cTn id="19" dur="500" fill="hold"/>
                                        <p:tgtEl>
                                          <p:spTgt spid="173058"/>
                                        </p:tgtEl>
                                        <p:attrNameLst>
                                          <p:attrName>ppt_h</p:attrName>
                                        </p:attrNameLst>
                                      </p:cBhvr>
                                      <p:tavLst>
                                        <p:tav tm="0">
                                          <p:val>
                                            <p:fltVal val="0"/>
                                          </p:val>
                                        </p:tav>
                                        <p:tav tm="100000">
                                          <p:val>
                                            <p:strVal val="#ppt_h"/>
                                          </p:val>
                                        </p:tav>
                                      </p:tavLst>
                                    </p:anim>
                                    <p:anim calcmode="lin" valueType="num">
                                      <p:cBhvr>
                                        <p:cTn id="20" dur="500" fill="hold"/>
                                        <p:tgtEl>
                                          <p:spTgt spid="173058"/>
                                        </p:tgtEl>
                                        <p:attrNameLst>
                                          <p:attrName>ppt_w</p:attrName>
                                        </p:attrNameLst>
                                      </p:cBhvr>
                                      <p:tavLst>
                                        <p:tav tm="0">
                                          <p:val>
                                            <p:fltVal val="0"/>
                                          </p:val>
                                        </p:tav>
                                        <p:tav tm="100000">
                                          <p:val>
                                            <p:strVal val="#ppt_w"/>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BEA86038-A997-459B-8390-265CB4D16684}"/>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57841B4-6875-414D-8BC6-6A2E7BB386F9}" type="slidenum">
              <a:rPr lang="en-US" altLang="en-US">
                <a:solidFill>
                  <a:srgbClr val="898989"/>
                </a:solidFill>
              </a:rPr>
              <a:pPr eaLnBrk="1" hangingPunct="1"/>
              <a:t>19</a:t>
            </a:fld>
            <a:endParaRPr lang="en-US" altLang="en-US">
              <a:solidFill>
                <a:srgbClr val="898989"/>
              </a:solidFill>
            </a:endParaRPr>
          </a:p>
        </p:txBody>
      </p:sp>
      <p:sp>
        <p:nvSpPr>
          <p:cNvPr id="21506" name="Rectangle 1028">
            <a:extLst>
              <a:ext uri="{FF2B5EF4-FFF2-40B4-BE49-F238E27FC236}">
                <a16:creationId xmlns:a16="http://schemas.microsoft.com/office/drawing/2014/main" id="{246E06F9-7822-424D-86CC-89197BA415AA}"/>
              </a:ext>
            </a:extLst>
          </p:cNvPr>
          <p:cNvSpPr>
            <a:spLocks noChangeArrowheads="1"/>
          </p:cNvSpPr>
          <p:nvPr/>
        </p:nvSpPr>
        <p:spPr bwMode="auto">
          <a:xfrm>
            <a:off x="381000" y="381000"/>
            <a:ext cx="815340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50000"/>
              </a:spcBef>
              <a:buFont typeface="Wingdings" panose="05000000000000000000" pitchFamily="2" charset="2"/>
              <a:buChar char="q"/>
            </a:pPr>
            <a:r>
              <a:rPr lang="en-US" altLang="en-US" sz="2400" b="1"/>
              <a:t> When you are done checking your bar graph, look at the example of a pie chart below.  This chart shows the same data as the previous bar graphs.</a:t>
            </a:r>
          </a:p>
          <a:p>
            <a:pPr eaLnBrk="1" hangingPunct="1">
              <a:lnSpc>
                <a:spcPct val="80000"/>
              </a:lnSpc>
              <a:spcBef>
                <a:spcPct val="50000"/>
              </a:spcBef>
              <a:buFont typeface="Wingdings" panose="05000000000000000000" pitchFamily="2" charset="2"/>
              <a:buChar char="q"/>
            </a:pPr>
            <a:endParaRPr lang="en-US" altLang="en-US" sz="2000" b="1"/>
          </a:p>
          <a:p>
            <a:pPr eaLnBrk="1" hangingPunct="1">
              <a:lnSpc>
                <a:spcPct val="80000"/>
              </a:lnSpc>
              <a:spcBef>
                <a:spcPct val="50000"/>
              </a:spcBef>
              <a:buFont typeface="Wingdings" panose="05000000000000000000" pitchFamily="2" charset="2"/>
              <a:buChar char="q"/>
            </a:pPr>
            <a:endParaRPr lang="en-US" altLang="en-US" sz="2000" b="1"/>
          </a:p>
          <a:p>
            <a:pPr eaLnBrk="1" hangingPunct="1">
              <a:lnSpc>
                <a:spcPct val="80000"/>
              </a:lnSpc>
              <a:spcBef>
                <a:spcPct val="50000"/>
              </a:spcBef>
              <a:buFont typeface="Wingdings" panose="05000000000000000000" pitchFamily="2" charset="2"/>
              <a:buChar char="q"/>
            </a:pPr>
            <a:endParaRPr lang="en-US" altLang="en-US" sz="2000" b="1"/>
          </a:p>
          <a:p>
            <a:pPr eaLnBrk="1" hangingPunct="1">
              <a:lnSpc>
                <a:spcPct val="80000"/>
              </a:lnSpc>
              <a:spcBef>
                <a:spcPct val="50000"/>
              </a:spcBef>
              <a:buFont typeface="Wingdings" panose="05000000000000000000" pitchFamily="2" charset="2"/>
              <a:buChar char="q"/>
            </a:pPr>
            <a:endParaRPr lang="en-US" altLang="en-US" sz="2000" b="1"/>
          </a:p>
          <a:p>
            <a:pPr eaLnBrk="1" hangingPunct="1">
              <a:lnSpc>
                <a:spcPct val="80000"/>
              </a:lnSpc>
              <a:spcBef>
                <a:spcPct val="50000"/>
              </a:spcBef>
              <a:buFont typeface="Wingdings" panose="05000000000000000000" pitchFamily="2" charset="2"/>
              <a:buChar char="q"/>
            </a:pPr>
            <a:endParaRPr lang="en-US" altLang="en-US" sz="2000" b="1"/>
          </a:p>
          <a:p>
            <a:pPr eaLnBrk="1" hangingPunct="1">
              <a:lnSpc>
                <a:spcPct val="80000"/>
              </a:lnSpc>
              <a:spcBef>
                <a:spcPct val="50000"/>
              </a:spcBef>
              <a:buFont typeface="Wingdings" panose="05000000000000000000" pitchFamily="2" charset="2"/>
              <a:buChar char="q"/>
            </a:pPr>
            <a:endParaRPr lang="en-US" altLang="en-US" sz="2000" b="1"/>
          </a:p>
          <a:p>
            <a:pPr eaLnBrk="1" hangingPunct="1">
              <a:lnSpc>
                <a:spcPct val="80000"/>
              </a:lnSpc>
              <a:spcBef>
                <a:spcPct val="50000"/>
              </a:spcBef>
              <a:buFont typeface="Wingdings" panose="05000000000000000000" pitchFamily="2" charset="2"/>
              <a:buChar char="q"/>
            </a:pPr>
            <a:endParaRPr lang="en-US" altLang="en-US" sz="2000" b="1"/>
          </a:p>
          <a:p>
            <a:pPr eaLnBrk="1" hangingPunct="1">
              <a:lnSpc>
                <a:spcPct val="80000"/>
              </a:lnSpc>
              <a:spcBef>
                <a:spcPct val="50000"/>
              </a:spcBef>
              <a:buFont typeface="Wingdings" panose="05000000000000000000" pitchFamily="2" charset="2"/>
              <a:buChar char="q"/>
            </a:pPr>
            <a:r>
              <a:rPr lang="en-US" altLang="en-US" sz="2400" b="1"/>
              <a:t> Then construct your own pie graph showing the data regarding the number of known species in each of the six kingdoms of life.  For help on how to construct a pie chart, consult the following slide.</a:t>
            </a:r>
          </a:p>
          <a:p>
            <a:pPr eaLnBrk="1" hangingPunct="1">
              <a:lnSpc>
                <a:spcPct val="80000"/>
              </a:lnSpc>
              <a:spcBef>
                <a:spcPct val="50000"/>
              </a:spcBef>
              <a:buFont typeface="Wingdings" panose="05000000000000000000" pitchFamily="2" charset="2"/>
              <a:buChar char="q"/>
            </a:pPr>
            <a:r>
              <a:rPr lang="en-US" altLang="en-US" sz="2400" b="1"/>
              <a:t>For an alternative “circle graph” exercise for younger students, click </a:t>
            </a:r>
            <a:r>
              <a:rPr lang="en-US" altLang="en-US" sz="2400" b="1">
                <a:hlinkClick r:id="rId2" action="ppaction://hlinksldjump"/>
              </a:rPr>
              <a:t>HERE</a:t>
            </a:r>
            <a:r>
              <a:rPr lang="en-US" altLang="en-US" sz="2400" b="1"/>
              <a:t>.  Otherwise, click anywhere else to continue.</a:t>
            </a:r>
          </a:p>
        </p:txBody>
      </p:sp>
      <p:graphicFrame>
        <p:nvGraphicFramePr>
          <p:cNvPr id="6" name="Chart 5">
            <a:extLst>
              <a:ext uri="{FF2B5EF4-FFF2-40B4-BE49-F238E27FC236}">
                <a16:creationId xmlns:a16="http://schemas.microsoft.com/office/drawing/2014/main" id="{75295BDF-947B-4B5A-959D-8E40E6CF306D}"/>
              </a:ext>
            </a:extLst>
          </p:cNvPr>
          <p:cNvGraphicFramePr>
            <a:graphicFrameLocks/>
          </p:cNvGraphicFramePr>
          <p:nvPr/>
        </p:nvGraphicFramePr>
        <p:xfrm>
          <a:off x="1854200" y="1320800"/>
          <a:ext cx="5207000" cy="29972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5"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style.rotation</p:attrName>
                                        </p:attrNameLst>
                                      </p:cBhvr>
                                      <p:tavLst>
                                        <p:tav tm="0">
                                          <p:val>
                                            <p:fltVal val="720"/>
                                          </p:val>
                                        </p:tav>
                                        <p:tav tm="100000">
                                          <p:val>
                                            <p:fltVal val="0"/>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8" end="8"/>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150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3E3ABD1F-2A6F-48E9-AB6B-C06835662851}"/>
              </a:ext>
            </a:extLst>
          </p:cNvPr>
          <p:cNvSpPr>
            <a:spLocks noGrp="1" noChangeArrowheads="1"/>
          </p:cNvSpPr>
          <p:nvPr>
            <p:ph idx="1"/>
          </p:nvPr>
        </p:nvSpPr>
        <p:spPr>
          <a:xfrm>
            <a:off x="152400" y="560388"/>
            <a:ext cx="5257800" cy="6297612"/>
          </a:xfrm>
        </p:spPr>
        <p:txBody>
          <a:bodyPr>
            <a:spAutoFit/>
          </a:bodyPr>
          <a:lstStyle/>
          <a:p>
            <a:pPr>
              <a:buFont typeface="Wingdings" panose="05000000000000000000" pitchFamily="2" charset="2"/>
              <a:buChar char="q"/>
            </a:pPr>
            <a:r>
              <a:rPr lang="en-US" altLang="en-US" sz="2400"/>
              <a:t>Logarithmic spirals can be described in mathematical language, or in other words, by an equation.  </a:t>
            </a:r>
          </a:p>
          <a:p>
            <a:pPr>
              <a:buFont typeface="Wingdings" panose="05000000000000000000" pitchFamily="2" charset="2"/>
              <a:buChar char="q"/>
            </a:pPr>
            <a:r>
              <a:rPr lang="en-US" altLang="en-US" sz="2400"/>
              <a:t>The simplest type of equation to describe a logarithmic spiral is a polar equation, using a system of polar coordinates.  </a:t>
            </a:r>
          </a:p>
          <a:p>
            <a:pPr>
              <a:buFont typeface="Wingdings" panose="05000000000000000000" pitchFamily="2" charset="2"/>
              <a:buChar char="q"/>
            </a:pPr>
            <a:r>
              <a:rPr lang="en-US" altLang="en-US" sz="2400"/>
              <a:t>You are probably already familiar with the Cartesian (x,y) coordinate system, but the polar coordinate system is a bit different.  </a:t>
            </a:r>
          </a:p>
          <a:p>
            <a:pPr>
              <a:buFont typeface="Wingdings" panose="05000000000000000000" pitchFamily="2" charset="2"/>
              <a:buChar char="q"/>
            </a:pPr>
            <a:r>
              <a:rPr lang="en-US" altLang="en-US" sz="2400"/>
              <a:t>First, we will give you an introduction on polar coordinates, and what they mean.</a:t>
            </a:r>
          </a:p>
          <a:p>
            <a:pPr>
              <a:buFont typeface="Wingdings" panose="05000000000000000000" pitchFamily="2" charset="2"/>
              <a:buChar char="q"/>
            </a:pPr>
            <a:endParaRPr lang="en-US" altLang="en-US" sz="2400"/>
          </a:p>
        </p:txBody>
      </p:sp>
      <p:sp>
        <p:nvSpPr>
          <p:cNvPr id="214019" name="Rectangle 2">
            <a:extLst>
              <a:ext uri="{FF2B5EF4-FFF2-40B4-BE49-F238E27FC236}">
                <a16:creationId xmlns:a16="http://schemas.microsoft.com/office/drawing/2014/main" id="{EE0AE078-D4B3-414C-B913-F489D5474151}"/>
              </a:ext>
            </a:extLst>
          </p:cNvPr>
          <p:cNvSpPr>
            <a:spLocks noGrp="1" noChangeArrowheads="1"/>
          </p:cNvSpPr>
          <p:nvPr>
            <p:ph type="title"/>
          </p:nvPr>
        </p:nvSpPr>
        <p:spPr>
          <a:xfrm>
            <a:off x="381000" y="0"/>
            <a:ext cx="8229600" cy="533400"/>
          </a:xfrm>
          <a:solidFill>
            <a:srgbClr val="C00000"/>
          </a:solidFill>
          <a:ln w="38100">
            <a:solidFill>
              <a:schemeClr val="tx1"/>
            </a:solidFill>
            <a:miter lim="800000"/>
            <a:headEnd/>
            <a:tailEnd/>
          </a:ln>
        </p:spPr>
        <p:txBody>
          <a:bodyPr/>
          <a:lstStyle/>
          <a:p>
            <a:r>
              <a:rPr lang="en-US" altLang="en-US" sz="2400" b="1">
                <a:solidFill>
                  <a:schemeClr val="bg1"/>
                </a:solidFill>
              </a:rPr>
              <a:t>Exercise 9c2: Parameterize that Spiral!</a:t>
            </a:r>
          </a:p>
        </p:txBody>
      </p:sp>
      <p:sp>
        <p:nvSpPr>
          <p:cNvPr id="33" name="Rectangle 6">
            <a:extLst>
              <a:ext uri="{FF2B5EF4-FFF2-40B4-BE49-F238E27FC236}">
                <a16:creationId xmlns:a16="http://schemas.microsoft.com/office/drawing/2014/main" id="{69299FD0-8AA3-4BCE-B974-1F28A2E54803}"/>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0EE1E6B-565C-4C1A-89A9-3D656FE7F7F2}" type="slidenum">
              <a:rPr lang="en-US" altLang="en-US">
                <a:solidFill>
                  <a:srgbClr val="898989"/>
                </a:solidFill>
              </a:rPr>
              <a:pPr eaLnBrk="1" hangingPunct="1"/>
              <a:t>190</a:t>
            </a:fld>
            <a:endParaRPr lang="en-US" altLang="en-US">
              <a:solidFill>
                <a:srgbClr val="898989"/>
              </a:solidFill>
            </a:endParaRPr>
          </a:p>
        </p:txBody>
      </p:sp>
      <p:pic>
        <p:nvPicPr>
          <p:cNvPr id="166914" name="Picture 2" descr="C:\Users\Chim &amp; Binky\AppData\Local\Microsoft\Windows\Temporary Internet Files\Content.IE5\VMUNGEPF\MC900090891[1].wmf">
            <a:extLst>
              <a:ext uri="{FF2B5EF4-FFF2-40B4-BE49-F238E27FC236}">
                <a16:creationId xmlns:a16="http://schemas.microsoft.com/office/drawing/2014/main" id="{F8E67923-193D-4303-8543-737D7E85C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9600"/>
            <a:ext cx="2335213"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16EADE6-08B5-489A-B220-140A417E480D}"/>
              </a:ext>
            </a:extLst>
          </p:cNvPr>
          <p:cNvSpPr txBox="1">
            <a:spLocks noChangeArrowheads="1"/>
          </p:cNvSpPr>
          <p:nvPr/>
        </p:nvSpPr>
        <p:spPr bwMode="auto">
          <a:xfrm>
            <a:off x="5638800" y="4876800"/>
            <a:ext cx="3276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t>Polar coordinates are cool!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par>
                                <p:cTn id="11" presetID="35" presetClass="entr" presetSubtype="0" fill="hold" nodeType="withEffect">
                                  <p:stCondLst>
                                    <p:cond delay="0"/>
                                  </p:stCondLst>
                                  <p:childTnLst>
                                    <p:set>
                                      <p:cBhvr>
                                        <p:cTn id="12" dur="1" fill="hold">
                                          <p:stCondLst>
                                            <p:cond delay="0"/>
                                          </p:stCondLst>
                                        </p:cTn>
                                        <p:tgtEl>
                                          <p:spTgt spid="166914"/>
                                        </p:tgtEl>
                                        <p:attrNameLst>
                                          <p:attrName>style.visibility</p:attrName>
                                        </p:attrNameLst>
                                      </p:cBhvr>
                                      <p:to>
                                        <p:strVal val="visible"/>
                                      </p:to>
                                    </p:set>
                                    <p:animEffect transition="in" filter="fade">
                                      <p:cBhvr>
                                        <p:cTn id="13" dur="500"/>
                                        <p:tgtEl>
                                          <p:spTgt spid="166914"/>
                                        </p:tgtEl>
                                      </p:cBhvr>
                                    </p:animEffect>
                                    <p:anim calcmode="lin" valueType="num">
                                      <p:cBhvr>
                                        <p:cTn id="14" dur="500" fill="hold"/>
                                        <p:tgtEl>
                                          <p:spTgt spid="166914"/>
                                        </p:tgtEl>
                                        <p:attrNameLst>
                                          <p:attrName>style.rotation</p:attrName>
                                        </p:attrNameLst>
                                      </p:cBhvr>
                                      <p:tavLst>
                                        <p:tav tm="0">
                                          <p:val>
                                            <p:fltVal val="720"/>
                                          </p:val>
                                        </p:tav>
                                        <p:tav tm="100000">
                                          <p:val>
                                            <p:fltVal val="0"/>
                                          </p:val>
                                        </p:tav>
                                      </p:tavLst>
                                    </p:anim>
                                    <p:anim calcmode="lin" valueType="num">
                                      <p:cBhvr>
                                        <p:cTn id="15" dur="500" fill="hold"/>
                                        <p:tgtEl>
                                          <p:spTgt spid="166914"/>
                                        </p:tgtEl>
                                        <p:attrNameLst>
                                          <p:attrName>ppt_h</p:attrName>
                                        </p:attrNameLst>
                                      </p:cBhvr>
                                      <p:tavLst>
                                        <p:tav tm="0">
                                          <p:val>
                                            <p:fltVal val="0"/>
                                          </p:val>
                                        </p:tav>
                                        <p:tav tm="100000">
                                          <p:val>
                                            <p:strVal val="#ppt_h"/>
                                          </p:val>
                                        </p:tav>
                                      </p:tavLst>
                                    </p:anim>
                                    <p:anim calcmode="lin" valueType="num">
                                      <p:cBhvr>
                                        <p:cTn id="16" dur="500" fill="hold"/>
                                        <p:tgtEl>
                                          <p:spTgt spid="166914"/>
                                        </p:tgtEl>
                                        <p:attrNameLst>
                                          <p:attrName>ppt_w</p:attrName>
                                        </p:attrNameLst>
                                      </p:cBhvr>
                                      <p:tavLst>
                                        <p:tav tm="0">
                                          <p:val>
                                            <p:fltVal val="0"/>
                                          </p:val>
                                        </p:tav>
                                        <p:tav tm="100000">
                                          <p:val>
                                            <p:strVal val="#ppt_w"/>
                                          </p:val>
                                        </p:tav>
                                      </p:tavLst>
                                    </p:anim>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E34846CF-CE2F-4D87-8F7B-2ACF9AD9DA3C}"/>
              </a:ext>
            </a:extLst>
          </p:cNvPr>
          <p:cNvSpPr>
            <a:spLocks noGrp="1" noChangeArrowheads="1"/>
          </p:cNvSpPr>
          <p:nvPr>
            <p:ph idx="1"/>
          </p:nvPr>
        </p:nvSpPr>
        <p:spPr>
          <a:xfrm>
            <a:off x="152400" y="560388"/>
            <a:ext cx="5257800" cy="6223000"/>
          </a:xfrm>
        </p:spPr>
        <p:txBody>
          <a:bodyPr>
            <a:spAutoFit/>
          </a:bodyPr>
          <a:lstStyle/>
          <a:p>
            <a:pPr>
              <a:buFont typeface="Wingdings" panose="05000000000000000000" pitchFamily="2" charset="2"/>
              <a:buChar char="q"/>
            </a:pPr>
            <a:r>
              <a:rPr lang="en-US" altLang="en-US" sz="2400"/>
              <a:t>In Cartesian coordinates, the location of a point is described by a distance from the x-axis and a distance from the y-axis.</a:t>
            </a:r>
          </a:p>
          <a:p>
            <a:pPr>
              <a:buFont typeface="Wingdings" panose="05000000000000000000" pitchFamily="2" charset="2"/>
              <a:buChar char="q"/>
            </a:pPr>
            <a:r>
              <a:rPr lang="en-US" altLang="en-US" sz="2400"/>
              <a:t>In polar coordinates, a point is described using just a distance (denoted as </a:t>
            </a:r>
            <a:r>
              <a:rPr lang="en-US" altLang="en-US" sz="2400" b="1" i="1"/>
              <a:t>r</a:t>
            </a:r>
            <a:r>
              <a:rPr lang="en-US" altLang="en-US" sz="2400"/>
              <a:t>) and an angle (denoted as </a:t>
            </a:r>
            <a:r>
              <a:rPr lang="el-GR" altLang="en-US" sz="2400" b="1" i="1"/>
              <a:t>θ</a:t>
            </a:r>
            <a:r>
              <a:rPr lang="en-US" altLang="en-US" sz="2400"/>
              <a:t>, which is the Greek letter “theta”). </a:t>
            </a:r>
          </a:p>
          <a:p>
            <a:pPr>
              <a:buFont typeface="Wingdings" panose="05000000000000000000" pitchFamily="2" charset="2"/>
              <a:buChar char="q"/>
            </a:pPr>
            <a:r>
              <a:rPr lang="en-US" altLang="en-US" sz="2400"/>
              <a:t>Since </a:t>
            </a:r>
            <a:r>
              <a:rPr lang="en-US" altLang="en-US" sz="2400" b="1" i="1"/>
              <a:t>r</a:t>
            </a:r>
            <a:r>
              <a:rPr lang="en-US" altLang="en-US" sz="2400"/>
              <a:t> is the distance of a point from the origin, if we just knew </a:t>
            </a:r>
            <a:r>
              <a:rPr lang="en-US" altLang="en-US" sz="2400" b="1" i="1"/>
              <a:t>r</a:t>
            </a:r>
            <a:r>
              <a:rPr lang="en-US" altLang="en-US" sz="2400"/>
              <a:t>, that point could be anywhere a distance of </a:t>
            </a:r>
            <a:r>
              <a:rPr lang="en-US" altLang="en-US" sz="2400" b="1" i="1"/>
              <a:t>r</a:t>
            </a:r>
            <a:r>
              <a:rPr lang="en-US" altLang="en-US" sz="2400"/>
              <a:t> from the origin, or in other words, anywhere on a circle with a radius of </a:t>
            </a:r>
            <a:r>
              <a:rPr lang="en-US" altLang="en-US" sz="2400" b="1" i="1"/>
              <a:t>r</a:t>
            </a:r>
            <a:r>
              <a:rPr lang="en-US" altLang="en-US" sz="2400"/>
              <a:t>.  </a:t>
            </a:r>
          </a:p>
          <a:p>
            <a:pPr>
              <a:buFont typeface="Wingdings" panose="05000000000000000000" pitchFamily="2" charset="2"/>
              <a:buChar char="q"/>
            </a:pPr>
            <a:r>
              <a:rPr lang="en-US" altLang="en-US" sz="2400"/>
              <a:t>This is where </a:t>
            </a:r>
            <a:r>
              <a:rPr lang="el-GR" altLang="en-US" sz="2400" b="1" i="1"/>
              <a:t>θ </a:t>
            </a:r>
            <a:r>
              <a:rPr lang="en-US" altLang="en-US" sz="2400"/>
              <a:t> comes in.  </a:t>
            </a:r>
          </a:p>
        </p:txBody>
      </p:sp>
      <p:sp>
        <p:nvSpPr>
          <p:cNvPr id="215043" name="Rectangle 2">
            <a:extLst>
              <a:ext uri="{FF2B5EF4-FFF2-40B4-BE49-F238E27FC236}">
                <a16:creationId xmlns:a16="http://schemas.microsoft.com/office/drawing/2014/main" id="{A0650DEF-51E5-4CBD-938B-ED74CE0E2FDE}"/>
              </a:ext>
            </a:extLst>
          </p:cNvPr>
          <p:cNvSpPr>
            <a:spLocks noGrp="1" noChangeArrowheads="1"/>
          </p:cNvSpPr>
          <p:nvPr>
            <p:ph type="title"/>
          </p:nvPr>
        </p:nvSpPr>
        <p:spPr>
          <a:xfrm>
            <a:off x="381000" y="0"/>
            <a:ext cx="8229600" cy="533400"/>
          </a:xfrm>
          <a:solidFill>
            <a:srgbClr val="C00000"/>
          </a:solidFill>
          <a:ln w="38100">
            <a:solidFill>
              <a:schemeClr val="tx1"/>
            </a:solidFill>
            <a:miter lim="800000"/>
            <a:headEnd/>
            <a:tailEnd/>
          </a:ln>
        </p:spPr>
        <p:txBody>
          <a:bodyPr/>
          <a:lstStyle/>
          <a:p>
            <a:r>
              <a:rPr lang="en-US" altLang="en-US" sz="2400" b="1">
                <a:solidFill>
                  <a:schemeClr val="bg1"/>
                </a:solidFill>
              </a:rPr>
              <a:t>Exercise 9c2: Parameterize that Spiral!</a:t>
            </a:r>
          </a:p>
        </p:txBody>
      </p:sp>
      <p:sp>
        <p:nvSpPr>
          <p:cNvPr id="33" name="Rectangle 6">
            <a:extLst>
              <a:ext uri="{FF2B5EF4-FFF2-40B4-BE49-F238E27FC236}">
                <a16:creationId xmlns:a16="http://schemas.microsoft.com/office/drawing/2014/main" id="{7B8387DE-BA90-4AD7-AF39-5B1A51FCFCCF}"/>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11C478B-A4E8-412A-A8C6-DBFE9E7F362E}" type="slidenum">
              <a:rPr lang="en-US" altLang="en-US">
                <a:solidFill>
                  <a:srgbClr val="898989"/>
                </a:solidFill>
              </a:rPr>
              <a:pPr eaLnBrk="1" hangingPunct="1"/>
              <a:t>191</a:t>
            </a:fld>
            <a:endParaRPr lang="en-US" altLang="en-US">
              <a:solidFill>
                <a:srgbClr val="898989"/>
              </a:solidFill>
            </a:endParaRPr>
          </a:p>
        </p:txBody>
      </p:sp>
      <p:pic>
        <p:nvPicPr>
          <p:cNvPr id="167938" name="Picture 2">
            <a:extLst>
              <a:ext uri="{FF2B5EF4-FFF2-40B4-BE49-F238E27FC236}">
                <a16:creationId xmlns:a16="http://schemas.microsoft.com/office/drawing/2014/main" id="{87CBEB6B-73B7-4246-A9DA-7ABBBEFE02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609600"/>
            <a:ext cx="3467100"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3E8D9EC-4480-4C2C-A29D-4B4546ED14ED}"/>
              </a:ext>
            </a:extLst>
          </p:cNvPr>
          <p:cNvSpPr txBox="1">
            <a:spLocks noChangeArrowheads="1"/>
          </p:cNvSpPr>
          <p:nvPr/>
        </p:nvSpPr>
        <p:spPr bwMode="auto">
          <a:xfrm>
            <a:off x="5715000" y="4114800"/>
            <a:ext cx="32004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q"/>
            </a:pPr>
            <a:r>
              <a:rPr lang="en-US" altLang="en-US" sz="2400"/>
              <a:t>If we specify the angle </a:t>
            </a:r>
            <a:r>
              <a:rPr lang="el-GR" altLang="en-US" sz="2400" b="1" i="1"/>
              <a:t>θ</a:t>
            </a:r>
            <a:r>
              <a:rPr lang="en-US" altLang="en-US" sz="2400"/>
              <a:t>, know we know where on the circle of radius </a:t>
            </a:r>
            <a:r>
              <a:rPr lang="en-US" altLang="en-US" sz="2400" b="1" i="1"/>
              <a:t>r</a:t>
            </a:r>
            <a:r>
              <a:rPr lang="en-US" altLang="en-US" sz="2400"/>
              <a:t> our point would fall!</a:t>
            </a:r>
          </a:p>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entr" presetSubtype="0" fill="hold" nodeType="clickEffect">
                                  <p:stCondLst>
                                    <p:cond delay="0"/>
                                  </p:stCondLst>
                                  <p:childTnLst>
                                    <p:set>
                                      <p:cBhvr>
                                        <p:cTn id="18" dur="1" fill="hold">
                                          <p:stCondLst>
                                            <p:cond delay="0"/>
                                          </p:stCondLst>
                                        </p:cTn>
                                        <p:tgtEl>
                                          <p:spTgt spid="167938"/>
                                        </p:tgtEl>
                                        <p:attrNameLst>
                                          <p:attrName>style.visibility</p:attrName>
                                        </p:attrNameLst>
                                      </p:cBhvr>
                                      <p:to>
                                        <p:strVal val="visible"/>
                                      </p:to>
                                    </p:set>
                                    <p:animEffect transition="in" filter="fade">
                                      <p:cBhvr>
                                        <p:cTn id="19" dur="500"/>
                                        <p:tgtEl>
                                          <p:spTgt spid="167938"/>
                                        </p:tgtEl>
                                      </p:cBhvr>
                                    </p:animEffect>
                                    <p:anim calcmode="lin" valueType="num">
                                      <p:cBhvr>
                                        <p:cTn id="20" dur="500" fill="hold"/>
                                        <p:tgtEl>
                                          <p:spTgt spid="167938"/>
                                        </p:tgtEl>
                                        <p:attrNameLst>
                                          <p:attrName>style.rotation</p:attrName>
                                        </p:attrNameLst>
                                      </p:cBhvr>
                                      <p:tavLst>
                                        <p:tav tm="0">
                                          <p:val>
                                            <p:fltVal val="720"/>
                                          </p:val>
                                        </p:tav>
                                        <p:tav tm="100000">
                                          <p:val>
                                            <p:fltVal val="0"/>
                                          </p:val>
                                        </p:tav>
                                      </p:tavLst>
                                    </p:anim>
                                    <p:anim calcmode="lin" valueType="num">
                                      <p:cBhvr>
                                        <p:cTn id="21" dur="500" fill="hold"/>
                                        <p:tgtEl>
                                          <p:spTgt spid="167938"/>
                                        </p:tgtEl>
                                        <p:attrNameLst>
                                          <p:attrName>ppt_h</p:attrName>
                                        </p:attrNameLst>
                                      </p:cBhvr>
                                      <p:tavLst>
                                        <p:tav tm="0">
                                          <p:val>
                                            <p:fltVal val="0"/>
                                          </p:val>
                                        </p:tav>
                                        <p:tav tm="100000">
                                          <p:val>
                                            <p:strVal val="#ppt_h"/>
                                          </p:val>
                                        </p:tav>
                                      </p:tavLst>
                                    </p:anim>
                                    <p:anim calcmode="lin" valueType="num">
                                      <p:cBhvr>
                                        <p:cTn id="22" dur="500" fill="hold"/>
                                        <p:tgtEl>
                                          <p:spTgt spid="167938"/>
                                        </p:tgtEl>
                                        <p:attrNameLst>
                                          <p:attrName>ppt_w</p:attrName>
                                        </p:attrNameLst>
                                      </p:cBhvr>
                                      <p:tavLst>
                                        <p:tav tm="0">
                                          <p:val>
                                            <p:fltVal val="0"/>
                                          </p:val>
                                        </p:tav>
                                        <p:tav tm="100000">
                                          <p:val>
                                            <p:strVal val="#ppt_w"/>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27DB0B9D-CABF-4703-8746-916B1342F357}"/>
              </a:ext>
            </a:extLst>
          </p:cNvPr>
          <p:cNvSpPr>
            <a:spLocks noGrp="1" noChangeArrowheads="1"/>
          </p:cNvSpPr>
          <p:nvPr>
            <p:ph idx="1"/>
          </p:nvPr>
        </p:nvSpPr>
        <p:spPr>
          <a:xfrm>
            <a:off x="0" y="533400"/>
            <a:ext cx="5257800" cy="5854700"/>
          </a:xfrm>
        </p:spPr>
        <p:txBody>
          <a:bodyPr>
            <a:spAutoFit/>
          </a:bodyPr>
          <a:lstStyle/>
          <a:p>
            <a:pPr>
              <a:buFont typeface="Wingdings" panose="05000000000000000000" pitchFamily="2" charset="2"/>
              <a:buChar char="q"/>
            </a:pPr>
            <a:r>
              <a:rPr lang="en-US" altLang="en-US" sz="2400"/>
              <a:t>In polar coordinates, angles are usually not expressed in degrees, but in </a:t>
            </a:r>
            <a:r>
              <a:rPr lang="en-US" altLang="en-US" sz="2400" b="1"/>
              <a:t>radians</a:t>
            </a:r>
            <a:r>
              <a:rPr lang="en-US" altLang="en-US" sz="2400"/>
              <a:t>.</a:t>
            </a:r>
          </a:p>
          <a:p>
            <a:pPr>
              <a:buFont typeface="Wingdings" panose="05000000000000000000" pitchFamily="2" charset="2"/>
              <a:buChar char="q"/>
            </a:pPr>
            <a:r>
              <a:rPr lang="en-US" altLang="en-US" sz="2400"/>
              <a:t>To help  you understand radians, think of a circle.</a:t>
            </a:r>
          </a:p>
          <a:p>
            <a:pPr>
              <a:buFont typeface="Wingdings" panose="05000000000000000000" pitchFamily="2" charset="2"/>
              <a:buChar char="q"/>
            </a:pPr>
            <a:r>
              <a:rPr lang="en-US" altLang="en-US" sz="2400"/>
              <a:t>In a circle, the perimeter can be expressed as a function of the circle’s radius (</a:t>
            </a:r>
            <a:r>
              <a:rPr lang="en-US" altLang="en-US" sz="2400" b="1" i="1"/>
              <a:t>r</a:t>
            </a:r>
            <a:r>
              <a:rPr lang="en-US" altLang="en-US" sz="2400"/>
              <a:t>): </a:t>
            </a:r>
            <a:r>
              <a:rPr lang="en-US" altLang="en-US" sz="2400" b="1" i="1"/>
              <a:t>P = 2πr</a:t>
            </a:r>
            <a:r>
              <a:rPr lang="en-US" altLang="en-US" sz="2400"/>
              <a:t> (where π, or “pi” ≈ 3.14159).</a:t>
            </a:r>
          </a:p>
          <a:p>
            <a:pPr>
              <a:buFont typeface="Wingdings" panose="05000000000000000000" pitchFamily="2" charset="2"/>
              <a:buChar char="q"/>
            </a:pPr>
            <a:r>
              <a:rPr lang="en-US" altLang="en-US" sz="2400"/>
              <a:t>Imagine a point, on the circle of radius </a:t>
            </a:r>
            <a:r>
              <a:rPr lang="en-US" altLang="en-US" sz="2400" b="1" i="1"/>
              <a:t>r</a:t>
            </a:r>
            <a:r>
              <a:rPr lang="en-US" altLang="en-US" sz="2400"/>
              <a:t>, on the positive horizontal axis as representing 0 radians.  If we move counterclockwise to the 45º point, we have traveled 1/8 of the way around the circle.  </a:t>
            </a:r>
          </a:p>
        </p:txBody>
      </p:sp>
      <p:sp>
        <p:nvSpPr>
          <p:cNvPr id="216067" name="Rectangle 2">
            <a:extLst>
              <a:ext uri="{FF2B5EF4-FFF2-40B4-BE49-F238E27FC236}">
                <a16:creationId xmlns:a16="http://schemas.microsoft.com/office/drawing/2014/main" id="{0D7758BB-1758-4B8E-B53F-E92DC795B424}"/>
              </a:ext>
            </a:extLst>
          </p:cNvPr>
          <p:cNvSpPr>
            <a:spLocks noGrp="1" noChangeArrowheads="1"/>
          </p:cNvSpPr>
          <p:nvPr>
            <p:ph type="title"/>
          </p:nvPr>
        </p:nvSpPr>
        <p:spPr>
          <a:xfrm>
            <a:off x="381000" y="0"/>
            <a:ext cx="8229600" cy="533400"/>
          </a:xfrm>
          <a:solidFill>
            <a:srgbClr val="C00000"/>
          </a:solidFill>
          <a:ln w="38100">
            <a:solidFill>
              <a:schemeClr val="tx1"/>
            </a:solidFill>
            <a:miter lim="800000"/>
            <a:headEnd/>
            <a:tailEnd/>
          </a:ln>
        </p:spPr>
        <p:txBody>
          <a:bodyPr/>
          <a:lstStyle/>
          <a:p>
            <a:r>
              <a:rPr lang="en-US" altLang="en-US" sz="2400" b="1">
                <a:solidFill>
                  <a:schemeClr val="bg1"/>
                </a:solidFill>
              </a:rPr>
              <a:t>Exercise 9c2: Parameterize that Spiral!</a:t>
            </a:r>
          </a:p>
        </p:txBody>
      </p:sp>
      <p:sp>
        <p:nvSpPr>
          <p:cNvPr id="33" name="Rectangle 6">
            <a:extLst>
              <a:ext uri="{FF2B5EF4-FFF2-40B4-BE49-F238E27FC236}">
                <a16:creationId xmlns:a16="http://schemas.microsoft.com/office/drawing/2014/main" id="{15D91C5D-058C-4526-B996-951885757102}"/>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A12AF3A-EDDA-45B3-ADA4-E461757C150B}" type="slidenum">
              <a:rPr lang="en-US" altLang="en-US">
                <a:solidFill>
                  <a:srgbClr val="898989"/>
                </a:solidFill>
              </a:rPr>
              <a:pPr eaLnBrk="1" hangingPunct="1"/>
              <a:t>192</a:t>
            </a:fld>
            <a:endParaRPr lang="en-US" altLang="en-US">
              <a:solidFill>
                <a:srgbClr val="898989"/>
              </a:solidFill>
            </a:endParaRPr>
          </a:p>
        </p:txBody>
      </p:sp>
      <p:sp>
        <p:nvSpPr>
          <p:cNvPr id="8" name="TextBox 7">
            <a:extLst>
              <a:ext uri="{FF2B5EF4-FFF2-40B4-BE49-F238E27FC236}">
                <a16:creationId xmlns:a16="http://schemas.microsoft.com/office/drawing/2014/main" id="{B97F9380-44F7-4BBB-A396-05253557979E}"/>
              </a:ext>
            </a:extLst>
          </p:cNvPr>
          <p:cNvSpPr txBox="1">
            <a:spLocks noChangeArrowheads="1"/>
          </p:cNvSpPr>
          <p:nvPr/>
        </p:nvSpPr>
        <p:spPr bwMode="auto">
          <a:xfrm>
            <a:off x="5486400" y="3733800"/>
            <a:ext cx="34290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q"/>
            </a:pPr>
            <a:r>
              <a:rPr lang="en-US" altLang="en-US" sz="2400"/>
              <a:t>This angle, expressed in radians, would be equal to 2π/8 (since a full circle is 2π radians, and we have only traveled 1/8 of the way; we could simplify this to π/4 radians).</a:t>
            </a:r>
            <a:endParaRPr lang="en-US" altLang="en-US"/>
          </a:p>
        </p:txBody>
      </p:sp>
      <p:pic>
        <p:nvPicPr>
          <p:cNvPr id="168962" name="Picture 2">
            <a:extLst>
              <a:ext uri="{FF2B5EF4-FFF2-40B4-BE49-F238E27FC236}">
                <a16:creationId xmlns:a16="http://schemas.microsoft.com/office/drawing/2014/main" id="{8336CB1B-16FC-4B3B-A6BF-B15E269F1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7463" y="990600"/>
            <a:ext cx="4046537"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30940E63-9DAC-4708-B2ED-7F363D877FA3}"/>
              </a:ext>
            </a:extLst>
          </p:cNvPr>
          <p:cNvGrpSpPr>
            <a:grpSpLocks/>
          </p:cNvGrpSpPr>
          <p:nvPr/>
        </p:nvGrpSpPr>
        <p:grpSpPr bwMode="auto">
          <a:xfrm>
            <a:off x="6934200" y="762000"/>
            <a:ext cx="2209800" cy="1447800"/>
            <a:chOff x="6934200" y="762000"/>
            <a:chExt cx="2209800" cy="1447800"/>
          </a:xfrm>
        </p:grpSpPr>
        <p:cxnSp>
          <p:nvCxnSpPr>
            <p:cNvPr id="10" name="Straight Arrow Connector 9">
              <a:extLst>
                <a:ext uri="{FF2B5EF4-FFF2-40B4-BE49-F238E27FC236}">
                  <a16:creationId xmlns:a16="http://schemas.microsoft.com/office/drawing/2014/main" id="{7DEBE95D-D698-4B83-9BDA-4C46D3F25D1E}"/>
                </a:ext>
              </a:extLst>
            </p:cNvPr>
            <p:cNvCxnSpPr/>
            <p:nvPr/>
          </p:nvCxnSpPr>
          <p:spPr>
            <a:xfrm rot="10800000" flipV="1">
              <a:off x="6934200" y="1447800"/>
              <a:ext cx="1143000" cy="762000"/>
            </a:xfrm>
            <a:prstGeom prst="straightConnector1">
              <a:avLst/>
            </a:prstGeom>
            <a:ln w="412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16073" name="TextBox 11">
              <a:extLst>
                <a:ext uri="{FF2B5EF4-FFF2-40B4-BE49-F238E27FC236}">
                  <a16:creationId xmlns:a16="http://schemas.microsoft.com/office/drawing/2014/main" id="{CF1DAE11-5875-4278-A6F2-658305A177F3}"/>
                </a:ext>
              </a:extLst>
            </p:cNvPr>
            <p:cNvSpPr txBox="1">
              <a:spLocks noChangeArrowheads="1"/>
            </p:cNvSpPr>
            <p:nvPr/>
          </p:nvSpPr>
          <p:spPr bwMode="auto">
            <a:xfrm>
              <a:off x="7315200" y="762000"/>
              <a:ext cx="1828800" cy="707886"/>
            </a:xfrm>
            <a:prstGeom prst="rect">
              <a:avLst/>
            </a:prstGeom>
            <a:solidFill>
              <a:schemeClr val="bg1"/>
            </a:solidFill>
            <a:ln w="47625">
              <a:solidFill>
                <a:srgbClr val="C00000"/>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l-GR" altLang="en-US" sz="2000" b="1"/>
                <a:t>θ</a:t>
              </a:r>
              <a:r>
                <a:rPr lang="en-US" altLang="en-US" sz="2000" b="1"/>
                <a:t> = 45º </a:t>
              </a:r>
            </a:p>
            <a:p>
              <a:pPr algn="ctr" eaLnBrk="1" hangingPunct="1"/>
              <a:r>
                <a:rPr lang="en-US" altLang="en-US" sz="2000" b="1"/>
                <a:t>= π/4 radians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168962"/>
                                        </p:tgtEl>
                                        <p:attrNameLst>
                                          <p:attrName>style.visibility</p:attrName>
                                        </p:attrNameLst>
                                      </p:cBhvr>
                                      <p:to>
                                        <p:strVal val="visible"/>
                                      </p:to>
                                    </p:set>
                                    <p:animEffect transition="in" filter="fade">
                                      <p:cBhvr>
                                        <p:cTn id="23" dur="500"/>
                                        <p:tgtEl>
                                          <p:spTgt spid="168962"/>
                                        </p:tgtEl>
                                      </p:cBhvr>
                                    </p:animEffect>
                                    <p:anim calcmode="lin" valueType="num">
                                      <p:cBhvr>
                                        <p:cTn id="24" dur="500" fill="hold"/>
                                        <p:tgtEl>
                                          <p:spTgt spid="168962"/>
                                        </p:tgtEl>
                                        <p:attrNameLst>
                                          <p:attrName>style.rotation</p:attrName>
                                        </p:attrNameLst>
                                      </p:cBhvr>
                                      <p:tavLst>
                                        <p:tav tm="0">
                                          <p:val>
                                            <p:fltVal val="720"/>
                                          </p:val>
                                        </p:tav>
                                        <p:tav tm="100000">
                                          <p:val>
                                            <p:fltVal val="0"/>
                                          </p:val>
                                        </p:tav>
                                      </p:tavLst>
                                    </p:anim>
                                    <p:anim calcmode="lin" valueType="num">
                                      <p:cBhvr>
                                        <p:cTn id="25" dur="500" fill="hold"/>
                                        <p:tgtEl>
                                          <p:spTgt spid="168962"/>
                                        </p:tgtEl>
                                        <p:attrNameLst>
                                          <p:attrName>ppt_h</p:attrName>
                                        </p:attrNameLst>
                                      </p:cBhvr>
                                      <p:tavLst>
                                        <p:tav tm="0">
                                          <p:val>
                                            <p:fltVal val="0"/>
                                          </p:val>
                                        </p:tav>
                                        <p:tav tm="100000">
                                          <p:val>
                                            <p:strVal val="#ppt_h"/>
                                          </p:val>
                                        </p:tav>
                                      </p:tavLst>
                                    </p:anim>
                                    <p:anim calcmode="lin" valueType="num">
                                      <p:cBhvr>
                                        <p:cTn id="26" dur="500" fill="hold"/>
                                        <p:tgtEl>
                                          <p:spTgt spid="168962"/>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1+#ppt_w/2"/>
                                          </p:val>
                                        </p:tav>
                                        <p:tav tm="100000">
                                          <p:val>
                                            <p:strVal val="#ppt_x"/>
                                          </p:val>
                                        </p:tav>
                                      </p:tavLst>
                                    </p:anim>
                                    <p:anim calcmode="lin" valueType="num">
                                      <p:cBhvr additive="base">
                                        <p:cTn id="3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EF1E61EE-47EF-4A24-8A0C-CA935F3A82D3}"/>
              </a:ext>
            </a:extLst>
          </p:cNvPr>
          <p:cNvSpPr>
            <a:spLocks noGrp="1" noChangeArrowheads="1"/>
          </p:cNvSpPr>
          <p:nvPr>
            <p:ph idx="1"/>
          </p:nvPr>
        </p:nvSpPr>
        <p:spPr>
          <a:xfrm>
            <a:off x="0" y="533400"/>
            <a:ext cx="8991600" cy="6592888"/>
          </a:xfrm>
        </p:spPr>
        <p:txBody>
          <a:bodyPr>
            <a:spAutoFit/>
          </a:bodyPr>
          <a:lstStyle/>
          <a:p>
            <a:pPr>
              <a:buFont typeface="Wingdings" panose="05000000000000000000" pitchFamily="2" charset="2"/>
              <a:buChar char="q"/>
            </a:pPr>
            <a:r>
              <a:rPr lang="en-US" altLang="en-US" sz="2400"/>
              <a:t>Thus, 180º = 2π/2 (or simplified, π) radians, since that represents traveling counterclockwise halfway around the circle.  </a:t>
            </a:r>
          </a:p>
          <a:p>
            <a:pPr>
              <a:buFont typeface="Wingdings" panose="05000000000000000000" pitchFamily="2" charset="2"/>
              <a:buChar char="q"/>
            </a:pPr>
            <a:r>
              <a:rPr lang="en-US" altLang="en-US" sz="2400"/>
              <a:t>You can convert degrees to radians (and vice versa) by remembering this relationship: 2π radians = 360º.  </a:t>
            </a:r>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r>
              <a:rPr lang="en-US" altLang="en-US" sz="2400"/>
              <a:t>It is convenient to express the equation of a logarithmic spiral in </a:t>
            </a:r>
            <a:r>
              <a:rPr lang="en-US" altLang="en-US" sz="2400" b="1"/>
              <a:t>polar coordinates</a:t>
            </a:r>
            <a:r>
              <a:rPr lang="en-US" altLang="en-US" sz="2400"/>
              <a:t>. </a:t>
            </a:r>
          </a:p>
          <a:p>
            <a:pPr>
              <a:buFont typeface="Wingdings" panose="05000000000000000000" pitchFamily="2" charset="2"/>
              <a:buChar char="q"/>
            </a:pPr>
            <a:r>
              <a:rPr lang="en-US" altLang="en-US" sz="2400"/>
              <a:t>Generally this is done by expressing r as a function of </a:t>
            </a:r>
            <a:r>
              <a:rPr lang="el-GR" altLang="en-US" sz="2400"/>
              <a:t>θ</a:t>
            </a:r>
            <a:r>
              <a:rPr lang="en-US" altLang="en-US" sz="2400"/>
              <a:t>, denoted by r(</a:t>
            </a:r>
            <a:r>
              <a:rPr lang="el-GR" altLang="en-US" sz="2400"/>
              <a:t>θ</a:t>
            </a:r>
            <a:r>
              <a:rPr lang="en-US" altLang="en-US" sz="2400"/>
              <a:t>). </a:t>
            </a:r>
          </a:p>
          <a:p>
            <a:pPr>
              <a:buFont typeface="Wingdings" panose="05000000000000000000" pitchFamily="2" charset="2"/>
              <a:buChar char="q"/>
            </a:pPr>
            <a:r>
              <a:rPr lang="en-US" altLang="en-US" sz="2400"/>
              <a:t>For a spiral with a counterclockwise orientation,  </a:t>
            </a:r>
            <a:r>
              <a:rPr lang="el-GR" altLang="en-US" sz="2400"/>
              <a:t>θ</a:t>
            </a:r>
            <a:r>
              <a:rPr lang="en-US" altLang="en-US" sz="2400"/>
              <a:t> varies between  0 and </a:t>
            </a:r>
            <a:r>
              <a:rPr lang="el-GR" altLang="en-US" sz="2400"/>
              <a:t>∞</a:t>
            </a:r>
            <a:r>
              <a:rPr lang="en-US" altLang="en-US" sz="2400"/>
              <a:t>  (0 &lt; </a:t>
            </a:r>
            <a:r>
              <a:rPr lang="el-GR" altLang="en-US" sz="2400"/>
              <a:t>θ</a:t>
            </a:r>
            <a:r>
              <a:rPr lang="en-US" altLang="en-US" sz="2400"/>
              <a:t> &lt;</a:t>
            </a:r>
            <a:r>
              <a:rPr lang="el-GR" altLang="en-US" sz="2400"/>
              <a:t> ∞</a:t>
            </a:r>
            <a:r>
              <a:rPr lang="en-US" altLang="en-US" sz="2400"/>
              <a:t>).  </a:t>
            </a:r>
          </a:p>
          <a:p>
            <a:pPr>
              <a:buFont typeface="Wingdings" panose="05000000000000000000" pitchFamily="2" charset="2"/>
              <a:buChar char="q"/>
            </a:pPr>
            <a:r>
              <a:rPr lang="en-US" altLang="en-US" sz="2400"/>
              <a:t>In winding one time around the origin in a counterclockwise direction, the angle </a:t>
            </a:r>
            <a:r>
              <a:rPr lang="el-GR" altLang="en-US" sz="2400"/>
              <a:t>θ</a:t>
            </a:r>
            <a:r>
              <a:rPr lang="en-US" altLang="en-US" sz="2400"/>
              <a:t> increases by 2π radians.</a:t>
            </a:r>
          </a:p>
          <a:p>
            <a:pPr>
              <a:buFont typeface="Wingdings" panose="05000000000000000000" pitchFamily="2" charset="2"/>
              <a:buChar char="q"/>
            </a:pPr>
            <a:endParaRPr lang="en-US" altLang="en-US" sz="2400"/>
          </a:p>
        </p:txBody>
      </p:sp>
      <p:sp>
        <p:nvSpPr>
          <p:cNvPr id="217091" name="Rectangle 2">
            <a:extLst>
              <a:ext uri="{FF2B5EF4-FFF2-40B4-BE49-F238E27FC236}">
                <a16:creationId xmlns:a16="http://schemas.microsoft.com/office/drawing/2014/main" id="{42330036-2D1E-4B15-81DC-B6D7F6EE5EFF}"/>
              </a:ext>
            </a:extLst>
          </p:cNvPr>
          <p:cNvSpPr>
            <a:spLocks noGrp="1" noChangeArrowheads="1"/>
          </p:cNvSpPr>
          <p:nvPr>
            <p:ph type="title"/>
          </p:nvPr>
        </p:nvSpPr>
        <p:spPr>
          <a:xfrm>
            <a:off x="381000" y="0"/>
            <a:ext cx="8229600" cy="533400"/>
          </a:xfrm>
          <a:solidFill>
            <a:srgbClr val="C00000"/>
          </a:solidFill>
          <a:ln w="38100">
            <a:solidFill>
              <a:schemeClr val="tx1"/>
            </a:solidFill>
            <a:miter lim="800000"/>
            <a:headEnd/>
            <a:tailEnd/>
          </a:ln>
        </p:spPr>
        <p:txBody>
          <a:bodyPr/>
          <a:lstStyle/>
          <a:p>
            <a:r>
              <a:rPr lang="en-US" altLang="en-US" sz="2400" b="1">
                <a:solidFill>
                  <a:schemeClr val="bg1"/>
                </a:solidFill>
              </a:rPr>
              <a:t>Exercise 9c2: Parameterize that Spiral!</a:t>
            </a:r>
          </a:p>
        </p:txBody>
      </p:sp>
      <p:sp>
        <p:nvSpPr>
          <p:cNvPr id="33" name="Rectangle 6">
            <a:extLst>
              <a:ext uri="{FF2B5EF4-FFF2-40B4-BE49-F238E27FC236}">
                <a16:creationId xmlns:a16="http://schemas.microsoft.com/office/drawing/2014/main" id="{D960FE34-C79B-4951-AD74-2300D1ECB017}"/>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6C72FEA-9858-4E31-8596-C0CAA555BC76}" type="slidenum">
              <a:rPr lang="en-US" altLang="en-US">
                <a:solidFill>
                  <a:srgbClr val="898989"/>
                </a:solidFill>
              </a:rPr>
              <a:pPr eaLnBrk="1" hangingPunct="1"/>
              <a:t>193</a:t>
            </a:fld>
            <a:endParaRPr lang="en-US" altLang="en-US">
              <a:solidFill>
                <a:srgbClr val="898989"/>
              </a:solidFill>
            </a:endParaRPr>
          </a:p>
        </p:txBody>
      </p:sp>
      <p:pic>
        <p:nvPicPr>
          <p:cNvPr id="169987" name="Picture 3">
            <a:extLst>
              <a:ext uri="{FF2B5EF4-FFF2-40B4-BE49-F238E27FC236}">
                <a16:creationId xmlns:a16="http://schemas.microsoft.com/office/drawing/2014/main" id="{5BEF5E64-BEA0-45D3-898E-B131511996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90800"/>
            <a:ext cx="88487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169987"/>
                                        </p:tgtEl>
                                        <p:attrNameLst>
                                          <p:attrName>style.visibility</p:attrName>
                                        </p:attrNameLst>
                                      </p:cBhvr>
                                      <p:to>
                                        <p:strVal val="visible"/>
                                      </p:to>
                                    </p:set>
                                    <p:animEffect transition="in" filter="fade">
                                      <p:cBhvr>
                                        <p:cTn id="15" dur="500"/>
                                        <p:tgtEl>
                                          <p:spTgt spid="169987"/>
                                        </p:tgtEl>
                                      </p:cBhvr>
                                    </p:animEffect>
                                    <p:anim calcmode="lin" valueType="num">
                                      <p:cBhvr>
                                        <p:cTn id="16" dur="500" fill="hold"/>
                                        <p:tgtEl>
                                          <p:spTgt spid="169987"/>
                                        </p:tgtEl>
                                        <p:attrNameLst>
                                          <p:attrName>style.rotation</p:attrName>
                                        </p:attrNameLst>
                                      </p:cBhvr>
                                      <p:tavLst>
                                        <p:tav tm="0">
                                          <p:val>
                                            <p:fltVal val="720"/>
                                          </p:val>
                                        </p:tav>
                                        <p:tav tm="100000">
                                          <p:val>
                                            <p:fltVal val="0"/>
                                          </p:val>
                                        </p:tav>
                                      </p:tavLst>
                                    </p:anim>
                                    <p:anim calcmode="lin" valueType="num">
                                      <p:cBhvr>
                                        <p:cTn id="17" dur="500" fill="hold"/>
                                        <p:tgtEl>
                                          <p:spTgt spid="169987"/>
                                        </p:tgtEl>
                                        <p:attrNameLst>
                                          <p:attrName>ppt_h</p:attrName>
                                        </p:attrNameLst>
                                      </p:cBhvr>
                                      <p:tavLst>
                                        <p:tav tm="0">
                                          <p:val>
                                            <p:fltVal val="0"/>
                                          </p:val>
                                        </p:tav>
                                        <p:tav tm="100000">
                                          <p:val>
                                            <p:strVal val="#ppt_h"/>
                                          </p:val>
                                        </p:tav>
                                      </p:tavLst>
                                    </p:anim>
                                    <p:anim calcmode="lin" valueType="num">
                                      <p:cBhvr>
                                        <p:cTn id="18" dur="500" fill="hold"/>
                                        <p:tgtEl>
                                          <p:spTgt spid="169987"/>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499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499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49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E628910B-D16E-4D6D-9D46-A51B83874E75}"/>
              </a:ext>
            </a:extLst>
          </p:cNvPr>
          <p:cNvSpPr>
            <a:spLocks noGrp="1" noChangeArrowheads="1"/>
          </p:cNvSpPr>
          <p:nvPr>
            <p:ph idx="1"/>
          </p:nvPr>
        </p:nvSpPr>
        <p:spPr>
          <a:xfrm>
            <a:off x="0" y="609600"/>
            <a:ext cx="5410200" cy="6370638"/>
          </a:xfrm>
        </p:spPr>
        <p:txBody>
          <a:bodyPr>
            <a:spAutoFit/>
          </a:bodyPr>
          <a:lstStyle/>
          <a:p>
            <a:pPr>
              <a:buFont typeface="Wingdings" panose="05000000000000000000" pitchFamily="2" charset="2"/>
              <a:buChar char="q"/>
            </a:pPr>
            <a:r>
              <a:rPr lang="en-US" altLang="en-US" sz="2400"/>
              <a:t>Examine the graph of the logarithmic spiral to the right. </a:t>
            </a:r>
          </a:p>
          <a:p>
            <a:pPr>
              <a:buFont typeface="Wingdings" panose="05000000000000000000" pitchFamily="2" charset="2"/>
              <a:buChar char="q"/>
            </a:pPr>
            <a:r>
              <a:rPr lang="en-US" altLang="en-US" sz="2400"/>
              <a:t> The angle between the point A and the x-axis is </a:t>
            </a:r>
            <a:r>
              <a:rPr lang="el-GR" altLang="en-US" sz="2400" b="1" i="1"/>
              <a:t>θ</a:t>
            </a:r>
            <a:r>
              <a:rPr lang="en-US" altLang="en-US" sz="2400"/>
              <a:t>.  </a:t>
            </a:r>
          </a:p>
          <a:p>
            <a:pPr>
              <a:buFont typeface="Wingdings" panose="05000000000000000000" pitchFamily="2" charset="2"/>
              <a:buChar char="q"/>
            </a:pPr>
            <a:r>
              <a:rPr lang="en-US" altLang="en-US" sz="2400"/>
              <a:t>The length of the line connecting point A to the origin is equal to </a:t>
            </a:r>
            <a:r>
              <a:rPr lang="en-US" altLang="en-US" sz="2400" b="1" i="1"/>
              <a:t>r(</a:t>
            </a:r>
            <a:r>
              <a:rPr lang="el-GR" altLang="en-US" sz="2400" b="1" i="1"/>
              <a:t>θ</a:t>
            </a:r>
            <a:r>
              <a:rPr lang="en-US" altLang="en-US" sz="2400" b="1" i="1"/>
              <a:t>). </a:t>
            </a:r>
            <a:r>
              <a:rPr lang="en-US" altLang="en-US" sz="2400"/>
              <a:t> </a:t>
            </a:r>
          </a:p>
          <a:p>
            <a:pPr>
              <a:buFont typeface="Wingdings" panose="05000000000000000000" pitchFamily="2" charset="2"/>
              <a:buChar char="q"/>
            </a:pPr>
            <a:r>
              <a:rPr lang="en-US" altLang="en-US" sz="2400"/>
              <a:t>The angle between point B and the x-axis is </a:t>
            </a:r>
            <a:r>
              <a:rPr lang="el-GR" altLang="en-US" sz="2400" b="1" i="1"/>
              <a:t>θ</a:t>
            </a:r>
            <a:r>
              <a:rPr lang="en-US" altLang="en-US" sz="2400" b="1" i="1"/>
              <a:t>+2</a:t>
            </a:r>
            <a:r>
              <a:rPr lang="el-GR" altLang="en-US" sz="2400" b="1" i="1">
                <a:cs typeface="Arial" panose="020B0604020202020204" pitchFamily="34" charset="0"/>
              </a:rPr>
              <a:t>π</a:t>
            </a:r>
            <a:r>
              <a:rPr lang="en-US" altLang="en-US" sz="2400">
                <a:cs typeface="Arial" panose="020B0604020202020204" pitchFamily="34" charset="0"/>
              </a:rPr>
              <a:t>,</a:t>
            </a:r>
            <a:r>
              <a:rPr lang="en-US" altLang="en-US" sz="2400">
                <a:latin typeface="Times New Roman" panose="02020603050405020304" pitchFamily="18" charset="0"/>
                <a:cs typeface="Times New Roman" panose="02020603050405020304" pitchFamily="18" charset="0"/>
              </a:rPr>
              <a:t> </a:t>
            </a:r>
            <a:r>
              <a:rPr lang="en-US" altLang="en-US" sz="2400"/>
              <a:t>because the spiral winds around one time in a counterclockwise direction between point A and point B.  </a:t>
            </a:r>
          </a:p>
          <a:p>
            <a:pPr>
              <a:buFont typeface="Wingdings" panose="05000000000000000000" pitchFamily="2" charset="2"/>
              <a:buChar char="q"/>
            </a:pPr>
            <a:r>
              <a:rPr lang="en-US" altLang="en-US" sz="2400"/>
              <a:t>The length of the line connecting point B to the origin is </a:t>
            </a:r>
            <a:r>
              <a:rPr lang="en-US" altLang="en-US" sz="2400" b="1" i="1"/>
              <a:t>r(</a:t>
            </a:r>
            <a:r>
              <a:rPr lang="el-GR" altLang="en-US" sz="2400" b="1" i="1"/>
              <a:t>θ </a:t>
            </a:r>
            <a:r>
              <a:rPr lang="en-US" altLang="en-US" sz="2400" b="1" i="1"/>
              <a:t>+2</a:t>
            </a:r>
            <a:r>
              <a:rPr lang="el-GR" altLang="en-US" sz="2400" b="1" i="1">
                <a:cs typeface="Arial" panose="020B0604020202020204" pitchFamily="34" charset="0"/>
              </a:rPr>
              <a:t>π</a:t>
            </a:r>
            <a:r>
              <a:rPr lang="en-US" altLang="en-US" sz="2400" b="1" i="1">
                <a:cs typeface="Arial" panose="020B0604020202020204" pitchFamily="34" charset="0"/>
              </a:rPr>
              <a:t>)</a:t>
            </a:r>
            <a:r>
              <a:rPr lang="en-US" altLang="en-US" sz="2400"/>
              <a:t>.</a:t>
            </a:r>
          </a:p>
          <a:p>
            <a:pPr>
              <a:buFont typeface="Wingdings" panose="05000000000000000000" pitchFamily="2" charset="2"/>
              <a:buChar char="q"/>
            </a:pPr>
            <a:r>
              <a:rPr lang="en-US" altLang="en-US" sz="2400"/>
              <a:t>What is the angle between point C and the horizontal axis?  </a:t>
            </a:r>
            <a:r>
              <a:rPr lang="en-US" altLang="en-US" sz="2400" b="1" u="sng"/>
              <a:t>Click for the answer!</a:t>
            </a:r>
          </a:p>
        </p:txBody>
      </p:sp>
      <p:sp>
        <p:nvSpPr>
          <p:cNvPr id="218115" name="Rectangle 2">
            <a:extLst>
              <a:ext uri="{FF2B5EF4-FFF2-40B4-BE49-F238E27FC236}">
                <a16:creationId xmlns:a16="http://schemas.microsoft.com/office/drawing/2014/main" id="{4A08ACBA-92D6-4D81-923D-3507F97AE703}"/>
              </a:ext>
            </a:extLst>
          </p:cNvPr>
          <p:cNvSpPr>
            <a:spLocks noGrp="1" noChangeArrowheads="1"/>
          </p:cNvSpPr>
          <p:nvPr>
            <p:ph type="title"/>
          </p:nvPr>
        </p:nvSpPr>
        <p:spPr>
          <a:xfrm>
            <a:off x="381000" y="0"/>
            <a:ext cx="8229600" cy="457200"/>
          </a:xfrm>
          <a:solidFill>
            <a:srgbClr val="C00000"/>
          </a:solidFill>
          <a:ln w="38100">
            <a:solidFill>
              <a:schemeClr val="tx1"/>
            </a:solidFill>
            <a:miter lim="800000"/>
            <a:headEnd/>
            <a:tailEnd/>
          </a:ln>
        </p:spPr>
        <p:txBody>
          <a:bodyPr/>
          <a:lstStyle/>
          <a:p>
            <a:r>
              <a:rPr lang="en-US" altLang="en-US" sz="2400" b="1">
                <a:solidFill>
                  <a:schemeClr val="bg1"/>
                </a:solidFill>
              </a:rPr>
              <a:t>Exercise 9c2: Parameterize that Spiral!</a:t>
            </a:r>
          </a:p>
        </p:txBody>
      </p:sp>
      <p:sp>
        <p:nvSpPr>
          <p:cNvPr id="33" name="Rectangle 6">
            <a:extLst>
              <a:ext uri="{FF2B5EF4-FFF2-40B4-BE49-F238E27FC236}">
                <a16:creationId xmlns:a16="http://schemas.microsoft.com/office/drawing/2014/main" id="{4025C61F-8466-4FF2-AEA0-5A40114E690E}"/>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578D652-A2D9-4F68-B276-C775204B4976}" type="slidenum">
              <a:rPr lang="en-US" altLang="en-US">
                <a:solidFill>
                  <a:srgbClr val="898989"/>
                </a:solidFill>
              </a:rPr>
              <a:pPr eaLnBrk="1" hangingPunct="1"/>
              <a:t>194</a:t>
            </a:fld>
            <a:endParaRPr lang="en-US" altLang="en-US">
              <a:solidFill>
                <a:srgbClr val="898989"/>
              </a:solidFill>
            </a:endParaRPr>
          </a:p>
        </p:txBody>
      </p:sp>
      <p:graphicFrame>
        <p:nvGraphicFramePr>
          <p:cNvPr id="8" name="Chart 7">
            <a:extLst>
              <a:ext uri="{FF2B5EF4-FFF2-40B4-BE49-F238E27FC236}">
                <a16:creationId xmlns:a16="http://schemas.microsoft.com/office/drawing/2014/main" id="{DF608240-BB15-4719-8EEC-73423F4247C1}"/>
              </a:ext>
            </a:extLst>
          </p:cNvPr>
          <p:cNvGraphicFramePr>
            <a:graphicFrameLocks/>
          </p:cNvGraphicFramePr>
          <p:nvPr/>
        </p:nvGraphicFramePr>
        <p:xfrm>
          <a:off x="5892800" y="939800"/>
          <a:ext cx="3302000" cy="3302000"/>
        </p:xfrm>
        <a:graphic>
          <a:graphicData uri="http://schemas.openxmlformats.org/drawingml/2006/chart">
            <c:chart xmlns:c="http://schemas.openxmlformats.org/drawingml/2006/chart" xmlns:r="http://schemas.openxmlformats.org/officeDocument/2006/relationships" r:id="rId2"/>
          </a:graphicData>
        </a:graphic>
      </p:graphicFrame>
      <p:sp>
        <p:nvSpPr>
          <p:cNvPr id="218118" name="Rectangle 2">
            <a:extLst>
              <a:ext uri="{FF2B5EF4-FFF2-40B4-BE49-F238E27FC236}">
                <a16:creationId xmlns:a16="http://schemas.microsoft.com/office/drawing/2014/main" id="{2CBB7874-906D-4BA4-A494-9B5DE0C3970D}"/>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8119" name="TextBox 8">
            <a:extLst>
              <a:ext uri="{FF2B5EF4-FFF2-40B4-BE49-F238E27FC236}">
                <a16:creationId xmlns:a16="http://schemas.microsoft.com/office/drawing/2014/main" id="{D9D8D5E8-D01E-422B-AD41-26BFC0A6044D}"/>
              </a:ext>
            </a:extLst>
          </p:cNvPr>
          <p:cNvSpPr txBox="1">
            <a:spLocks noChangeArrowheads="1"/>
          </p:cNvSpPr>
          <p:nvPr/>
        </p:nvSpPr>
        <p:spPr bwMode="auto">
          <a:xfrm>
            <a:off x="5943600" y="40386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218120" name="Picture 9">
            <a:extLst>
              <a:ext uri="{FF2B5EF4-FFF2-40B4-BE49-F238E27FC236}">
                <a16:creationId xmlns:a16="http://schemas.microsoft.com/office/drawing/2014/main" id="{7F53CA46-8262-4F8A-A207-E7875A8AD2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5275" y="533400"/>
            <a:ext cx="3768725"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03A24611-5441-41F5-80EA-F6A40A89D628}"/>
              </a:ext>
            </a:extLst>
          </p:cNvPr>
          <p:cNvSpPr txBox="1">
            <a:spLocks noChangeArrowheads="1"/>
          </p:cNvSpPr>
          <p:nvPr/>
        </p:nvSpPr>
        <p:spPr bwMode="auto">
          <a:xfrm>
            <a:off x="5410200" y="411480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200">
                <a:solidFill>
                  <a:srgbClr val="C00000"/>
                </a:solidFill>
              </a:rPr>
              <a:t>The angle between point C and the horizontal axis is equal to </a:t>
            </a:r>
            <a:r>
              <a:rPr lang="el-GR" altLang="en-US" sz="2200" b="1" i="1">
                <a:solidFill>
                  <a:srgbClr val="C00000"/>
                </a:solidFill>
              </a:rPr>
              <a:t>θ</a:t>
            </a:r>
            <a:r>
              <a:rPr lang="en-US" altLang="en-US" sz="2200" b="1" i="1">
                <a:solidFill>
                  <a:srgbClr val="C00000"/>
                </a:solidFill>
              </a:rPr>
              <a:t>+4</a:t>
            </a:r>
            <a:r>
              <a:rPr lang="el-GR" altLang="en-US" sz="2200" b="1" i="1">
                <a:solidFill>
                  <a:srgbClr val="C00000"/>
                </a:solidFill>
              </a:rPr>
              <a:t>π</a:t>
            </a:r>
            <a:r>
              <a:rPr lang="en-US" altLang="en-US" sz="2200">
                <a:solidFill>
                  <a:srgbClr val="C00000"/>
                </a:solidFill>
              </a:rPr>
              <a:t>, since the spiral makes a full counterclockwise rotation between points B &amp; Cadding </a:t>
            </a:r>
            <a:r>
              <a:rPr lang="en-US" altLang="en-US" sz="2200" b="1" i="1">
                <a:solidFill>
                  <a:srgbClr val="C00000"/>
                </a:solidFill>
              </a:rPr>
              <a:t>2</a:t>
            </a:r>
            <a:r>
              <a:rPr lang="el-GR" altLang="en-US" sz="2200" b="1" i="1">
                <a:solidFill>
                  <a:srgbClr val="C00000"/>
                </a:solidFill>
              </a:rPr>
              <a:t>π </a:t>
            </a:r>
            <a:r>
              <a:rPr lang="en-US" altLang="en-US" sz="2200">
                <a:solidFill>
                  <a:srgbClr val="C00000"/>
                </a:solidFill>
              </a:rPr>
              <a:t>radians to B’s angle of </a:t>
            </a:r>
            <a:r>
              <a:rPr lang="el-GR" altLang="en-US" sz="2200" b="1" i="1">
                <a:solidFill>
                  <a:srgbClr val="C00000"/>
                </a:solidFill>
              </a:rPr>
              <a:t>θ</a:t>
            </a:r>
            <a:r>
              <a:rPr lang="en-US" altLang="en-US" sz="2200" b="1" i="1">
                <a:solidFill>
                  <a:srgbClr val="C00000"/>
                </a:solidFill>
              </a:rPr>
              <a:t>+2</a:t>
            </a:r>
            <a:r>
              <a:rPr lang="el-GR" altLang="en-US" sz="2200" b="1" i="1">
                <a:solidFill>
                  <a:srgbClr val="C00000"/>
                </a:solidFill>
              </a:rPr>
              <a:t>π</a:t>
            </a:r>
            <a:r>
              <a:rPr lang="en-US" altLang="en-US" sz="2200" b="1" i="1">
                <a:solidFill>
                  <a:srgbClr val="C00000"/>
                </a:solidFill>
              </a:rPr>
              <a:t> </a:t>
            </a:r>
            <a:r>
              <a:rPr lang="en-US" altLang="en-US" sz="2200">
                <a:solidFill>
                  <a:srgbClr val="C00000"/>
                </a:solidFill>
              </a:rPr>
              <a:t>radians.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style.rotation</p:attrName>
                                        </p:attrNameLst>
                                      </p:cBhvr>
                                      <p:tavLst>
                                        <p:tav tm="0">
                                          <p:val>
                                            <p:fltVal val="720"/>
                                          </p:val>
                                        </p:tav>
                                        <p:tav tm="100000">
                                          <p:val>
                                            <p:fltVal val="0"/>
                                          </p:val>
                                        </p:tav>
                                      </p:tavLst>
                                    </p:anim>
                                    <p:anim calcmode="lin" valueType="num">
                                      <p:cBhvr>
                                        <p:cTn id="9" dur="500" fill="hold"/>
                                        <p:tgtEl>
                                          <p:spTgt spid="8"/>
                                        </p:tgtEl>
                                        <p:attrNameLst>
                                          <p:attrName>ppt_h</p:attrName>
                                        </p:attrNameLst>
                                      </p:cBhvr>
                                      <p:tavLst>
                                        <p:tav tm="0">
                                          <p:val>
                                            <p:fltVal val="0"/>
                                          </p:val>
                                        </p:tav>
                                        <p:tav tm="100000">
                                          <p:val>
                                            <p:strVal val="#ppt_h"/>
                                          </p:val>
                                        </p:tav>
                                      </p:tavLst>
                                    </p:anim>
                                    <p:anim calcmode="lin" valueType="num">
                                      <p:cBhvr>
                                        <p:cTn id="10" dur="500" fill="hold"/>
                                        <p:tgtEl>
                                          <p:spTgt spid="8"/>
                                        </p:tgtEl>
                                        <p:attrNameLst>
                                          <p:attrName>ppt_w</p:attrName>
                                        </p:attrNameLst>
                                      </p:cBhvr>
                                      <p:tavLst>
                                        <p:tav tm="0">
                                          <p:val>
                                            <p:fltVal val="0"/>
                                          </p:val>
                                        </p:tav>
                                        <p:tav tm="100000">
                                          <p:val>
                                            <p:strVal val="#ppt_w"/>
                                          </p:val>
                                        </p:tav>
                                      </p:tavLst>
                                    </p:anim>
                                  </p:childTnLst>
                                </p:cTn>
                              </p:par>
                              <p:par>
                                <p:cTn id="11" presetID="1" presetClass="entr" presetSubtype="0" fill="hold" nodeType="withEffect">
                                  <p:stCondLst>
                                    <p:cond delay="0"/>
                                  </p:stCondLst>
                                  <p:childTnLst>
                                    <p:set>
                                      <p:cBhvr>
                                        <p:cTn id="12"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84995">
                                            <p:txEl>
                                              <p:pRg st="5" end="5"/>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1"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E9C67897-DFE8-4049-89E7-9AFCD36FCD44}"/>
              </a:ext>
            </a:extLst>
          </p:cNvPr>
          <p:cNvSpPr>
            <a:spLocks noGrp="1" noChangeArrowheads="1"/>
          </p:cNvSpPr>
          <p:nvPr>
            <p:ph idx="1"/>
          </p:nvPr>
        </p:nvSpPr>
        <p:spPr>
          <a:xfrm>
            <a:off x="0" y="533400"/>
            <a:ext cx="5410200" cy="6137275"/>
          </a:xfrm>
        </p:spPr>
        <p:txBody>
          <a:bodyPr>
            <a:spAutoFit/>
          </a:bodyPr>
          <a:lstStyle/>
          <a:p>
            <a:pPr>
              <a:buFont typeface="Wingdings" panose="05000000000000000000" pitchFamily="2" charset="2"/>
              <a:buChar char="q"/>
            </a:pPr>
            <a:r>
              <a:rPr lang="en-US" altLang="en-US" sz="2400"/>
              <a:t>The equation of a logarithmic spiral is often given as </a:t>
            </a:r>
            <a:r>
              <a:rPr lang="en-US" altLang="en-US" sz="2800" b="1" i="1"/>
              <a:t>r = ce</a:t>
            </a:r>
            <a:r>
              <a:rPr lang="el-GR" altLang="en-US" sz="2800" b="1" i="1" baseline="30000"/>
              <a:t>θ</a:t>
            </a:r>
            <a:r>
              <a:rPr lang="en-US" altLang="en-US" sz="2800" b="1" i="1" baseline="30000"/>
              <a:t> cot(</a:t>
            </a:r>
            <a:r>
              <a:rPr lang="el-GR" altLang="en-US" sz="2800" b="1" i="1" baseline="30000"/>
              <a:t>α</a:t>
            </a:r>
            <a:r>
              <a:rPr lang="en-US" altLang="en-US" sz="2800" b="1" i="1" baseline="30000"/>
              <a:t>)</a:t>
            </a:r>
            <a:endParaRPr lang="en-US" altLang="en-US" sz="2800" baseline="30000"/>
          </a:p>
          <a:p>
            <a:pPr lvl="1">
              <a:buFont typeface="Wingdings" panose="05000000000000000000" pitchFamily="2" charset="2"/>
              <a:buChar char="q"/>
            </a:pPr>
            <a:r>
              <a:rPr lang="en-US" altLang="en-US" sz="2400" b="1" i="1"/>
              <a:t>r</a:t>
            </a:r>
            <a:r>
              <a:rPr lang="en-US" altLang="en-US" sz="2400"/>
              <a:t> is the distance to a point on the spiral, </a:t>
            </a:r>
          </a:p>
          <a:p>
            <a:pPr lvl="1">
              <a:buFont typeface="Wingdings" panose="05000000000000000000" pitchFamily="2" charset="2"/>
              <a:buChar char="q"/>
            </a:pPr>
            <a:r>
              <a:rPr lang="en-US" altLang="en-US" sz="2400" b="1" i="1"/>
              <a:t>c</a:t>
            </a:r>
            <a:r>
              <a:rPr lang="en-US" altLang="en-US" sz="2400"/>
              <a:t> is a constant, </a:t>
            </a:r>
          </a:p>
          <a:p>
            <a:pPr lvl="1">
              <a:buFont typeface="Wingdings" panose="05000000000000000000" pitchFamily="2" charset="2"/>
              <a:buChar char="q"/>
            </a:pPr>
            <a:r>
              <a:rPr lang="en-US" altLang="en-US" sz="2400" b="1" i="1"/>
              <a:t>e</a:t>
            </a:r>
            <a:r>
              <a:rPr lang="en-US" altLang="en-US" sz="2400"/>
              <a:t> ≈ 2.718, the base of the natural logarithm,</a:t>
            </a:r>
          </a:p>
          <a:p>
            <a:pPr lvl="1">
              <a:buFont typeface="Wingdings" panose="05000000000000000000" pitchFamily="2" charset="2"/>
              <a:buChar char="q"/>
            </a:pPr>
            <a:r>
              <a:rPr lang="el-GR" altLang="en-US" sz="2400" b="1" i="1"/>
              <a:t>θ</a:t>
            </a:r>
            <a:r>
              <a:rPr lang="en-US" altLang="en-US" sz="2400"/>
              <a:t> is the angular position of the point (in radians), </a:t>
            </a:r>
          </a:p>
          <a:p>
            <a:pPr lvl="1">
              <a:buFont typeface="Wingdings" panose="05000000000000000000" pitchFamily="2" charset="2"/>
              <a:buChar char="q"/>
            </a:pPr>
            <a:r>
              <a:rPr lang="en-US" altLang="en-US" sz="2400" b="1" i="1"/>
              <a:t>α</a:t>
            </a:r>
            <a:r>
              <a:rPr lang="en-US" altLang="en-US" sz="2400"/>
              <a:t> is the angle between the radius and the tangent at that point, and </a:t>
            </a:r>
          </a:p>
          <a:p>
            <a:pPr lvl="1">
              <a:buFont typeface="Wingdings" panose="05000000000000000000" pitchFamily="2" charset="2"/>
              <a:buChar char="q"/>
            </a:pPr>
            <a:r>
              <a:rPr lang="en-US" altLang="en-US" sz="2400"/>
              <a:t>“</a:t>
            </a:r>
            <a:r>
              <a:rPr lang="en-US" altLang="en-US" sz="2400" b="1" i="1"/>
              <a:t>cot(</a:t>
            </a:r>
            <a:r>
              <a:rPr lang="el-GR" altLang="en-US" sz="2400" b="1" i="1"/>
              <a:t>α</a:t>
            </a:r>
            <a:r>
              <a:rPr lang="en-US" altLang="en-US" sz="2400" b="1" i="1"/>
              <a:t>)</a:t>
            </a:r>
            <a:r>
              <a:rPr lang="en-US" altLang="en-US" sz="2400"/>
              <a:t>” is the </a:t>
            </a:r>
            <a:r>
              <a:rPr lang="en-US" altLang="en-US" sz="2400" b="1"/>
              <a:t>cotangent</a:t>
            </a:r>
            <a:r>
              <a:rPr lang="en-US" altLang="en-US" sz="2400"/>
              <a:t> of </a:t>
            </a:r>
            <a:r>
              <a:rPr lang="en-US" altLang="en-US" sz="2400" b="1" i="1"/>
              <a:t>α</a:t>
            </a:r>
            <a:r>
              <a:rPr lang="en-US" altLang="en-US" sz="2400"/>
              <a:t>.  The cotangent is the </a:t>
            </a:r>
            <a:r>
              <a:rPr lang="en-US" altLang="en-US" sz="2400" b="1"/>
              <a:t>reciprocal of the tangent</a:t>
            </a:r>
            <a:r>
              <a:rPr lang="en-US" altLang="en-US" sz="2400"/>
              <a:t> of that angle.</a:t>
            </a:r>
            <a:endParaRPr lang="en-US" altLang="en-US" sz="2400" b="1" i="1" baseline="30000"/>
          </a:p>
        </p:txBody>
      </p:sp>
      <p:sp>
        <p:nvSpPr>
          <p:cNvPr id="219139" name="Rectangle 2">
            <a:extLst>
              <a:ext uri="{FF2B5EF4-FFF2-40B4-BE49-F238E27FC236}">
                <a16:creationId xmlns:a16="http://schemas.microsoft.com/office/drawing/2014/main" id="{2DEC26B1-AB60-4DEE-BFC1-C2FAB7C6C5DB}"/>
              </a:ext>
            </a:extLst>
          </p:cNvPr>
          <p:cNvSpPr>
            <a:spLocks noGrp="1" noChangeArrowheads="1"/>
          </p:cNvSpPr>
          <p:nvPr>
            <p:ph type="title"/>
          </p:nvPr>
        </p:nvSpPr>
        <p:spPr>
          <a:xfrm>
            <a:off x="381000" y="0"/>
            <a:ext cx="8229600" cy="533400"/>
          </a:xfrm>
          <a:solidFill>
            <a:srgbClr val="C00000"/>
          </a:solidFill>
          <a:ln w="38100">
            <a:solidFill>
              <a:schemeClr val="tx1"/>
            </a:solidFill>
            <a:miter lim="800000"/>
            <a:headEnd/>
            <a:tailEnd/>
          </a:ln>
        </p:spPr>
        <p:txBody>
          <a:bodyPr/>
          <a:lstStyle/>
          <a:p>
            <a:r>
              <a:rPr lang="en-US" altLang="en-US" sz="2400" b="1">
                <a:solidFill>
                  <a:schemeClr val="bg1"/>
                </a:solidFill>
              </a:rPr>
              <a:t>Exercise 9c2: Parameterize that Spiral!</a:t>
            </a:r>
          </a:p>
        </p:txBody>
      </p:sp>
      <p:sp>
        <p:nvSpPr>
          <p:cNvPr id="33" name="Rectangle 6">
            <a:extLst>
              <a:ext uri="{FF2B5EF4-FFF2-40B4-BE49-F238E27FC236}">
                <a16:creationId xmlns:a16="http://schemas.microsoft.com/office/drawing/2014/main" id="{33E59607-C8A4-48B0-AD2D-725081C9DFAB}"/>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998A5C0-2596-4F95-89A9-5E561D1F57C2}" type="slidenum">
              <a:rPr lang="en-US" altLang="en-US">
                <a:solidFill>
                  <a:srgbClr val="898989"/>
                </a:solidFill>
              </a:rPr>
              <a:pPr eaLnBrk="1" hangingPunct="1"/>
              <a:t>195</a:t>
            </a:fld>
            <a:endParaRPr lang="en-US" altLang="en-US">
              <a:solidFill>
                <a:srgbClr val="898989"/>
              </a:solidFill>
            </a:endParaRPr>
          </a:p>
        </p:txBody>
      </p:sp>
      <p:sp>
        <p:nvSpPr>
          <p:cNvPr id="219141" name="Rectangle 2">
            <a:extLst>
              <a:ext uri="{FF2B5EF4-FFF2-40B4-BE49-F238E27FC236}">
                <a16:creationId xmlns:a16="http://schemas.microsoft.com/office/drawing/2014/main" id="{43BBFF4E-77B3-456F-BB58-1496EE39BE8F}"/>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9142" name="TextBox 8">
            <a:extLst>
              <a:ext uri="{FF2B5EF4-FFF2-40B4-BE49-F238E27FC236}">
                <a16:creationId xmlns:a16="http://schemas.microsoft.com/office/drawing/2014/main" id="{A319B46C-4119-48F5-897D-E953B731DB28}"/>
              </a:ext>
            </a:extLst>
          </p:cNvPr>
          <p:cNvSpPr txBox="1">
            <a:spLocks noChangeArrowheads="1"/>
          </p:cNvSpPr>
          <p:nvPr/>
        </p:nvSpPr>
        <p:spPr bwMode="auto">
          <a:xfrm>
            <a:off x="5943600" y="40386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71010" name="Picture 2">
            <a:extLst>
              <a:ext uri="{FF2B5EF4-FFF2-40B4-BE49-F238E27FC236}">
                <a16:creationId xmlns:a16="http://schemas.microsoft.com/office/drawing/2014/main" id="{8EE8C42E-62F0-4ED7-B015-C9637563C1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685800"/>
            <a:ext cx="3657600"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38F714CE-7BCC-4FDA-8C92-CE3C98FB1F16}"/>
              </a:ext>
            </a:extLst>
          </p:cNvPr>
          <p:cNvSpPr txBox="1">
            <a:spLocks noChangeArrowheads="1"/>
          </p:cNvSpPr>
          <p:nvPr/>
        </p:nvSpPr>
        <p:spPr bwMode="auto">
          <a:xfrm>
            <a:off x="5410200" y="3429000"/>
            <a:ext cx="37338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q"/>
            </a:pPr>
            <a:r>
              <a:rPr lang="en-US" altLang="en-US" sz="2200"/>
              <a:t>Remember, in a logarithmic spiral, the angle </a:t>
            </a:r>
            <a:r>
              <a:rPr lang="en-US" altLang="en-US" sz="2200" b="1" i="1"/>
              <a:t>α </a:t>
            </a:r>
            <a:r>
              <a:rPr lang="en-US" altLang="en-US" sz="2200"/>
              <a:t> is always the same, which is why logarithmic spirals are also called equiangular spirals.</a:t>
            </a:r>
          </a:p>
          <a:p>
            <a:pPr eaLnBrk="1" hangingPunct="1">
              <a:buFont typeface="Wingdings" panose="05000000000000000000" pitchFamily="2" charset="2"/>
              <a:buChar char="q"/>
            </a:pPr>
            <a:endParaRPr lang="en-US" altLang="en-US" sz="2200"/>
          </a:p>
          <a:p>
            <a:pPr eaLnBrk="1" hangingPunct="1">
              <a:buFont typeface="Wingdings" panose="05000000000000000000" pitchFamily="2" charset="2"/>
              <a:buChar char="q"/>
            </a:pPr>
            <a:r>
              <a:rPr lang="en-US" altLang="en-US" sz="2200"/>
              <a:t>However, </a:t>
            </a:r>
            <a:r>
              <a:rPr lang="en-US" altLang="en-US" sz="2200" b="1" i="1"/>
              <a:t>α</a:t>
            </a:r>
            <a:r>
              <a:rPr lang="en-US" altLang="en-US" sz="2200"/>
              <a:t> may differ from one logarithmic spiral to the next!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499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171010"/>
                                        </p:tgtEl>
                                        <p:attrNameLst>
                                          <p:attrName>style.visibility</p:attrName>
                                        </p:attrNameLst>
                                      </p:cBhvr>
                                      <p:to>
                                        <p:strVal val="visible"/>
                                      </p:to>
                                    </p:set>
                                    <p:animEffect transition="in" filter="fade">
                                      <p:cBhvr>
                                        <p:cTn id="31" dur="500"/>
                                        <p:tgtEl>
                                          <p:spTgt spid="171010"/>
                                        </p:tgtEl>
                                      </p:cBhvr>
                                    </p:animEffect>
                                    <p:anim calcmode="lin" valueType="num">
                                      <p:cBhvr>
                                        <p:cTn id="32" dur="500" fill="hold"/>
                                        <p:tgtEl>
                                          <p:spTgt spid="171010"/>
                                        </p:tgtEl>
                                        <p:attrNameLst>
                                          <p:attrName>style.rotation</p:attrName>
                                        </p:attrNameLst>
                                      </p:cBhvr>
                                      <p:tavLst>
                                        <p:tav tm="0">
                                          <p:val>
                                            <p:fltVal val="720"/>
                                          </p:val>
                                        </p:tav>
                                        <p:tav tm="100000">
                                          <p:val>
                                            <p:fltVal val="0"/>
                                          </p:val>
                                        </p:tav>
                                      </p:tavLst>
                                    </p:anim>
                                    <p:anim calcmode="lin" valueType="num">
                                      <p:cBhvr>
                                        <p:cTn id="33" dur="500" fill="hold"/>
                                        <p:tgtEl>
                                          <p:spTgt spid="171010"/>
                                        </p:tgtEl>
                                        <p:attrNameLst>
                                          <p:attrName>ppt_h</p:attrName>
                                        </p:attrNameLst>
                                      </p:cBhvr>
                                      <p:tavLst>
                                        <p:tav tm="0">
                                          <p:val>
                                            <p:fltVal val="0"/>
                                          </p:val>
                                        </p:tav>
                                        <p:tav tm="100000">
                                          <p:val>
                                            <p:strVal val="#ppt_h"/>
                                          </p:val>
                                        </p:tav>
                                      </p:tavLst>
                                    </p:anim>
                                    <p:anim calcmode="lin" valueType="num">
                                      <p:cBhvr>
                                        <p:cTn id="34" dur="500" fill="hold"/>
                                        <p:tgtEl>
                                          <p:spTgt spid="171010"/>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849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933CE0DC-9737-4C85-98B1-A9661D8ED7E9}"/>
              </a:ext>
            </a:extLst>
          </p:cNvPr>
          <p:cNvSpPr>
            <a:spLocks noGrp="1" noChangeArrowheads="1"/>
          </p:cNvSpPr>
          <p:nvPr>
            <p:ph idx="1"/>
          </p:nvPr>
        </p:nvSpPr>
        <p:spPr>
          <a:xfrm>
            <a:off x="0" y="533400"/>
            <a:ext cx="8991600" cy="6370638"/>
          </a:xfrm>
        </p:spPr>
        <p:txBody>
          <a:bodyPr>
            <a:spAutoFit/>
          </a:bodyPr>
          <a:lstStyle/>
          <a:p>
            <a:pPr>
              <a:buFont typeface="Wingdings" panose="05000000000000000000" pitchFamily="2" charset="2"/>
              <a:buChar char="q"/>
            </a:pPr>
            <a:r>
              <a:rPr lang="en-US" altLang="en-US" sz="2400"/>
              <a:t>On the last slide, we introduced the cotangent, a trigonometric function that is the reciprocal of the tangent, another trigonometric function.  </a:t>
            </a:r>
          </a:p>
          <a:p>
            <a:pPr>
              <a:buFont typeface="Wingdings" panose="05000000000000000000" pitchFamily="2" charset="2"/>
              <a:buChar char="q"/>
            </a:pPr>
            <a:r>
              <a:rPr lang="en-US" altLang="en-US" sz="2400"/>
              <a:t>If you are not familiar with trigonometric functions, they all express relationships between sides of right triangles, based on a given angle.  Below is an example of the main trigonometric functions, and how they are calculated.</a:t>
            </a:r>
          </a:p>
          <a:p>
            <a:pPr>
              <a:buFont typeface="Wingdings" panose="05000000000000000000" pitchFamily="2" charset="2"/>
              <a:buChar char="q"/>
            </a:pPr>
            <a:endParaRPr lang="en-US" altLang="en-US" sz="2400" b="1" i="1" baseline="30000"/>
          </a:p>
          <a:p>
            <a:pPr>
              <a:buFont typeface="Wingdings" panose="05000000000000000000" pitchFamily="2" charset="2"/>
              <a:buChar char="q"/>
            </a:pPr>
            <a:endParaRPr lang="en-US" altLang="en-US" sz="2400" b="1" i="1" baseline="30000"/>
          </a:p>
          <a:p>
            <a:pPr>
              <a:buFont typeface="Wingdings" panose="05000000000000000000" pitchFamily="2" charset="2"/>
              <a:buChar char="q"/>
            </a:pPr>
            <a:endParaRPr lang="en-US" altLang="en-US" sz="2400" b="1" i="1" baseline="30000"/>
          </a:p>
          <a:p>
            <a:pPr>
              <a:buFont typeface="Wingdings" panose="05000000000000000000" pitchFamily="2" charset="2"/>
              <a:buChar char="q"/>
            </a:pPr>
            <a:endParaRPr lang="en-US" altLang="en-US" sz="2400" b="1" i="1" baseline="30000"/>
          </a:p>
          <a:p>
            <a:pPr>
              <a:buFont typeface="Wingdings" panose="05000000000000000000" pitchFamily="2" charset="2"/>
              <a:buChar char="q"/>
            </a:pPr>
            <a:endParaRPr lang="en-US" altLang="en-US" sz="2400" b="1" i="1" baseline="30000"/>
          </a:p>
          <a:p>
            <a:pPr>
              <a:buFont typeface="Wingdings" panose="05000000000000000000" pitchFamily="2" charset="2"/>
              <a:buChar char="q"/>
            </a:pPr>
            <a:endParaRPr lang="en-US" altLang="en-US" sz="2400" b="1" i="1" baseline="30000"/>
          </a:p>
          <a:p>
            <a:pPr>
              <a:buFont typeface="Wingdings" panose="05000000000000000000" pitchFamily="2" charset="2"/>
              <a:buChar char="q"/>
            </a:pPr>
            <a:endParaRPr lang="en-US" altLang="en-US" sz="2400" b="1" i="1" baseline="30000"/>
          </a:p>
          <a:p>
            <a:pPr>
              <a:buFont typeface="Wingdings" panose="05000000000000000000" pitchFamily="2" charset="2"/>
              <a:buChar char="q"/>
            </a:pPr>
            <a:r>
              <a:rPr lang="en-US" altLang="en-US" sz="2400"/>
              <a:t>So, since the cotangent of an angle is equal to the reciprocal of the tangent, the cotangent is simply equal to the adjacent side of the angle divided by the side of the right triangle opposite the angle </a:t>
            </a:r>
            <a:r>
              <a:rPr lang="en-US" altLang="en-US" sz="2400" b="1" i="1"/>
              <a:t>(cot α = adjacent/opposite).</a:t>
            </a:r>
            <a:endParaRPr lang="en-US" altLang="en-US" sz="2400"/>
          </a:p>
        </p:txBody>
      </p:sp>
      <p:sp>
        <p:nvSpPr>
          <p:cNvPr id="220163" name="Rectangle 2">
            <a:extLst>
              <a:ext uri="{FF2B5EF4-FFF2-40B4-BE49-F238E27FC236}">
                <a16:creationId xmlns:a16="http://schemas.microsoft.com/office/drawing/2014/main" id="{29F57FA8-BB64-45F8-89C5-2CE66AE2EE15}"/>
              </a:ext>
            </a:extLst>
          </p:cNvPr>
          <p:cNvSpPr>
            <a:spLocks noGrp="1" noChangeArrowheads="1"/>
          </p:cNvSpPr>
          <p:nvPr>
            <p:ph type="title"/>
          </p:nvPr>
        </p:nvSpPr>
        <p:spPr>
          <a:xfrm>
            <a:off x="381000" y="0"/>
            <a:ext cx="8229600" cy="533400"/>
          </a:xfrm>
          <a:solidFill>
            <a:srgbClr val="C00000"/>
          </a:solidFill>
          <a:ln w="38100">
            <a:solidFill>
              <a:schemeClr val="tx1"/>
            </a:solidFill>
            <a:miter lim="800000"/>
            <a:headEnd/>
            <a:tailEnd/>
          </a:ln>
        </p:spPr>
        <p:txBody>
          <a:bodyPr/>
          <a:lstStyle/>
          <a:p>
            <a:r>
              <a:rPr lang="en-US" altLang="en-US" sz="2400" b="1">
                <a:solidFill>
                  <a:schemeClr val="bg1"/>
                </a:solidFill>
              </a:rPr>
              <a:t>Exercise 9c2: Parameterize that Spiral!</a:t>
            </a:r>
          </a:p>
        </p:txBody>
      </p:sp>
      <p:sp>
        <p:nvSpPr>
          <p:cNvPr id="33" name="Rectangle 6">
            <a:extLst>
              <a:ext uri="{FF2B5EF4-FFF2-40B4-BE49-F238E27FC236}">
                <a16:creationId xmlns:a16="http://schemas.microsoft.com/office/drawing/2014/main" id="{57649D45-B979-460E-A775-9F4E36781EAA}"/>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78A7897-3569-48E2-A8F7-D0353C47F980}" type="slidenum">
              <a:rPr lang="en-US" altLang="en-US">
                <a:solidFill>
                  <a:srgbClr val="898989"/>
                </a:solidFill>
              </a:rPr>
              <a:pPr eaLnBrk="1" hangingPunct="1"/>
              <a:t>196</a:t>
            </a:fld>
            <a:endParaRPr lang="en-US" altLang="en-US">
              <a:solidFill>
                <a:srgbClr val="898989"/>
              </a:solidFill>
            </a:endParaRPr>
          </a:p>
        </p:txBody>
      </p:sp>
      <p:sp>
        <p:nvSpPr>
          <p:cNvPr id="220165" name="Rectangle 2">
            <a:extLst>
              <a:ext uri="{FF2B5EF4-FFF2-40B4-BE49-F238E27FC236}">
                <a16:creationId xmlns:a16="http://schemas.microsoft.com/office/drawing/2014/main" id="{D6196094-0D49-41C5-A796-AE4D5FF4E2F9}"/>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20166" name="TextBox 8">
            <a:extLst>
              <a:ext uri="{FF2B5EF4-FFF2-40B4-BE49-F238E27FC236}">
                <a16:creationId xmlns:a16="http://schemas.microsoft.com/office/drawing/2014/main" id="{3928739C-0279-4DF0-BC6C-B11C6FD65B8B}"/>
              </a:ext>
            </a:extLst>
          </p:cNvPr>
          <p:cNvSpPr txBox="1">
            <a:spLocks noChangeArrowheads="1"/>
          </p:cNvSpPr>
          <p:nvPr/>
        </p:nvSpPr>
        <p:spPr bwMode="auto">
          <a:xfrm>
            <a:off x="5943600" y="40386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0" name="Picture 9">
            <a:extLst>
              <a:ext uri="{FF2B5EF4-FFF2-40B4-BE49-F238E27FC236}">
                <a16:creationId xmlns:a16="http://schemas.microsoft.com/office/drawing/2014/main" id="{1BD76FA4-2787-44B5-B9DD-CAD53FB452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276600"/>
            <a:ext cx="6888163"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style.rotation</p:attrName>
                                        </p:attrNameLst>
                                      </p:cBhvr>
                                      <p:tavLst>
                                        <p:tav tm="0">
                                          <p:val>
                                            <p:fltVal val="720"/>
                                          </p:val>
                                        </p:tav>
                                        <p:tav tm="100000">
                                          <p:val>
                                            <p:fltVal val="0"/>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 calcmode="lin" valueType="num">
                                      <p:cBhvr>
                                        <p:cTn id="18" dur="500" fill="hold"/>
                                        <p:tgtEl>
                                          <p:spTgt spid="10"/>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49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C95F01E3-89AB-49E7-AF4D-4F7E0E804298}"/>
              </a:ext>
            </a:extLst>
          </p:cNvPr>
          <p:cNvSpPr>
            <a:spLocks noGrp="1" noChangeArrowheads="1"/>
          </p:cNvSpPr>
          <p:nvPr>
            <p:ph idx="1"/>
          </p:nvPr>
        </p:nvSpPr>
        <p:spPr>
          <a:xfrm>
            <a:off x="0" y="533400"/>
            <a:ext cx="8991600" cy="6383338"/>
          </a:xfrm>
        </p:spPr>
        <p:txBody>
          <a:bodyPr>
            <a:spAutoFit/>
          </a:bodyPr>
          <a:lstStyle/>
          <a:p>
            <a:pPr>
              <a:buFont typeface="Wingdings" panose="05000000000000000000" pitchFamily="2" charset="2"/>
              <a:buChar char="q"/>
            </a:pPr>
            <a:r>
              <a:rPr lang="en-US" altLang="en-US" sz="2800"/>
              <a:t>Now that you have had a brief crash course on logarithmic spirals and trigonometry, let’s see how it applies to the real world, using the nautilus!  </a:t>
            </a:r>
          </a:p>
          <a:p>
            <a:pPr>
              <a:buFont typeface="Wingdings" panose="05000000000000000000" pitchFamily="2" charset="2"/>
              <a:buChar char="q"/>
            </a:pPr>
            <a:r>
              <a:rPr lang="en-US" altLang="en-US" sz="2800"/>
              <a:t>In the following exercises, you will use the knowledge you have gained to figure out the equation that describes the logarithmic spiral approximated by your nautilus shell!</a:t>
            </a:r>
          </a:p>
          <a:p>
            <a:pPr>
              <a:buFont typeface="Wingdings" panose="05000000000000000000" pitchFamily="2" charset="2"/>
              <a:buChar char="q"/>
            </a:pPr>
            <a:r>
              <a:rPr lang="en-US" altLang="en-US" sz="2800"/>
              <a:t>Notice that your nautilus shell half is in a sealed plastic container, with gridlines drawn on the lid, with their intersection over the approximate center of your shell’s spiral.</a:t>
            </a:r>
          </a:p>
          <a:p>
            <a:pPr>
              <a:buFont typeface="Wingdings" panose="05000000000000000000" pitchFamily="2" charset="2"/>
              <a:buChar char="q"/>
            </a:pPr>
            <a:r>
              <a:rPr lang="en-US" altLang="en-US" sz="2800"/>
              <a:t>In the first exercise, you will take some measurements on your shell, and plot this data in an Excel spreadsheet, which your teacher will provide.</a:t>
            </a:r>
          </a:p>
        </p:txBody>
      </p:sp>
      <p:sp>
        <p:nvSpPr>
          <p:cNvPr id="221187" name="Rectangle 2">
            <a:extLst>
              <a:ext uri="{FF2B5EF4-FFF2-40B4-BE49-F238E27FC236}">
                <a16:creationId xmlns:a16="http://schemas.microsoft.com/office/drawing/2014/main" id="{2F2243B2-5E35-4A11-B40E-D01904DF6154}"/>
              </a:ext>
            </a:extLst>
          </p:cNvPr>
          <p:cNvSpPr>
            <a:spLocks noGrp="1" noChangeArrowheads="1"/>
          </p:cNvSpPr>
          <p:nvPr>
            <p:ph type="title"/>
          </p:nvPr>
        </p:nvSpPr>
        <p:spPr>
          <a:xfrm>
            <a:off x="381000" y="0"/>
            <a:ext cx="8229600" cy="533400"/>
          </a:xfrm>
          <a:solidFill>
            <a:srgbClr val="C00000"/>
          </a:solidFill>
          <a:ln w="38100">
            <a:solidFill>
              <a:schemeClr val="tx1"/>
            </a:solidFill>
            <a:miter lim="800000"/>
            <a:headEnd/>
            <a:tailEnd/>
          </a:ln>
        </p:spPr>
        <p:txBody>
          <a:bodyPr/>
          <a:lstStyle/>
          <a:p>
            <a:r>
              <a:rPr lang="en-US" altLang="en-US" sz="2400" b="1">
                <a:solidFill>
                  <a:schemeClr val="bg1"/>
                </a:solidFill>
              </a:rPr>
              <a:t>Exercise 9c2: Parameterize that Spiral!</a:t>
            </a:r>
          </a:p>
        </p:txBody>
      </p:sp>
      <p:sp>
        <p:nvSpPr>
          <p:cNvPr id="33" name="Rectangle 6">
            <a:extLst>
              <a:ext uri="{FF2B5EF4-FFF2-40B4-BE49-F238E27FC236}">
                <a16:creationId xmlns:a16="http://schemas.microsoft.com/office/drawing/2014/main" id="{DD2EA1AB-2E0C-4D56-9596-D0A5DC3E6EC0}"/>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0AFF543-1679-40D7-83F2-C54DF2DE7DC0}" type="slidenum">
              <a:rPr lang="en-US" altLang="en-US">
                <a:solidFill>
                  <a:srgbClr val="898989"/>
                </a:solidFill>
              </a:rPr>
              <a:pPr eaLnBrk="1" hangingPunct="1"/>
              <a:t>197</a:t>
            </a:fld>
            <a:endParaRPr lang="en-US" altLang="en-US">
              <a:solidFill>
                <a:srgbClr val="898989"/>
              </a:solidFill>
            </a:endParaRPr>
          </a:p>
        </p:txBody>
      </p:sp>
      <p:sp>
        <p:nvSpPr>
          <p:cNvPr id="221189" name="Rectangle 2">
            <a:extLst>
              <a:ext uri="{FF2B5EF4-FFF2-40B4-BE49-F238E27FC236}">
                <a16:creationId xmlns:a16="http://schemas.microsoft.com/office/drawing/2014/main" id="{A68855B2-236D-4BE4-B314-C5476C462D11}"/>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21190" name="TextBox 8">
            <a:extLst>
              <a:ext uri="{FF2B5EF4-FFF2-40B4-BE49-F238E27FC236}">
                <a16:creationId xmlns:a16="http://schemas.microsoft.com/office/drawing/2014/main" id="{84707A64-1FD5-4500-97D6-A9066B67C16E}"/>
              </a:ext>
            </a:extLst>
          </p:cNvPr>
          <p:cNvSpPr txBox="1">
            <a:spLocks noChangeArrowheads="1"/>
          </p:cNvSpPr>
          <p:nvPr/>
        </p:nvSpPr>
        <p:spPr bwMode="auto">
          <a:xfrm>
            <a:off x="5943600" y="40386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35F1CC49-DD74-48EE-BEA5-DD1D4BF63E07}"/>
              </a:ext>
            </a:extLst>
          </p:cNvPr>
          <p:cNvSpPr>
            <a:spLocks noGrp="1" noChangeArrowheads="1"/>
          </p:cNvSpPr>
          <p:nvPr>
            <p:ph idx="1"/>
          </p:nvPr>
        </p:nvSpPr>
        <p:spPr>
          <a:xfrm>
            <a:off x="0" y="457200"/>
            <a:ext cx="8991600" cy="6900863"/>
          </a:xfrm>
        </p:spPr>
        <p:txBody>
          <a:bodyPr rtlCol="0">
            <a:spAutoFit/>
          </a:bodyPr>
          <a:lstStyle/>
          <a:p>
            <a:pPr fontAlgn="auto">
              <a:spcAft>
                <a:spcPts val="0"/>
              </a:spcAft>
              <a:buFont typeface="Wingdings" pitchFamily="2" charset="2"/>
              <a:buChar char="q"/>
              <a:defRPr/>
            </a:pPr>
            <a:r>
              <a:rPr lang="en-US" sz="2400" dirty="0"/>
              <a:t>You should work in groups of 3-4 students.</a:t>
            </a:r>
          </a:p>
          <a:p>
            <a:pPr fontAlgn="auto">
              <a:spcAft>
                <a:spcPts val="0"/>
              </a:spcAft>
              <a:buFont typeface="Wingdings" pitchFamily="2" charset="2"/>
              <a:buChar char="q"/>
              <a:defRPr/>
            </a:pPr>
            <a:r>
              <a:rPr lang="en-US" sz="2400" dirty="0"/>
              <a:t>Starting at the center of the spiral, measure (in mm) outwards from the center of the spiral along the line corresponding to = 0 radians to the point on the spiral nearest the center that this line intersects.  </a:t>
            </a:r>
          </a:p>
          <a:p>
            <a:pPr fontAlgn="auto">
              <a:spcAft>
                <a:spcPts val="0"/>
              </a:spcAft>
              <a:buFont typeface="Wingdings" pitchFamily="2" charset="2"/>
              <a:buChar char="q"/>
              <a:defRPr/>
            </a:pPr>
            <a:r>
              <a:rPr lang="en-US" sz="2400" dirty="0"/>
              <a:t>Record this distance.</a:t>
            </a:r>
          </a:p>
          <a:p>
            <a:pPr fontAlgn="auto">
              <a:spcAft>
                <a:spcPts val="0"/>
              </a:spcAft>
              <a:buFont typeface="Wingdings" pitchFamily="2" charset="2"/>
              <a:buChar char="q"/>
              <a:defRPr/>
            </a:pPr>
            <a:r>
              <a:rPr lang="en-US" sz="2400" dirty="0"/>
              <a:t>Move along the spiral until you reach a point on the spiral intersected by the  = π/4 radians line on the grid.  </a:t>
            </a:r>
          </a:p>
          <a:p>
            <a:pPr fontAlgn="auto">
              <a:spcAft>
                <a:spcPts val="0"/>
              </a:spcAft>
              <a:buFont typeface="Wingdings" pitchFamily="2" charset="2"/>
              <a:buChar char="q"/>
              <a:defRPr/>
            </a:pPr>
            <a:r>
              <a:rPr lang="en-US" sz="2400" dirty="0"/>
              <a:t>Record the distance between this point and the center as well.  </a:t>
            </a:r>
          </a:p>
          <a:p>
            <a:pPr fontAlgn="auto">
              <a:spcAft>
                <a:spcPts val="0"/>
              </a:spcAft>
              <a:buFont typeface="Wingdings" pitchFamily="2" charset="2"/>
              <a:buChar char="q"/>
              <a:defRPr/>
            </a:pPr>
            <a:r>
              <a:rPr lang="en-US" sz="2400" dirty="0"/>
              <a:t>Continue along the spiral, measuring the distance between the center and each point on the spiral intersected by a gridline.  </a:t>
            </a:r>
          </a:p>
          <a:p>
            <a:pPr fontAlgn="auto">
              <a:spcAft>
                <a:spcPts val="0"/>
              </a:spcAft>
              <a:buFont typeface="Wingdings" pitchFamily="2" charset="2"/>
              <a:buChar char="q"/>
              <a:defRPr/>
            </a:pPr>
            <a:r>
              <a:rPr lang="en-US" sz="2400" dirty="0"/>
              <a:t>Enter the data that you have collected into the Excel spreadsheet provided.</a:t>
            </a:r>
          </a:p>
          <a:p>
            <a:pPr marL="0" indent="0" fontAlgn="auto">
              <a:spcAft>
                <a:spcPts val="0"/>
              </a:spcAft>
              <a:buFont typeface="Arial" panose="020B0604020202020204" pitchFamily="34" charset="0"/>
              <a:buNone/>
              <a:defRPr/>
            </a:pPr>
            <a:r>
              <a:rPr lang="en-US" sz="1400" b="1" dirty="0">
                <a:solidFill>
                  <a:srgbClr val="C00000"/>
                </a:solidFill>
              </a:rPr>
              <a:t>NOTE:  Traditionally, angles in the polar coordinate system are measured counterclockwise from the positive horizontal axis (to the right of the origin.  If your shell half coils clockwise, then the angles for your measurements actually are increasing by increments of - π/4 (negative) radians, but you can think about all angles with positive values for simplicity, since the other half of the shell would have been identical, except that it would have coiled counterclockwise).</a:t>
            </a:r>
          </a:p>
          <a:p>
            <a:pPr fontAlgn="auto">
              <a:spcAft>
                <a:spcPts val="0"/>
              </a:spcAft>
              <a:buFont typeface="Wingdings" pitchFamily="2" charset="2"/>
              <a:buChar char="q"/>
              <a:defRPr/>
            </a:pPr>
            <a:endParaRPr lang="en-US" sz="2400" dirty="0"/>
          </a:p>
        </p:txBody>
      </p:sp>
      <p:sp>
        <p:nvSpPr>
          <p:cNvPr id="222211" name="Rectangle 2">
            <a:extLst>
              <a:ext uri="{FF2B5EF4-FFF2-40B4-BE49-F238E27FC236}">
                <a16:creationId xmlns:a16="http://schemas.microsoft.com/office/drawing/2014/main" id="{C583E0D6-F972-44D2-AA16-1F33F571F9ED}"/>
              </a:ext>
            </a:extLst>
          </p:cNvPr>
          <p:cNvSpPr>
            <a:spLocks noGrp="1" noChangeArrowheads="1"/>
          </p:cNvSpPr>
          <p:nvPr>
            <p:ph type="title"/>
          </p:nvPr>
        </p:nvSpPr>
        <p:spPr>
          <a:xfrm>
            <a:off x="381000" y="0"/>
            <a:ext cx="8229600" cy="381000"/>
          </a:xfrm>
          <a:solidFill>
            <a:srgbClr val="C00000"/>
          </a:solidFill>
          <a:ln w="38100">
            <a:solidFill>
              <a:schemeClr val="tx1"/>
            </a:solidFill>
            <a:miter lim="800000"/>
            <a:headEnd/>
            <a:tailEnd/>
          </a:ln>
        </p:spPr>
        <p:txBody>
          <a:bodyPr/>
          <a:lstStyle/>
          <a:p>
            <a:r>
              <a:rPr lang="en-US" altLang="en-US" sz="2400" b="1">
                <a:solidFill>
                  <a:schemeClr val="bg1"/>
                </a:solidFill>
              </a:rPr>
              <a:t>Exercise 9c2: Parameterize that Spiral!</a:t>
            </a:r>
          </a:p>
        </p:txBody>
      </p:sp>
      <p:sp>
        <p:nvSpPr>
          <p:cNvPr id="33" name="Rectangle 6">
            <a:extLst>
              <a:ext uri="{FF2B5EF4-FFF2-40B4-BE49-F238E27FC236}">
                <a16:creationId xmlns:a16="http://schemas.microsoft.com/office/drawing/2014/main" id="{36CE87FE-2034-41E6-9A5C-0D96845DEA6C}"/>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CD30362-FECB-42EE-B6C7-11DB3A3E5734}" type="slidenum">
              <a:rPr lang="en-US" altLang="en-US">
                <a:solidFill>
                  <a:srgbClr val="898989"/>
                </a:solidFill>
              </a:rPr>
              <a:pPr eaLnBrk="1" hangingPunct="1"/>
              <a:t>198</a:t>
            </a:fld>
            <a:endParaRPr lang="en-US" altLang="en-US">
              <a:solidFill>
                <a:srgbClr val="898989"/>
              </a:solidFill>
            </a:endParaRPr>
          </a:p>
        </p:txBody>
      </p:sp>
      <p:sp>
        <p:nvSpPr>
          <p:cNvPr id="222213" name="Rectangle 2">
            <a:extLst>
              <a:ext uri="{FF2B5EF4-FFF2-40B4-BE49-F238E27FC236}">
                <a16:creationId xmlns:a16="http://schemas.microsoft.com/office/drawing/2014/main" id="{2E6FDECA-7984-4796-A007-685A25B82A2A}"/>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22214" name="TextBox 8">
            <a:extLst>
              <a:ext uri="{FF2B5EF4-FFF2-40B4-BE49-F238E27FC236}">
                <a16:creationId xmlns:a16="http://schemas.microsoft.com/office/drawing/2014/main" id="{BFF211BB-791A-48EC-AA91-ABB019AC1EDA}"/>
              </a:ext>
            </a:extLst>
          </p:cNvPr>
          <p:cNvSpPr txBox="1">
            <a:spLocks noChangeArrowheads="1"/>
          </p:cNvSpPr>
          <p:nvPr/>
        </p:nvSpPr>
        <p:spPr bwMode="auto">
          <a:xfrm>
            <a:off x="5943600" y="40386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499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499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49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9C17A3E4-158A-433A-AAC2-3D8FC6D737B9}"/>
              </a:ext>
            </a:extLst>
          </p:cNvPr>
          <p:cNvSpPr>
            <a:spLocks noGrp="1" noChangeArrowheads="1"/>
          </p:cNvSpPr>
          <p:nvPr>
            <p:ph idx="1"/>
          </p:nvPr>
        </p:nvSpPr>
        <p:spPr>
          <a:xfrm>
            <a:off x="0" y="457200"/>
            <a:ext cx="8991600" cy="7183438"/>
          </a:xfrm>
        </p:spPr>
        <p:txBody>
          <a:bodyPr>
            <a:spAutoFit/>
          </a:bodyPr>
          <a:lstStyle/>
          <a:p>
            <a:pPr>
              <a:buFont typeface="Wingdings" panose="05000000000000000000" pitchFamily="2" charset="2"/>
              <a:buChar char="q"/>
            </a:pPr>
            <a:r>
              <a:rPr lang="en-US" altLang="en-US" sz="2400"/>
              <a:t>A graph of your data is produced in as you enter your measurements.  This graph represents the growth of the nautilus’s shell, in terms of length, as it adds new chambers.  </a:t>
            </a:r>
          </a:p>
          <a:p>
            <a:pPr>
              <a:buFont typeface="Wingdings" panose="05000000000000000000" pitchFamily="2" charset="2"/>
              <a:buChar char="q"/>
            </a:pPr>
            <a:r>
              <a:rPr lang="en-US" altLang="en-US" sz="2400"/>
              <a:t>Does this graph appear to show a linear relationship between the length of a radius and its corresponding angle?  Click for the answer!</a:t>
            </a:r>
          </a:p>
          <a:p>
            <a:pPr>
              <a:buFont typeface="Wingdings" panose="05000000000000000000" pitchFamily="2" charset="2"/>
              <a:buChar char="q"/>
            </a:pPr>
            <a:r>
              <a:rPr lang="en-US" altLang="en-US" sz="2400">
                <a:solidFill>
                  <a:srgbClr val="C00000"/>
                </a:solidFill>
              </a:rPr>
              <a:t>Your answer should have been “no.”  The relationship is not linear.  This curve is J-shaped, representing </a:t>
            </a:r>
            <a:r>
              <a:rPr lang="en-US" altLang="en-US" sz="2400" b="1">
                <a:solidFill>
                  <a:srgbClr val="C00000"/>
                </a:solidFill>
              </a:rPr>
              <a:t>exponential growth</a:t>
            </a:r>
            <a:r>
              <a:rPr lang="en-US" altLang="en-US" sz="2400">
                <a:solidFill>
                  <a:srgbClr val="C00000"/>
                </a:solidFill>
              </a:rPr>
              <a:t>.  </a:t>
            </a:r>
          </a:p>
          <a:p>
            <a:pPr>
              <a:buFont typeface="Wingdings" panose="05000000000000000000" pitchFamily="2" charset="2"/>
              <a:buChar char="q"/>
            </a:pPr>
            <a:r>
              <a:rPr lang="en-US" altLang="en-US" sz="2400"/>
              <a:t>What would happen if we converted our polar coordinates from our data to Cartesian (parametric) coordinates, and plotted them?  Let’s find out!</a:t>
            </a:r>
          </a:p>
          <a:p>
            <a:pPr>
              <a:buFont typeface="Wingdings" panose="05000000000000000000" pitchFamily="2" charset="2"/>
              <a:buChar char="q"/>
            </a:pPr>
            <a:r>
              <a:rPr lang="en-US" altLang="en-US" sz="2400"/>
              <a:t>Converting polar coordinates to parametric coordinates involves converting values of  </a:t>
            </a:r>
            <a:r>
              <a:rPr lang="en-US" altLang="en-US" sz="2400" b="1" i="1"/>
              <a:t>r</a:t>
            </a:r>
            <a:r>
              <a:rPr lang="en-US" altLang="en-US" sz="2400"/>
              <a:t> and </a:t>
            </a:r>
            <a:r>
              <a:rPr lang="en-US" altLang="en-US" sz="2400" b="1" i="1"/>
              <a:t>θ</a:t>
            </a:r>
            <a:r>
              <a:rPr lang="en-US" altLang="en-US" sz="2400"/>
              <a:t> to values of </a:t>
            </a:r>
            <a:r>
              <a:rPr lang="en-US" altLang="en-US" sz="2400" b="1" i="1"/>
              <a:t>x</a:t>
            </a:r>
            <a:r>
              <a:rPr lang="en-US" altLang="en-US" sz="2400"/>
              <a:t> and </a:t>
            </a:r>
            <a:r>
              <a:rPr lang="en-US" altLang="en-US" sz="2400" b="1" i="1"/>
              <a:t>y</a:t>
            </a:r>
            <a:r>
              <a:rPr lang="en-US" altLang="en-US" sz="2400"/>
              <a:t>.  Since polar coordinates rely on angles, converting </a:t>
            </a:r>
            <a:r>
              <a:rPr lang="en-US" altLang="en-US" sz="2400" b="1" i="1"/>
              <a:t>r</a:t>
            </a:r>
            <a:r>
              <a:rPr lang="en-US" altLang="en-US" sz="2400"/>
              <a:t> and </a:t>
            </a:r>
            <a:r>
              <a:rPr lang="en-US" altLang="en-US" sz="2400" b="1" i="1"/>
              <a:t>θ</a:t>
            </a:r>
            <a:r>
              <a:rPr lang="en-US" altLang="en-US" sz="2400"/>
              <a:t> to values of </a:t>
            </a:r>
            <a:r>
              <a:rPr lang="en-US" altLang="en-US" sz="2400" b="1" i="1"/>
              <a:t>x</a:t>
            </a:r>
            <a:r>
              <a:rPr lang="en-US" altLang="en-US" sz="2400"/>
              <a:t> and </a:t>
            </a:r>
            <a:r>
              <a:rPr lang="en-US" altLang="en-US" sz="2400" b="1" i="1"/>
              <a:t>y</a:t>
            </a:r>
            <a:r>
              <a:rPr lang="en-US" altLang="en-US" sz="2400"/>
              <a:t> involves some trigonometric functions.</a:t>
            </a:r>
          </a:p>
          <a:p>
            <a:endParaRPr lang="en-US" altLang="en-US" sz="2400"/>
          </a:p>
          <a:p>
            <a:pPr>
              <a:buFont typeface="Wingdings" panose="05000000000000000000" pitchFamily="2" charset="2"/>
              <a:buChar char="q"/>
            </a:pPr>
            <a:endParaRPr lang="en-US" altLang="en-US" sz="2400"/>
          </a:p>
        </p:txBody>
      </p:sp>
      <p:sp>
        <p:nvSpPr>
          <p:cNvPr id="223235" name="Rectangle 2">
            <a:extLst>
              <a:ext uri="{FF2B5EF4-FFF2-40B4-BE49-F238E27FC236}">
                <a16:creationId xmlns:a16="http://schemas.microsoft.com/office/drawing/2014/main" id="{93E66A3E-B502-4B54-A62B-443C6C02F8C7}"/>
              </a:ext>
            </a:extLst>
          </p:cNvPr>
          <p:cNvSpPr>
            <a:spLocks noGrp="1" noChangeArrowheads="1"/>
          </p:cNvSpPr>
          <p:nvPr>
            <p:ph type="title"/>
          </p:nvPr>
        </p:nvSpPr>
        <p:spPr>
          <a:xfrm>
            <a:off x="381000" y="0"/>
            <a:ext cx="8229600" cy="381000"/>
          </a:xfrm>
          <a:solidFill>
            <a:srgbClr val="C00000"/>
          </a:solidFill>
          <a:ln w="38100">
            <a:solidFill>
              <a:schemeClr val="tx1"/>
            </a:solidFill>
            <a:miter lim="800000"/>
            <a:headEnd/>
            <a:tailEnd/>
          </a:ln>
        </p:spPr>
        <p:txBody>
          <a:bodyPr/>
          <a:lstStyle/>
          <a:p>
            <a:r>
              <a:rPr lang="en-US" altLang="en-US" sz="2400" b="1">
                <a:solidFill>
                  <a:schemeClr val="bg1"/>
                </a:solidFill>
              </a:rPr>
              <a:t>Exercise 9c2: Parameterize that Spiral!</a:t>
            </a:r>
          </a:p>
        </p:txBody>
      </p:sp>
      <p:sp>
        <p:nvSpPr>
          <p:cNvPr id="33" name="Rectangle 6">
            <a:extLst>
              <a:ext uri="{FF2B5EF4-FFF2-40B4-BE49-F238E27FC236}">
                <a16:creationId xmlns:a16="http://schemas.microsoft.com/office/drawing/2014/main" id="{CB257F9B-39D8-4424-BA21-28A52A7D0EF1}"/>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839A93D-9E79-44C9-B323-3049AFC1E9B5}" type="slidenum">
              <a:rPr lang="en-US" altLang="en-US">
                <a:solidFill>
                  <a:srgbClr val="898989"/>
                </a:solidFill>
              </a:rPr>
              <a:pPr eaLnBrk="1" hangingPunct="1"/>
              <a:t>199</a:t>
            </a:fld>
            <a:endParaRPr lang="en-US" altLang="en-US">
              <a:solidFill>
                <a:srgbClr val="898989"/>
              </a:solidFill>
            </a:endParaRPr>
          </a:p>
        </p:txBody>
      </p:sp>
      <p:sp>
        <p:nvSpPr>
          <p:cNvPr id="223237" name="Rectangle 2">
            <a:extLst>
              <a:ext uri="{FF2B5EF4-FFF2-40B4-BE49-F238E27FC236}">
                <a16:creationId xmlns:a16="http://schemas.microsoft.com/office/drawing/2014/main" id="{5E8779D7-63EA-41E1-898E-7F513201EF33}"/>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23238" name="TextBox 8">
            <a:extLst>
              <a:ext uri="{FF2B5EF4-FFF2-40B4-BE49-F238E27FC236}">
                <a16:creationId xmlns:a16="http://schemas.microsoft.com/office/drawing/2014/main" id="{EF4C4C01-B04B-48AC-9D03-BF121E0A67C0}"/>
              </a:ext>
            </a:extLst>
          </p:cNvPr>
          <p:cNvSpPr txBox="1">
            <a:spLocks noChangeArrowheads="1"/>
          </p:cNvSpPr>
          <p:nvPr/>
        </p:nvSpPr>
        <p:spPr bwMode="auto">
          <a:xfrm>
            <a:off x="5943600" y="40386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A671BC2F-4EFD-4D89-97B7-674B232BAE01}"/>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AF39A3D-7782-4C52-ACB1-68F1EBF69E2A}" type="slidenum">
              <a:rPr lang="en-US" altLang="en-US">
                <a:solidFill>
                  <a:srgbClr val="898989"/>
                </a:solidFill>
              </a:rPr>
              <a:pPr eaLnBrk="1" hangingPunct="1"/>
              <a:t>2</a:t>
            </a:fld>
            <a:endParaRPr lang="en-US" altLang="en-US">
              <a:solidFill>
                <a:srgbClr val="898989"/>
              </a:solidFill>
            </a:endParaRPr>
          </a:p>
        </p:txBody>
      </p:sp>
      <p:pic>
        <p:nvPicPr>
          <p:cNvPr id="21507" name="Picture 4" descr="C:\Documents and Settings\Susan Riechert\Desktop\The Animal Kingdom.jpg">
            <a:extLst>
              <a:ext uri="{FF2B5EF4-FFF2-40B4-BE49-F238E27FC236}">
                <a16:creationId xmlns:a16="http://schemas.microsoft.com/office/drawing/2014/main" id="{02AC15B8-9E6E-45F8-915A-4A7FB8897E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AutoShape 5">
            <a:hlinkClick r:id="" action="ppaction://hlinkshowjump?jump=nextslide" highlightClick="1"/>
            <a:extLst>
              <a:ext uri="{FF2B5EF4-FFF2-40B4-BE49-F238E27FC236}">
                <a16:creationId xmlns:a16="http://schemas.microsoft.com/office/drawing/2014/main" id="{0D8EF393-AB01-48B7-9229-A96594FFDFEB}"/>
              </a:ext>
            </a:extLst>
          </p:cNvPr>
          <p:cNvSpPr>
            <a:spLocks noChangeArrowheads="1"/>
          </p:cNvSpPr>
          <p:nvPr/>
        </p:nvSpPr>
        <p:spPr bwMode="auto">
          <a:xfrm>
            <a:off x="8686800" y="6324600"/>
            <a:ext cx="457200" cy="533400"/>
          </a:xfrm>
          <a:prstGeom prst="actionButtonForwardNext">
            <a:avLst/>
          </a:prstGeom>
          <a:solidFill>
            <a:srgbClr val="FF99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3" name="Rectangle 11">
            <a:extLst>
              <a:ext uri="{FF2B5EF4-FFF2-40B4-BE49-F238E27FC236}">
                <a16:creationId xmlns:a16="http://schemas.microsoft.com/office/drawing/2014/main" id="{C608112F-39DE-4A26-9276-BAB35896C89C}"/>
              </a:ext>
            </a:extLst>
          </p:cNvPr>
          <p:cNvSpPr>
            <a:spLocks noChangeArrowheads="1"/>
          </p:cNvSpPr>
          <p:nvPr/>
        </p:nvSpPr>
        <p:spPr bwMode="auto">
          <a:xfrm>
            <a:off x="28575" y="22225"/>
            <a:ext cx="9115425" cy="6858000"/>
          </a:xfrm>
          <a:prstGeom prst="rect">
            <a:avLst/>
          </a:prstGeom>
          <a:noFill/>
          <a:ln w="9525">
            <a:noFill/>
            <a:miter lim="800000"/>
            <a:headEnd/>
            <a:tailEnd/>
          </a:ln>
          <a:effectLst/>
        </p:spPr>
        <p:txBody>
          <a:bodyPr/>
          <a:lstStyle/>
          <a:p>
            <a:pPr eaLnBrk="0" hangingPunct="0">
              <a:defRPr/>
            </a:pPr>
            <a:r>
              <a:rPr lang="en-US" sz="2400" b="1" u="sng" dirty="0">
                <a:solidFill>
                  <a:srgbClr val="000000"/>
                </a:solidFill>
                <a:ea typeface="Times New Roman" pitchFamily="18" charset="0"/>
                <a:cs typeface="+mn-cs"/>
              </a:rPr>
              <a:t>How to make the pie chart:   </a:t>
            </a:r>
            <a:endParaRPr lang="en-US" sz="1050" u="sng" dirty="0">
              <a:cs typeface="+mn-cs"/>
            </a:endParaRPr>
          </a:p>
          <a:p>
            <a:pPr eaLnBrk="0" hangingPunct="0">
              <a:defRPr/>
            </a:pPr>
            <a:r>
              <a:rPr lang="en-US" sz="2400" b="1" dirty="0">
                <a:solidFill>
                  <a:srgbClr val="000000"/>
                </a:solidFill>
                <a:ea typeface="Times New Roman" pitchFamily="18" charset="0"/>
                <a:cs typeface="+mn-cs"/>
              </a:rPr>
              <a:t>Step 1.  </a:t>
            </a:r>
            <a:r>
              <a:rPr lang="en-US" sz="2400" dirty="0">
                <a:solidFill>
                  <a:srgbClr val="000000"/>
                </a:solidFill>
                <a:ea typeface="Times New Roman" pitchFamily="18" charset="0"/>
                <a:cs typeface="+mn-cs"/>
              </a:rPr>
              <a:t>Find the total number of species in all of the kingdoms.  </a:t>
            </a:r>
            <a:endParaRPr lang="en-US" sz="2400" dirty="0">
              <a:cs typeface="+mn-cs"/>
            </a:endParaRPr>
          </a:p>
          <a:p>
            <a:pPr eaLnBrk="0" hangingPunct="0">
              <a:defRPr/>
            </a:pPr>
            <a:r>
              <a:rPr lang="en-US" sz="2400" b="1" dirty="0">
                <a:solidFill>
                  <a:srgbClr val="000000"/>
                </a:solidFill>
                <a:ea typeface="Times New Roman" pitchFamily="18" charset="0"/>
                <a:cs typeface="+mn-cs"/>
              </a:rPr>
              <a:t>Step 2.  </a:t>
            </a:r>
            <a:r>
              <a:rPr lang="en-US" sz="2400" dirty="0">
                <a:solidFill>
                  <a:srgbClr val="000000"/>
                </a:solidFill>
                <a:ea typeface="Times New Roman" pitchFamily="18" charset="0"/>
                <a:cs typeface="+mn-cs"/>
              </a:rPr>
              <a:t>Find the fraction of the total number of species that belong to each kingdom.</a:t>
            </a:r>
          </a:p>
          <a:p>
            <a:pPr marL="342900" indent="-342900">
              <a:buFont typeface="Wingdings" pitchFamily="2" charset="2"/>
              <a:buChar char="q"/>
              <a:defRPr/>
            </a:pPr>
            <a:r>
              <a:rPr lang="en-US" sz="2200" dirty="0">
                <a:latin typeface="Arial" charset="0"/>
                <a:cs typeface="+mn-cs"/>
              </a:rPr>
              <a:t>For example, if I have total of 32 candies and 8 of those candies are red, the fraction of red candies compared to the total is 8/32, or ¼ when simplified.  You should have six fractions. </a:t>
            </a:r>
          </a:p>
          <a:p>
            <a:pPr marL="342900" indent="-342900">
              <a:buFont typeface="Wingdings" pitchFamily="2" charset="2"/>
              <a:buChar char="q"/>
              <a:defRPr/>
            </a:pPr>
            <a:r>
              <a:rPr lang="en-US" sz="2200" dirty="0">
                <a:latin typeface="Arial" charset="0"/>
                <a:cs typeface="+mn-cs"/>
              </a:rPr>
              <a:t>The numerators of your fractions should have a sum equal to the denominator (the total number of species in all Kingdoms).</a:t>
            </a:r>
          </a:p>
          <a:p>
            <a:pPr marL="342900" indent="-342900">
              <a:buFont typeface="Wingdings" pitchFamily="2" charset="2"/>
              <a:buChar char="q"/>
              <a:defRPr/>
            </a:pPr>
            <a:r>
              <a:rPr lang="en-US" sz="2200" dirty="0">
                <a:latin typeface="Arial" charset="0"/>
                <a:cs typeface="+mn-cs"/>
              </a:rPr>
              <a:t>Since your fractions involve large numbers, you may wish to find the size of your circle sections another way. You could also find the decimal equivalent to your fractions and use that information to help you find the measures of your circle sections. </a:t>
            </a:r>
          </a:p>
          <a:p>
            <a:pPr marL="342900" indent="-342900">
              <a:buFont typeface="Wingdings" pitchFamily="2" charset="2"/>
              <a:buChar char="q"/>
              <a:defRPr/>
            </a:pPr>
            <a:r>
              <a:rPr lang="en-US" sz="2200" dirty="0">
                <a:latin typeface="Arial" charset="0"/>
                <a:cs typeface="+mn-cs"/>
              </a:rPr>
              <a:t>Using a calculator, divide the numerator of each fraction by its denominator. You now have a decimal number that may be several digits long. Round this number to the hundredths place. Multiply that decimal number by 360 degrees. Round that number to the nearest whole number. Your answer will be the number of degrees of the circle for that Kingdom. Repeat for each of the six Kingdoms, being sure to write down your information for each section.</a:t>
            </a:r>
            <a:endParaRPr lang="en-US" sz="2200" dirty="0">
              <a:cs typeface="+mn-cs"/>
            </a:endParaRPr>
          </a:p>
          <a:p>
            <a:pPr eaLnBrk="0" hangingPunct="0">
              <a:defRPr/>
            </a:pPr>
            <a:endParaRPr lang="en-US" sz="2400" dirty="0">
              <a:solidFill>
                <a:srgbClr val="000000"/>
              </a:solidFill>
              <a:cs typeface="+mn-cs"/>
            </a:endParaRPr>
          </a:p>
          <a:p>
            <a:pPr eaLnBrk="0" hangingPunct="0">
              <a:defRPr/>
            </a:pPr>
            <a:endParaRPr lang="en-US" dirty="0">
              <a:cs typeface="+mn-cs"/>
            </a:endParaRPr>
          </a:p>
        </p:txBody>
      </p:sp>
      <p:sp>
        <p:nvSpPr>
          <p:cNvPr id="7" name="Slide Number Placeholder 6">
            <a:extLst>
              <a:ext uri="{FF2B5EF4-FFF2-40B4-BE49-F238E27FC236}">
                <a16:creationId xmlns:a16="http://schemas.microsoft.com/office/drawing/2014/main" id="{46965177-E84C-41F9-B08E-F9176BBA3B70}"/>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279206E-3F3C-4BFB-9EE7-633BDEF268DC}" type="slidenum">
              <a:rPr lang="en-US" altLang="en-US">
                <a:solidFill>
                  <a:srgbClr val="898989"/>
                </a:solidFill>
              </a:rPr>
              <a:pPr eaLnBrk="1" hangingPunct="1"/>
              <a:t>20</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0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8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8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8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916659B9-1913-4324-8F67-1C574266A13C}"/>
              </a:ext>
            </a:extLst>
          </p:cNvPr>
          <p:cNvSpPr>
            <a:spLocks noGrp="1" noChangeArrowheads="1"/>
          </p:cNvSpPr>
          <p:nvPr>
            <p:ph idx="1"/>
          </p:nvPr>
        </p:nvSpPr>
        <p:spPr>
          <a:xfrm>
            <a:off x="0" y="457200"/>
            <a:ext cx="8991600" cy="7626350"/>
          </a:xfrm>
        </p:spPr>
        <p:txBody>
          <a:bodyPr>
            <a:spAutoFit/>
          </a:bodyPr>
          <a:lstStyle/>
          <a:p>
            <a:pPr>
              <a:buFont typeface="Wingdings" panose="05000000000000000000" pitchFamily="2" charset="2"/>
              <a:buChar char="q"/>
            </a:pPr>
            <a:r>
              <a:rPr lang="en-US" altLang="en-US" sz="2400"/>
              <a:t>Though we have not discussed the </a:t>
            </a:r>
            <a:r>
              <a:rPr lang="en-US" altLang="en-US" sz="2400" b="1"/>
              <a:t>sine</a:t>
            </a:r>
            <a:r>
              <a:rPr lang="en-US" altLang="en-US" sz="2400"/>
              <a:t> and </a:t>
            </a:r>
            <a:r>
              <a:rPr lang="en-US" altLang="en-US" sz="2400" b="1"/>
              <a:t>cosine </a:t>
            </a:r>
            <a:r>
              <a:rPr lang="en-US" altLang="en-US" sz="2400"/>
              <a:t>functions, they are the functions used to convert polar coordinates to parametric coordinates, as follows: </a:t>
            </a:r>
          </a:p>
          <a:p>
            <a:pPr algn="ctr">
              <a:buFont typeface="Arial" panose="020B0604020202020204" pitchFamily="34" charset="0"/>
              <a:buNone/>
            </a:pPr>
            <a:r>
              <a:rPr lang="en-US" altLang="en-US" sz="2400" b="1" i="1">
                <a:solidFill>
                  <a:srgbClr val="C00000"/>
                </a:solidFill>
              </a:rPr>
              <a:t>x = r cos(</a:t>
            </a:r>
            <a:r>
              <a:rPr lang="el-GR" altLang="en-US" sz="2400" b="1" i="1">
                <a:solidFill>
                  <a:srgbClr val="C00000"/>
                </a:solidFill>
              </a:rPr>
              <a:t>θ</a:t>
            </a:r>
            <a:r>
              <a:rPr lang="en-US" altLang="en-US" sz="2400" b="1" i="1">
                <a:solidFill>
                  <a:srgbClr val="C00000"/>
                </a:solidFill>
              </a:rPr>
              <a:t>)</a:t>
            </a:r>
            <a:r>
              <a:rPr lang="en-US" altLang="en-US" sz="2400">
                <a:solidFill>
                  <a:srgbClr val="C00000"/>
                </a:solidFill>
              </a:rPr>
              <a:t>,</a:t>
            </a:r>
            <a:r>
              <a:rPr lang="en-US" altLang="en-US" sz="2400" b="1" i="1">
                <a:solidFill>
                  <a:srgbClr val="C00000"/>
                </a:solidFill>
              </a:rPr>
              <a:t> </a:t>
            </a:r>
            <a:r>
              <a:rPr lang="en-US" altLang="en-US" sz="2400">
                <a:solidFill>
                  <a:srgbClr val="C00000"/>
                </a:solidFill>
              </a:rPr>
              <a:t>and </a:t>
            </a:r>
            <a:r>
              <a:rPr lang="en-US" altLang="en-US" sz="2400" b="1" i="1">
                <a:solidFill>
                  <a:srgbClr val="C00000"/>
                </a:solidFill>
              </a:rPr>
              <a:t>y = r sin(</a:t>
            </a:r>
            <a:r>
              <a:rPr lang="el-GR" altLang="en-US" sz="2400" b="1" i="1">
                <a:solidFill>
                  <a:srgbClr val="C00000"/>
                </a:solidFill>
              </a:rPr>
              <a:t>θ</a:t>
            </a:r>
            <a:r>
              <a:rPr lang="en-US" altLang="en-US" sz="2400" b="1" i="1">
                <a:solidFill>
                  <a:srgbClr val="C00000"/>
                </a:solidFill>
              </a:rPr>
              <a:t>)</a:t>
            </a:r>
          </a:p>
          <a:p>
            <a:pPr>
              <a:buFont typeface="Wingdings" panose="05000000000000000000" pitchFamily="2" charset="2"/>
              <a:buChar char="q"/>
            </a:pPr>
            <a:r>
              <a:rPr lang="en-US" altLang="en-US" sz="2400"/>
              <a:t>In the Excel spreadsheet, formulas have already been defined to calculate these values for your first data point.  You can easily have Excel calculate the rest of these values for you, by using the following instructions:</a:t>
            </a:r>
          </a:p>
          <a:p>
            <a:pPr>
              <a:buFont typeface="Wingdings" panose="05000000000000000000" pitchFamily="2" charset="2"/>
              <a:buChar char="q"/>
            </a:pPr>
            <a:r>
              <a:rPr lang="en-US" altLang="en-US" sz="2400"/>
              <a:t>Click on the 1</a:t>
            </a:r>
            <a:r>
              <a:rPr lang="en-US" altLang="en-US" sz="2400" baseline="30000"/>
              <a:t>st</a:t>
            </a:r>
            <a:r>
              <a:rPr lang="en-US" altLang="en-US" sz="2400"/>
              <a:t> cell under column “</a:t>
            </a:r>
            <a:r>
              <a:rPr lang="en-US" altLang="en-US" sz="2400" b="1" i="1"/>
              <a:t>x</a:t>
            </a:r>
            <a:r>
              <a:rPr lang="en-US" altLang="en-US" sz="2400"/>
              <a:t>” to highlight it.  Drag the selection over to include the first cell under column “</a:t>
            </a:r>
            <a:r>
              <a:rPr lang="en-US" altLang="en-US" sz="2400" b="1" i="1"/>
              <a:t>y</a:t>
            </a:r>
            <a:r>
              <a:rPr lang="en-US" altLang="en-US" sz="2400"/>
              <a:t>”.</a:t>
            </a:r>
          </a:p>
          <a:p>
            <a:pPr>
              <a:buFont typeface="Wingdings" panose="05000000000000000000" pitchFamily="2" charset="2"/>
              <a:buChar char="q"/>
            </a:pPr>
            <a:r>
              <a:rPr lang="en-US" altLang="en-US" sz="2400"/>
              <a:t>The highlighted selection is now surrounded by a box with a thick black border.  If you hover over this selection, you will also notice that the bottom right corner of this selection is a small black square.  Click this small black square, and drag the mouse down to include all rows under columns “</a:t>
            </a:r>
            <a:r>
              <a:rPr lang="en-US" altLang="en-US" sz="2400" b="1" i="1"/>
              <a:t>x</a:t>
            </a:r>
            <a:r>
              <a:rPr lang="en-US" altLang="en-US" sz="2400"/>
              <a:t>” and “</a:t>
            </a:r>
            <a:r>
              <a:rPr lang="en-US" altLang="en-US" sz="2400" b="1" i="1"/>
              <a:t>y</a:t>
            </a:r>
            <a:r>
              <a:rPr lang="en-US" altLang="en-US" sz="2400"/>
              <a:t>” for which you also have data in the “</a:t>
            </a:r>
            <a:r>
              <a:rPr lang="en-US" altLang="en-US" sz="2400" b="1" i="1"/>
              <a:t>r</a:t>
            </a:r>
            <a:r>
              <a:rPr lang="en-US" altLang="en-US" sz="2400"/>
              <a:t>” and “</a:t>
            </a:r>
            <a:r>
              <a:rPr lang="el-GR" altLang="en-US" sz="2400" b="1" i="1"/>
              <a:t>θ</a:t>
            </a:r>
            <a:r>
              <a:rPr lang="en-US" altLang="en-US" sz="2400"/>
              <a:t>” columns.</a:t>
            </a:r>
          </a:p>
          <a:p>
            <a:endParaRPr lang="en-US" altLang="en-US" sz="2400"/>
          </a:p>
          <a:p>
            <a:endParaRPr lang="en-US" altLang="en-US" sz="2400"/>
          </a:p>
          <a:p>
            <a:pPr>
              <a:buFont typeface="Wingdings" panose="05000000000000000000" pitchFamily="2" charset="2"/>
              <a:buChar char="q"/>
            </a:pPr>
            <a:endParaRPr lang="en-US" altLang="en-US" sz="2400"/>
          </a:p>
        </p:txBody>
      </p:sp>
      <p:sp>
        <p:nvSpPr>
          <p:cNvPr id="224259" name="Rectangle 2">
            <a:extLst>
              <a:ext uri="{FF2B5EF4-FFF2-40B4-BE49-F238E27FC236}">
                <a16:creationId xmlns:a16="http://schemas.microsoft.com/office/drawing/2014/main" id="{FE8C929D-0C56-4430-8C23-0C899033E436}"/>
              </a:ext>
            </a:extLst>
          </p:cNvPr>
          <p:cNvSpPr>
            <a:spLocks noGrp="1" noChangeArrowheads="1"/>
          </p:cNvSpPr>
          <p:nvPr>
            <p:ph type="title"/>
          </p:nvPr>
        </p:nvSpPr>
        <p:spPr>
          <a:xfrm>
            <a:off x="381000" y="0"/>
            <a:ext cx="8229600" cy="381000"/>
          </a:xfrm>
          <a:solidFill>
            <a:srgbClr val="C00000"/>
          </a:solidFill>
          <a:ln w="38100">
            <a:solidFill>
              <a:schemeClr val="tx1"/>
            </a:solidFill>
            <a:miter lim="800000"/>
            <a:headEnd/>
            <a:tailEnd/>
          </a:ln>
        </p:spPr>
        <p:txBody>
          <a:bodyPr/>
          <a:lstStyle/>
          <a:p>
            <a:r>
              <a:rPr lang="en-US" altLang="en-US" sz="2400" b="1">
                <a:solidFill>
                  <a:schemeClr val="bg1"/>
                </a:solidFill>
              </a:rPr>
              <a:t>Exercise 9c2: Parameterize that Spiral!</a:t>
            </a:r>
          </a:p>
        </p:txBody>
      </p:sp>
      <p:sp>
        <p:nvSpPr>
          <p:cNvPr id="33" name="Rectangle 6">
            <a:extLst>
              <a:ext uri="{FF2B5EF4-FFF2-40B4-BE49-F238E27FC236}">
                <a16:creationId xmlns:a16="http://schemas.microsoft.com/office/drawing/2014/main" id="{315359AA-9BCA-4BA3-B32B-6CADB5761CE7}"/>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CC9DBBD-7570-4192-A4F6-516E24EEC97F}" type="slidenum">
              <a:rPr lang="en-US" altLang="en-US">
                <a:solidFill>
                  <a:srgbClr val="898989"/>
                </a:solidFill>
              </a:rPr>
              <a:pPr eaLnBrk="1" hangingPunct="1"/>
              <a:t>200</a:t>
            </a:fld>
            <a:endParaRPr lang="en-US" altLang="en-US">
              <a:solidFill>
                <a:srgbClr val="898989"/>
              </a:solidFill>
            </a:endParaRPr>
          </a:p>
        </p:txBody>
      </p:sp>
      <p:sp>
        <p:nvSpPr>
          <p:cNvPr id="224261" name="Rectangle 2">
            <a:extLst>
              <a:ext uri="{FF2B5EF4-FFF2-40B4-BE49-F238E27FC236}">
                <a16:creationId xmlns:a16="http://schemas.microsoft.com/office/drawing/2014/main" id="{B817A25E-BE42-4D84-8E1D-DA0E3CB76590}"/>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24262" name="TextBox 8">
            <a:extLst>
              <a:ext uri="{FF2B5EF4-FFF2-40B4-BE49-F238E27FC236}">
                <a16:creationId xmlns:a16="http://schemas.microsoft.com/office/drawing/2014/main" id="{E7405B4A-7831-41A8-933A-5BB9BB784DAA}"/>
              </a:ext>
            </a:extLst>
          </p:cNvPr>
          <p:cNvSpPr txBox="1">
            <a:spLocks noChangeArrowheads="1"/>
          </p:cNvSpPr>
          <p:nvPr/>
        </p:nvSpPr>
        <p:spPr bwMode="auto">
          <a:xfrm>
            <a:off x="5943600" y="40386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1529575D-6C84-4524-ACDD-C48ECAEE37A2}"/>
              </a:ext>
            </a:extLst>
          </p:cNvPr>
          <p:cNvSpPr>
            <a:spLocks noGrp="1" noChangeArrowheads="1"/>
          </p:cNvSpPr>
          <p:nvPr>
            <p:ph idx="1"/>
          </p:nvPr>
        </p:nvSpPr>
        <p:spPr>
          <a:xfrm>
            <a:off x="0" y="457200"/>
            <a:ext cx="8991600" cy="8513763"/>
          </a:xfrm>
        </p:spPr>
        <p:txBody>
          <a:bodyPr>
            <a:spAutoFit/>
          </a:bodyPr>
          <a:lstStyle/>
          <a:p>
            <a:pPr>
              <a:buFont typeface="Wingdings" panose="05000000000000000000" pitchFamily="2" charset="2"/>
              <a:buChar char="q"/>
            </a:pPr>
            <a:r>
              <a:rPr lang="en-US" altLang="en-US" sz="2400"/>
              <a:t>You should now see that the cells in columns “</a:t>
            </a:r>
            <a:r>
              <a:rPr lang="en-US" altLang="en-US" sz="2400" b="1" i="1"/>
              <a:t>x</a:t>
            </a:r>
            <a:r>
              <a:rPr lang="en-US" altLang="en-US" sz="2400"/>
              <a:t>” and “</a:t>
            </a:r>
            <a:r>
              <a:rPr lang="en-US" altLang="en-US" sz="2400" b="1" i="1"/>
              <a:t>y</a:t>
            </a:r>
            <a:r>
              <a:rPr lang="en-US" altLang="en-US" sz="2400"/>
              <a:t>” automatically get filled in with the Cartesian coordinates, which were converted from your original polar coordinates.</a:t>
            </a:r>
          </a:p>
          <a:p>
            <a:pPr>
              <a:buFont typeface="Wingdings" panose="05000000000000000000" pitchFamily="2" charset="2"/>
              <a:buChar char="q"/>
            </a:pPr>
            <a:r>
              <a:rPr lang="en-US" altLang="en-US" sz="2400"/>
              <a:t>A new graph should be displayed after you have calculated the Cartesian coordinates of all of your data.  </a:t>
            </a:r>
          </a:p>
          <a:p>
            <a:pPr>
              <a:buFont typeface="Wingdings" panose="05000000000000000000" pitchFamily="2" charset="2"/>
              <a:buChar char="q"/>
            </a:pPr>
            <a:r>
              <a:rPr lang="en-US" altLang="en-US" sz="2400"/>
              <a:t>Compare your nautilus shell to this graph, and answer the following question:</a:t>
            </a:r>
          </a:p>
          <a:p>
            <a:pPr>
              <a:buFont typeface="Wingdings" panose="05000000000000000000" pitchFamily="2" charset="2"/>
              <a:buChar char="q"/>
            </a:pPr>
            <a:r>
              <a:rPr lang="en-US" altLang="en-US" sz="2400" b="1"/>
              <a:t>How are the curvature of your nautilus shell and the polar coordinate graphs similar?  Are they different in any way?  Why might this be the case?  </a:t>
            </a:r>
            <a:r>
              <a:rPr lang="en-US" altLang="en-US" sz="2400" b="1" u="sng"/>
              <a:t>Click for the answer!</a:t>
            </a:r>
          </a:p>
          <a:p>
            <a:pPr>
              <a:buFont typeface="Wingdings" panose="05000000000000000000" pitchFamily="2" charset="2"/>
              <a:buChar char="q"/>
            </a:pPr>
            <a:r>
              <a:rPr lang="en-US" altLang="en-US" sz="2400" b="1">
                <a:solidFill>
                  <a:srgbClr val="C00000"/>
                </a:solidFill>
              </a:rPr>
              <a:t>Your Excel graph may coil in the opposite direction as the spiral on your half of the nautilus shell.  However, the other half of the shell would coil in the same direction as your graph, as it is the mirror image of the half in your box!  </a:t>
            </a:r>
            <a:r>
              <a:rPr lang="en-US" altLang="en-US" sz="2400" b="1"/>
              <a:t>Do you remember what kind of symmetry this  “mirror image” represents?</a:t>
            </a:r>
            <a:endParaRPr lang="en-US" altLang="en-US" sz="2400" b="1">
              <a:solidFill>
                <a:srgbClr val="C00000"/>
              </a:solidFill>
            </a:endParaRPr>
          </a:p>
          <a:p>
            <a:pPr>
              <a:buFont typeface="Wingdings" panose="05000000000000000000" pitchFamily="2" charset="2"/>
              <a:buChar char="q"/>
            </a:pPr>
            <a:endParaRPr lang="en-US" altLang="en-US" sz="2400" b="1" u="sng"/>
          </a:p>
          <a:p>
            <a:pPr>
              <a:buFont typeface="Wingdings" panose="05000000000000000000" pitchFamily="2" charset="2"/>
              <a:buChar char="q"/>
            </a:pPr>
            <a:endParaRPr lang="en-US" altLang="en-US" sz="2400"/>
          </a:p>
          <a:p>
            <a:endParaRPr lang="en-US" altLang="en-US" sz="2400"/>
          </a:p>
          <a:p>
            <a:endParaRPr lang="en-US" altLang="en-US" sz="2400"/>
          </a:p>
          <a:p>
            <a:pPr>
              <a:buFont typeface="Wingdings" panose="05000000000000000000" pitchFamily="2" charset="2"/>
              <a:buChar char="q"/>
            </a:pPr>
            <a:endParaRPr lang="en-US" altLang="en-US" sz="2400"/>
          </a:p>
        </p:txBody>
      </p:sp>
      <p:sp>
        <p:nvSpPr>
          <p:cNvPr id="225283" name="Rectangle 2">
            <a:extLst>
              <a:ext uri="{FF2B5EF4-FFF2-40B4-BE49-F238E27FC236}">
                <a16:creationId xmlns:a16="http://schemas.microsoft.com/office/drawing/2014/main" id="{860794E3-20C9-40C2-9A0B-6FB3A34BD7CA}"/>
              </a:ext>
            </a:extLst>
          </p:cNvPr>
          <p:cNvSpPr>
            <a:spLocks noGrp="1" noChangeArrowheads="1"/>
          </p:cNvSpPr>
          <p:nvPr>
            <p:ph type="title"/>
          </p:nvPr>
        </p:nvSpPr>
        <p:spPr>
          <a:xfrm>
            <a:off x="381000" y="0"/>
            <a:ext cx="8229600" cy="381000"/>
          </a:xfrm>
          <a:solidFill>
            <a:srgbClr val="C00000"/>
          </a:solidFill>
          <a:ln w="38100">
            <a:solidFill>
              <a:schemeClr val="tx1"/>
            </a:solidFill>
            <a:miter lim="800000"/>
            <a:headEnd/>
            <a:tailEnd/>
          </a:ln>
        </p:spPr>
        <p:txBody>
          <a:bodyPr/>
          <a:lstStyle/>
          <a:p>
            <a:r>
              <a:rPr lang="en-US" altLang="en-US" sz="2400" b="1">
                <a:solidFill>
                  <a:schemeClr val="bg1"/>
                </a:solidFill>
              </a:rPr>
              <a:t>Exercise 9c2: Parameterize that Spiral!</a:t>
            </a:r>
          </a:p>
        </p:txBody>
      </p:sp>
      <p:sp>
        <p:nvSpPr>
          <p:cNvPr id="33" name="Rectangle 6">
            <a:extLst>
              <a:ext uri="{FF2B5EF4-FFF2-40B4-BE49-F238E27FC236}">
                <a16:creationId xmlns:a16="http://schemas.microsoft.com/office/drawing/2014/main" id="{D923A506-B859-4937-9884-7953C5F55F87}"/>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2DE6578-9A6B-48FD-8AAE-49AAD1A3F9A6}" type="slidenum">
              <a:rPr lang="en-US" altLang="en-US">
                <a:solidFill>
                  <a:srgbClr val="898989"/>
                </a:solidFill>
              </a:rPr>
              <a:pPr eaLnBrk="1" hangingPunct="1"/>
              <a:t>201</a:t>
            </a:fld>
            <a:endParaRPr lang="en-US" altLang="en-US">
              <a:solidFill>
                <a:srgbClr val="898989"/>
              </a:solidFill>
            </a:endParaRPr>
          </a:p>
        </p:txBody>
      </p:sp>
      <p:sp>
        <p:nvSpPr>
          <p:cNvPr id="225285" name="Rectangle 2">
            <a:extLst>
              <a:ext uri="{FF2B5EF4-FFF2-40B4-BE49-F238E27FC236}">
                <a16:creationId xmlns:a16="http://schemas.microsoft.com/office/drawing/2014/main" id="{380EE069-405A-4636-A72C-1C89AD6379CE}"/>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25286" name="TextBox 8">
            <a:extLst>
              <a:ext uri="{FF2B5EF4-FFF2-40B4-BE49-F238E27FC236}">
                <a16:creationId xmlns:a16="http://schemas.microsoft.com/office/drawing/2014/main" id="{EBD5C7C5-520D-4236-8088-115BA29ADDD8}"/>
              </a:ext>
            </a:extLst>
          </p:cNvPr>
          <p:cNvSpPr txBox="1">
            <a:spLocks noChangeArrowheads="1"/>
          </p:cNvSpPr>
          <p:nvPr/>
        </p:nvSpPr>
        <p:spPr bwMode="auto">
          <a:xfrm>
            <a:off x="5943600" y="40386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52FA285C-8C93-49F0-99A4-C14223681BDC}"/>
              </a:ext>
            </a:extLst>
          </p:cNvPr>
          <p:cNvSpPr>
            <a:spLocks noGrp="1" noChangeArrowheads="1"/>
          </p:cNvSpPr>
          <p:nvPr>
            <p:ph idx="1"/>
          </p:nvPr>
        </p:nvSpPr>
        <p:spPr>
          <a:xfrm>
            <a:off x="0" y="457200"/>
            <a:ext cx="8991600" cy="7466013"/>
          </a:xfrm>
        </p:spPr>
        <p:txBody>
          <a:bodyPr>
            <a:spAutoFit/>
          </a:bodyPr>
          <a:lstStyle/>
          <a:p>
            <a:pPr>
              <a:buFont typeface="Wingdings" panose="05000000000000000000" pitchFamily="2" charset="2"/>
              <a:buChar char="q"/>
            </a:pPr>
            <a:r>
              <a:rPr lang="en-US" altLang="en-US" sz="2400"/>
              <a:t>Though you should see the similarity between your Excel graph and your shell, and also notice that they both resemble a logarithmic spiral, what is the equation that represents the growth of your particular shell?</a:t>
            </a:r>
          </a:p>
          <a:p>
            <a:pPr>
              <a:buFont typeface="Wingdings" panose="05000000000000000000" pitchFamily="2" charset="2"/>
              <a:buChar char="q"/>
            </a:pPr>
            <a:r>
              <a:rPr lang="en-US" altLang="en-US" sz="2400"/>
              <a:t>Remember, the equation for a logarithmic spiral can be represented as </a:t>
            </a:r>
            <a:r>
              <a:rPr lang="en-US" altLang="en-US" sz="2800" b="1" i="1"/>
              <a:t>r = ce</a:t>
            </a:r>
            <a:r>
              <a:rPr lang="el-GR" altLang="en-US" sz="2800" b="1" i="1" baseline="30000"/>
              <a:t>θ</a:t>
            </a:r>
            <a:r>
              <a:rPr lang="en-US" altLang="en-US" sz="2800" b="1" i="1" baseline="30000"/>
              <a:t> cot(</a:t>
            </a:r>
            <a:r>
              <a:rPr lang="el-GR" altLang="en-US" sz="2800" b="1" i="1" baseline="30000"/>
              <a:t>α</a:t>
            </a:r>
            <a:r>
              <a:rPr lang="en-US" altLang="en-US" sz="2800" b="1" i="1" baseline="30000"/>
              <a:t>)</a:t>
            </a:r>
          </a:p>
          <a:p>
            <a:pPr>
              <a:buFont typeface="Wingdings" panose="05000000000000000000" pitchFamily="2" charset="2"/>
              <a:buChar char="q"/>
            </a:pPr>
            <a:r>
              <a:rPr lang="en-US" altLang="en-US" sz="2400"/>
              <a:t>You already have measurements of </a:t>
            </a:r>
            <a:r>
              <a:rPr lang="en-US" altLang="en-US" sz="2400" b="1" i="1"/>
              <a:t>r</a:t>
            </a:r>
            <a:r>
              <a:rPr lang="en-US" altLang="en-US" sz="2400"/>
              <a:t> and </a:t>
            </a:r>
            <a:r>
              <a:rPr lang="el-GR" altLang="en-US" sz="2400" b="1" i="1"/>
              <a:t>θ</a:t>
            </a:r>
            <a:r>
              <a:rPr lang="en-US" altLang="en-US" sz="2400"/>
              <a:t>, but you also still need to solve for other parameters in the equation (</a:t>
            </a:r>
            <a:r>
              <a:rPr lang="en-US" altLang="en-US" sz="2400" b="1" i="1"/>
              <a:t>c</a:t>
            </a:r>
            <a:r>
              <a:rPr lang="en-US" altLang="en-US" sz="2400"/>
              <a:t> and </a:t>
            </a:r>
            <a:r>
              <a:rPr lang="el-GR" altLang="en-US" sz="2400" b="1" i="1"/>
              <a:t>α</a:t>
            </a:r>
            <a:r>
              <a:rPr lang="en-US" altLang="en-US" sz="2400"/>
              <a:t>)!</a:t>
            </a:r>
          </a:p>
          <a:p>
            <a:pPr>
              <a:buFont typeface="Wingdings" panose="05000000000000000000" pitchFamily="2" charset="2"/>
              <a:buChar char="q"/>
            </a:pPr>
            <a:r>
              <a:rPr lang="en-US" altLang="en-US" sz="2400"/>
              <a:t>First, you will see how you can calculate </a:t>
            </a:r>
            <a:r>
              <a:rPr lang="en-US" altLang="en-US" sz="2400" b="1" i="1"/>
              <a:t>c</a:t>
            </a:r>
            <a:r>
              <a:rPr lang="en-US" altLang="en-US" sz="2400"/>
              <a:t> for your nautilus shell, and then you will actually take some measurements to obtain a value for </a:t>
            </a:r>
            <a:r>
              <a:rPr lang="el-GR" altLang="en-US" sz="2400" b="1" i="1"/>
              <a:t>α</a:t>
            </a:r>
            <a:r>
              <a:rPr lang="en-US" altLang="en-US" sz="2400"/>
              <a:t> for your shell’s equation.</a:t>
            </a:r>
          </a:p>
          <a:p>
            <a:pPr>
              <a:buFont typeface="Wingdings" panose="05000000000000000000" pitchFamily="2" charset="2"/>
              <a:buChar char="q"/>
            </a:pPr>
            <a:r>
              <a:rPr lang="en-US" altLang="en-US" sz="2400"/>
              <a:t>Go on to the next slide for instructions on calculating </a:t>
            </a:r>
            <a:r>
              <a:rPr lang="en-US" altLang="en-US" sz="2400" b="1" i="1"/>
              <a:t>c</a:t>
            </a:r>
            <a:r>
              <a:rPr lang="en-US" altLang="en-US" sz="2400"/>
              <a:t> for your nautilus.</a:t>
            </a:r>
          </a:p>
          <a:p>
            <a:pPr>
              <a:buFont typeface="Wingdings" panose="05000000000000000000" pitchFamily="2" charset="2"/>
              <a:buChar char="q"/>
            </a:pPr>
            <a:endParaRPr lang="en-US" altLang="en-US" sz="2400" b="1" u="sng"/>
          </a:p>
          <a:p>
            <a:pPr>
              <a:buFont typeface="Wingdings" panose="05000000000000000000" pitchFamily="2" charset="2"/>
              <a:buChar char="q"/>
            </a:pPr>
            <a:endParaRPr lang="en-US" altLang="en-US" sz="2400"/>
          </a:p>
          <a:p>
            <a:endParaRPr lang="en-US" altLang="en-US" sz="2400"/>
          </a:p>
          <a:p>
            <a:endParaRPr lang="en-US" altLang="en-US" sz="2400"/>
          </a:p>
          <a:p>
            <a:pPr>
              <a:buFont typeface="Wingdings" panose="05000000000000000000" pitchFamily="2" charset="2"/>
              <a:buChar char="q"/>
            </a:pPr>
            <a:endParaRPr lang="en-US" altLang="en-US" sz="2400"/>
          </a:p>
        </p:txBody>
      </p:sp>
      <p:sp>
        <p:nvSpPr>
          <p:cNvPr id="226307" name="Rectangle 2">
            <a:extLst>
              <a:ext uri="{FF2B5EF4-FFF2-40B4-BE49-F238E27FC236}">
                <a16:creationId xmlns:a16="http://schemas.microsoft.com/office/drawing/2014/main" id="{77A9D363-6B38-4148-B3F7-4C054A84F373}"/>
              </a:ext>
            </a:extLst>
          </p:cNvPr>
          <p:cNvSpPr>
            <a:spLocks noGrp="1" noChangeArrowheads="1"/>
          </p:cNvSpPr>
          <p:nvPr>
            <p:ph type="title"/>
          </p:nvPr>
        </p:nvSpPr>
        <p:spPr>
          <a:xfrm>
            <a:off x="381000" y="0"/>
            <a:ext cx="8229600" cy="381000"/>
          </a:xfrm>
          <a:solidFill>
            <a:srgbClr val="C00000"/>
          </a:solidFill>
          <a:ln w="38100">
            <a:solidFill>
              <a:schemeClr val="tx1"/>
            </a:solidFill>
            <a:miter lim="800000"/>
            <a:headEnd/>
            <a:tailEnd/>
          </a:ln>
        </p:spPr>
        <p:txBody>
          <a:bodyPr/>
          <a:lstStyle/>
          <a:p>
            <a:r>
              <a:rPr lang="en-US" altLang="en-US" sz="2400" b="1">
                <a:solidFill>
                  <a:schemeClr val="bg1"/>
                </a:solidFill>
              </a:rPr>
              <a:t>Exercise 9c2: Parameterize that Spiral!</a:t>
            </a:r>
          </a:p>
        </p:txBody>
      </p:sp>
      <p:sp>
        <p:nvSpPr>
          <p:cNvPr id="33" name="Rectangle 6">
            <a:extLst>
              <a:ext uri="{FF2B5EF4-FFF2-40B4-BE49-F238E27FC236}">
                <a16:creationId xmlns:a16="http://schemas.microsoft.com/office/drawing/2014/main" id="{41FD9B8F-6450-40BF-B4DF-4835D2363344}"/>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9C545FD-A2F6-4468-AEF4-140AF0B706C9}" type="slidenum">
              <a:rPr lang="en-US" altLang="en-US">
                <a:solidFill>
                  <a:srgbClr val="898989"/>
                </a:solidFill>
              </a:rPr>
              <a:pPr eaLnBrk="1" hangingPunct="1"/>
              <a:t>202</a:t>
            </a:fld>
            <a:endParaRPr lang="en-US" altLang="en-US">
              <a:solidFill>
                <a:srgbClr val="898989"/>
              </a:solidFill>
            </a:endParaRPr>
          </a:p>
        </p:txBody>
      </p:sp>
      <p:sp>
        <p:nvSpPr>
          <p:cNvPr id="226309" name="Rectangle 2">
            <a:extLst>
              <a:ext uri="{FF2B5EF4-FFF2-40B4-BE49-F238E27FC236}">
                <a16:creationId xmlns:a16="http://schemas.microsoft.com/office/drawing/2014/main" id="{8B874358-BC11-4DEE-9668-811E4FA036F0}"/>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26310" name="TextBox 8">
            <a:extLst>
              <a:ext uri="{FF2B5EF4-FFF2-40B4-BE49-F238E27FC236}">
                <a16:creationId xmlns:a16="http://schemas.microsoft.com/office/drawing/2014/main" id="{321828B5-CA37-4803-8240-282A93CADFD0}"/>
              </a:ext>
            </a:extLst>
          </p:cNvPr>
          <p:cNvSpPr txBox="1">
            <a:spLocks noChangeArrowheads="1"/>
          </p:cNvSpPr>
          <p:nvPr/>
        </p:nvSpPr>
        <p:spPr bwMode="auto">
          <a:xfrm>
            <a:off x="5943600" y="40386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F1FCCE3A-9EEE-4BC7-A6E9-3085FCBB0696}"/>
              </a:ext>
            </a:extLst>
          </p:cNvPr>
          <p:cNvSpPr>
            <a:spLocks noGrp="1" noChangeArrowheads="1"/>
          </p:cNvSpPr>
          <p:nvPr>
            <p:ph idx="1"/>
          </p:nvPr>
        </p:nvSpPr>
        <p:spPr>
          <a:xfrm>
            <a:off x="0" y="457200"/>
            <a:ext cx="8991600" cy="8809038"/>
          </a:xfrm>
        </p:spPr>
        <p:txBody>
          <a:bodyPr>
            <a:spAutoFit/>
          </a:bodyPr>
          <a:lstStyle/>
          <a:p>
            <a:pPr>
              <a:buFont typeface="Wingdings" panose="05000000000000000000" pitchFamily="2" charset="2"/>
              <a:buChar char="q"/>
            </a:pPr>
            <a:r>
              <a:rPr lang="en-US" altLang="en-US"/>
              <a:t>Remember, in a logarithmic spiral, the distance between consecutive points of intersection of a radial spoke and the spiral curve decreases by a constant factor </a:t>
            </a:r>
            <a:r>
              <a:rPr lang="en-US" altLang="en-US" b="1" i="1"/>
              <a:t>k </a:t>
            </a:r>
            <a:r>
              <a:rPr lang="en-US" altLang="en-US"/>
              <a:t>(0 &lt; </a:t>
            </a:r>
            <a:r>
              <a:rPr lang="en-US" altLang="en-US" b="1" i="1"/>
              <a:t>k</a:t>
            </a:r>
            <a:r>
              <a:rPr lang="en-US" altLang="en-US"/>
              <a:t> &lt;1)</a:t>
            </a:r>
            <a:r>
              <a:rPr lang="en-US" altLang="en-US" b="1" i="1"/>
              <a:t>.</a:t>
            </a:r>
          </a:p>
          <a:p>
            <a:pPr>
              <a:buFont typeface="Wingdings" panose="05000000000000000000" pitchFamily="2" charset="2"/>
              <a:buChar char="q"/>
            </a:pPr>
            <a:r>
              <a:rPr lang="en-US" altLang="en-US"/>
              <a:t>It should make sense that this value, </a:t>
            </a:r>
            <a:r>
              <a:rPr lang="en-US" altLang="en-US" b="1" i="1"/>
              <a:t>k</a:t>
            </a:r>
            <a:r>
              <a:rPr lang="en-US" altLang="en-US"/>
              <a:t>, is related to the expansion rate (</a:t>
            </a:r>
            <a:r>
              <a:rPr lang="en-US" altLang="en-US" b="1" i="1"/>
              <a:t>c</a:t>
            </a:r>
            <a:r>
              <a:rPr lang="en-US" altLang="en-US"/>
              <a:t>) of the spiral.  First, you will use your data to obtain an average value of </a:t>
            </a:r>
            <a:r>
              <a:rPr lang="en-US" altLang="en-US" b="1" i="1"/>
              <a:t>k</a:t>
            </a:r>
            <a:r>
              <a:rPr lang="en-US" altLang="en-US"/>
              <a:t>, and then calculate </a:t>
            </a:r>
            <a:r>
              <a:rPr lang="en-US" altLang="en-US" b="1" i="1"/>
              <a:t>c</a:t>
            </a:r>
            <a:r>
              <a:rPr lang="en-US" altLang="en-US"/>
              <a:t> from this.</a:t>
            </a:r>
          </a:p>
          <a:p>
            <a:pPr>
              <a:buFont typeface="Wingdings" panose="05000000000000000000" pitchFamily="2" charset="2"/>
              <a:buChar char="q"/>
            </a:pPr>
            <a:r>
              <a:rPr lang="en-US" altLang="en-US"/>
              <a:t>First, make a copy of the table presented on the following slide.  </a:t>
            </a:r>
          </a:p>
          <a:p>
            <a:endParaRPr lang="en-US" altLang="en-US" sz="2800"/>
          </a:p>
          <a:p>
            <a:pPr>
              <a:buFont typeface="Wingdings" panose="05000000000000000000" pitchFamily="2" charset="2"/>
              <a:buChar char="q"/>
            </a:pPr>
            <a:endParaRPr lang="en-US" altLang="en-US" sz="2800" b="1" u="sng"/>
          </a:p>
          <a:p>
            <a:pPr>
              <a:buFont typeface="Wingdings" panose="05000000000000000000" pitchFamily="2" charset="2"/>
              <a:buChar char="q"/>
            </a:pPr>
            <a:endParaRPr lang="en-US" altLang="en-US" sz="2800"/>
          </a:p>
          <a:p>
            <a:endParaRPr lang="en-US" altLang="en-US" sz="2800"/>
          </a:p>
          <a:p>
            <a:endParaRPr lang="en-US" altLang="en-US" sz="2800"/>
          </a:p>
          <a:p>
            <a:pPr>
              <a:buFont typeface="Wingdings" panose="05000000000000000000" pitchFamily="2" charset="2"/>
              <a:buChar char="q"/>
            </a:pPr>
            <a:endParaRPr lang="en-US" altLang="en-US" sz="2800"/>
          </a:p>
        </p:txBody>
      </p:sp>
      <p:sp>
        <p:nvSpPr>
          <p:cNvPr id="227331" name="Rectangle 2">
            <a:extLst>
              <a:ext uri="{FF2B5EF4-FFF2-40B4-BE49-F238E27FC236}">
                <a16:creationId xmlns:a16="http://schemas.microsoft.com/office/drawing/2014/main" id="{436A9403-439D-4FE4-8586-0E5B9118375E}"/>
              </a:ext>
            </a:extLst>
          </p:cNvPr>
          <p:cNvSpPr>
            <a:spLocks noGrp="1" noChangeArrowheads="1"/>
          </p:cNvSpPr>
          <p:nvPr>
            <p:ph type="title"/>
          </p:nvPr>
        </p:nvSpPr>
        <p:spPr>
          <a:xfrm>
            <a:off x="381000" y="0"/>
            <a:ext cx="8229600" cy="381000"/>
          </a:xfrm>
          <a:solidFill>
            <a:srgbClr val="C00000"/>
          </a:solidFill>
          <a:ln w="38100">
            <a:solidFill>
              <a:schemeClr val="tx1"/>
            </a:solidFill>
            <a:miter lim="800000"/>
            <a:headEnd/>
            <a:tailEnd/>
          </a:ln>
        </p:spPr>
        <p:txBody>
          <a:bodyPr/>
          <a:lstStyle/>
          <a:p>
            <a:r>
              <a:rPr lang="en-US" altLang="en-US" sz="2400" b="1">
                <a:solidFill>
                  <a:schemeClr val="bg1"/>
                </a:solidFill>
              </a:rPr>
              <a:t>Exercise 9c2: Parameterize that Spiral!</a:t>
            </a:r>
          </a:p>
        </p:txBody>
      </p:sp>
      <p:sp>
        <p:nvSpPr>
          <p:cNvPr id="33" name="Rectangle 6">
            <a:extLst>
              <a:ext uri="{FF2B5EF4-FFF2-40B4-BE49-F238E27FC236}">
                <a16:creationId xmlns:a16="http://schemas.microsoft.com/office/drawing/2014/main" id="{6B282D92-F2E2-4067-9440-F514204A4AAF}"/>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807ADDD-ACC5-4883-A904-46B635136F78}" type="slidenum">
              <a:rPr lang="en-US" altLang="en-US">
                <a:solidFill>
                  <a:srgbClr val="898989"/>
                </a:solidFill>
              </a:rPr>
              <a:pPr eaLnBrk="1" hangingPunct="1"/>
              <a:t>203</a:t>
            </a:fld>
            <a:endParaRPr lang="en-US" altLang="en-US">
              <a:solidFill>
                <a:srgbClr val="898989"/>
              </a:solidFill>
            </a:endParaRPr>
          </a:p>
        </p:txBody>
      </p:sp>
      <p:sp>
        <p:nvSpPr>
          <p:cNvPr id="227333" name="Rectangle 2">
            <a:extLst>
              <a:ext uri="{FF2B5EF4-FFF2-40B4-BE49-F238E27FC236}">
                <a16:creationId xmlns:a16="http://schemas.microsoft.com/office/drawing/2014/main" id="{5AB2F5D3-56A2-47D3-AF98-725299519F79}"/>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27334" name="TextBox 8">
            <a:extLst>
              <a:ext uri="{FF2B5EF4-FFF2-40B4-BE49-F238E27FC236}">
                <a16:creationId xmlns:a16="http://schemas.microsoft.com/office/drawing/2014/main" id="{9348F275-072D-478B-8A1E-DAB72B28DE66}"/>
              </a:ext>
            </a:extLst>
          </p:cNvPr>
          <p:cNvSpPr txBox="1">
            <a:spLocks noChangeArrowheads="1"/>
          </p:cNvSpPr>
          <p:nvPr/>
        </p:nvSpPr>
        <p:spPr bwMode="auto">
          <a:xfrm>
            <a:off x="5943600" y="40386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3">
            <a:extLst>
              <a:ext uri="{FF2B5EF4-FFF2-40B4-BE49-F238E27FC236}">
                <a16:creationId xmlns:a16="http://schemas.microsoft.com/office/drawing/2014/main" id="{A34BB946-9CF6-4622-9D5D-4D61A9CC237C}"/>
              </a:ext>
            </a:extLst>
          </p:cNvPr>
          <p:cNvSpPr>
            <a:spLocks noGrp="1" noChangeArrowheads="1"/>
          </p:cNvSpPr>
          <p:nvPr>
            <p:ph idx="1"/>
          </p:nvPr>
        </p:nvSpPr>
        <p:spPr>
          <a:xfrm>
            <a:off x="0" y="457200"/>
            <a:ext cx="8991600" cy="3108325"/>
          </a:xfrm>
        </p:spPr>
        <p:txBody>
          <a:bodyPr>
            <a:spAutoFit/>
          </a:bodyPr>
          <a:lstStyle/>
          <a:p>
            <a:endParaRPr lang="en-US" altLang="en-US" sz="2800"/>
          </a:p>
          <a:p>
            <a:pPr>
              <a:buFont typeface="Wingdings" panose="05000000000000000000" pitchFamily="2" charset="2"/>
              <a:buChar char="q"/>
            </a:pPr>
            <a:endParaRPr lang="en-US" altLang="en-US" sz="2800" b="1" u="sng"/>
          </a:p>
          <a:p>
            <a:pPr>
              <a:buFont typeface="Wingdings" panose="05000000000000000000" pitchFamily="2" charset="2"/>
              <a:buChar char="q"/>
            </a:pPr>
            <a:endParaRPr lang="en-US" altLang="en-US" sz="2800"/>
          </a:p>
          <a:p>
            <a:endParaRPr lang="en-US" altLang="en-US" sz="2800"/>
          </a:p>
          <a:p>
            <a:endParaRPr lang="en-US" altLang="en-US" sz="2800"/>
          </a:p>
          <a:p>
            <a:pPr>
              <a:buFont typeface="Wingdings" panose="05000000000000000000" pitchFamily="2" charset="2"/>
              <a:buChar char="q"/>
            </a:pPr>
            <a:endParaRPr lang="en-US" altLang="en-US" sz="2800"/>
          </a:p>
        </p:txBody>
      </p:sp>
      <p:sp>
        <p:nvSpPr>
          <p:cNvPr id="228355" name="Rectangle 2">
            <a:extLst>
              <a:ext uri="{FF2B5EF4-FFF2-40B4-BE49-F238E27FC236}">
                <a16:creationId xmlns:a16="http://schemas.microsoft.com/office/drawing/2014/main" id="{3CC164A4-D587-424A-872C-C09F8150E730}"/>
              </a:ext>
            </a:extLst>
          </p:cNvPr>
          <p:cNvSpPr>
            <a:spLocks noGrp="1" noChangeArrowheads="1"/>
          </p:cNvSpPr>
          <p:nvPr>
            <p:ph type="title"/>
          </p:nvPr>
        </p:nvSpPr>
        <p:spPr>
          <a:xfrm>
            <a:off x="381000" y="0"/>
            <a:ext cx="8229600" cy="381000"/>
          </a:xfrm>
          <a:solidFill>
            <a:srgbClr val="C00000"/>
          </a:solidFill>
          <a:ln w="38100">
            <a:solidFill>
              <a:schemeClr val="tx1"/>
            </a:solidFill>
            <a:miter lim="800000"/>
            <a:headEnd/>
            <a:tailEnd/>
          </a:ln>
        </p:spPr>
        <p:txBody>
          <a:bodyPr/>
          <a:lstStyle/>
          <a:p>
            <a:r>
              <a:rPr lang="en-US" altLang="en-US" sz="2400" b="1">
                <a:solidFill>
                  <a:schemeClr val="bg1"/>
                </a:solidFill>
              </a:rPr>
              <a:t>Exercise 9c2: Parameterize that Spiral!</a:t>
            </a:r>
          </a:p>
        </p:txBody>
      </p:sp>
      <p:sp>
        <p:nvSpPr>
          <p:cNvPr id="33" name="Rectangle 6">
            <a:extLst>
              <a:ext uri="{FF2B5EF4-FFF2-40B4-BE49-F238E27FC236}">
                <a16:creationId xmlns:a16="http://schemas.microsoft.com/office/drawing/2014/main" id="{5CA475D9-CE0D-41DB-A117-A8495491A2EF}"/>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A56BBD8-4B95-4BB4-96BF-CEA7A598AC5B}" type="slidenum">
              <a:rPr lang="en-US" altLang="en-US">
                <a:solidFill>
                  <a:srgbClr val="898989"/>
                </a:solidFill>
              </a:rPr>
              <a:pPr eaLnBrk="1" hangingPunct="1"/>
              <a:t>204</a:t>
            </a:fld>
            <a:endParaRPr lang="en-US" altLang="en-US">
              <a:solidFill>
                <a:srgbClr val="898989"/>
              </a:solidFill>
            </a:endParaRPr>
          </a:p>
        </p:txBody>
      </p:sp>
      <p:sp>
        <p:nvSpPr>
          <p:cNvPr id="228357" name="Rectangle 2">
            <a:extLst>
              <a:ext uri="{FF2B5EF4-FFF2-40B4-BE49-F238E27FC236}">
                <a16:creationId xmlns:a16="http://schemas.microsoft.com/office/drawing/2014/main" id="{F1726359-994E-4007-B9AD-14675A9DE29B}"/>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28358" name="TextBox 8">
            <a:extLst>
              <a:ext uri="{FF2B5EF4-FFF2-40B4-BE49-F238E27FC236}">
                <a16:creationId xmlns:a16="http://schemas.microsoft.com/office/drawing/2014/main" id="{04E53163-BE12-42DC-A766-44F555E460AD}"/>
              </a:ext>
            </a:extLst>
          </p:cNvPr>
          <p:cNvSpPr txBox="1">
            <a:spLocks noChangeArrowheads="1"/>
          </p:cNvSpPr>
          <p:nvPr/>
        </p:nvSpPr>
        <p:spPr bwMode="auto">
          <a:xfrm>
            <a:off x="5943600" y="40386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228359" name="Picture 2">
            <a:extLst>
              <a:ext uri="{FF2B5EF4-FFF2-40B4-BE49-F238E27FC236}">
                <a16:creationId xmlns:a16="http://schemas.microsoft.com/office/drawing/2014/main" id="{329842D7-6B35-4000-B0D5-75E6678D1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8" y="685800"/>
            <a:ext cx="8932862"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60" name="TextBox 7">
            <a:extLst>
              <a:ext uri="{FF2B5EF4-FFF2-40B4-BE49-F238E27FC236}">
                <a16:creationId xmlns:a16="http://schemas.microsoft.com/office/drawing/2014/main" id="{51FC6FEF-23B6-4972-8E74-9932D1BF7071}"/>
              </a:ext>
            </a:extLst>
          </p:cNvPr>
          <p:cNvSpPr txBox="1">
            <a:spLocks noChangeArrowheads="1"/>
          </p:cNvSpPr>
          <p:nvPr/>
        </p:nvSpPr>
        <p:spPr bwMode="auto">
          <a:xfrm>
            <a:off x="304800" y="4724400"/>
            <a:ext cx="838200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q"/>
            </a:pPr>
            <a:r>
              <a:rPr lang="en-US" altLang="en-US" sz="3200"/>
              <a:t>After you have copied this table, move to the next slide, and follow the directions presented there.  </a:t>
            </a:r>
          </a:p>
          <a:p>
            <a:pPr eaLnBrk="1" hangingPunct="1"/>
            <a:endParaRPr lang="en-US" altLang="en-US"/>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1B200483-4376-4AF9-93C8-74BB9C4EB5AF}"/>
              </a:ext>
            </a:extLst>
          </p:cNvPr>
          <p:cNvSpPr>
            <a:spLocks noGrp="1" noChangeArrowheads="1"/>
          </p:cNvSpPr>
          <p:nvPr>
            <p:ph idx="1"/>
          </p:nvPr>
        </p:nvSpPr>
        <p:spPr>
          <a:xfrm>
            <a:off x="0" y="457200"/>
            <a:ext cx="8991600" cy="8513763"/>
          </a:xfrm>
        </p:spPr>
        <p:txBody>
          <a:bodyPr>
            <a:spAutoFit/>
          </a:bodyPr>
          <a:lstStyle/>
          <a:p>
            <a:pPr>
              <a:buFont typeface="Wingdings" panose="05000000000000000000" pitchFamily="2" charset="2"/>
              <a:buChar char="q"/>
            </a:pPr>
            <a:r>
              <a:rPr lang="en-US" altLang="en-US" sz="2400"/>
              <a:t>Look at the data you collected to create your plot of r versus θ.  </a:t>
            </a:r>
          </a:p>
          <a:p>
            <a:pPr>
              <a:buFont typeface="Wingdings" panose="05000000000000000000" pitchFamily="2" charset="2"/>
              <a:buChar char="q"/>
            </a:pPr>
            <a:r>
              <a:rPr lang="en-US" altLang="en-US" sz="2400"/>
              <a:t>Record the measurements for each of the points on your shell’s spiral intersected by the gridline representing angles of 0, 2π, and 4π in the table below, with the innermost point (closest to the origin) in the column labeled </a:t>
            </a:r>
            <a:r>
              <a:rPr lang="en-US" altLang="en-US" sz="2400" b="1" i="1"/>
              <a:t>P</a:t>
            </a:r>
            <a:r>
              <a:rPr lang="en-US" altLang="en-US" sz="2400" b="1" i="1" baseline="-25000"/>
              <a:t>1</a:t>
            </a:r>
            <a:r>
              <a:rPr lang="en-US" altLang="en-US" sz="2400"/>
              <a:t>, the next point outward from the center in the column labeled </a:t>
            </a:r>
            <a:r>
              <a:rPr lang="en-US" altLang="en-US" sz="2400" b="1" i="1"/>
              <a:t>P</a:t>
            </a:r>
            <a:r>
              <a:rPr lang="en-US" altLang="en-US" sz="2400" b="1" i="1" baseline="-25000"/>
              <a:t>2</a:t>
            </a:r>
            <a:r>
              <a:rPr lang="en-US" altLang="en-US" sz="2400"/>
              <a:t>, and the outermost point on the spiral along this spoke in the column labeled </a:t>
            </a:r>
            <a:r>
              <a:rPr lang="en-US" altLang="en-US" sz="2400" b="1" i="1"/>
              <a:t>P</a:t>
            </a:r>
            <a:r>
              <a:rPr lang="en-US" altLang="en-US" sz="2400" b="1" i="1" baseline="-25000"/>
              <a:t>3</a:t>
            </a:r>
            <a:r>
              <a:rPr lang="en-US" altLang="en-US" sz="2400"/>
              <a:t>.</a:t>
            </a:r>
          </a:p>
          <a:p>
            <a:pPr>
              <a:buFont typeface="Wingdings" panose="05000000000000000000" pitchFamily="2" charset="2"/>
              <a:buChar char="q"/>
            </a:pPr>
            <a:r>
              <a:rPr lang="en-US" altLang="en-US" sz="2400"/>
              <a:t>Repeat this process for each of the other radial spokes.  You may not be able to fill in distances for three points for each radial spoke.  Just fill in as many of these points as possible.</a:t>
            </a:r>
          </a:p>
          <a:p>
            <a:pPr>
              <a:buFont typeface="Wingdings" panose="05000000000000000000" pitchFamily="2" charset="2"/>
              <a:buChar char="q"/>
            </a:pPr>
            <a:r>
              <a:rPr lang="en-US" altLang="en-US" sz="2400"/>
              <a:t>For each spoke, calculate the two values of </a:t>
            </a:r>
            <a:r>
              <a:rPr lang="en-US" altLang="en-US" sz="2400" b="1" i="1"/>
              <a:t>k</a:t>
            </a:r>
            <a:r>
              <a:rPr lang="en-US" altLang="en-US" sz="2400"/>
              <a:t> (</a:t>
            </a:r>
            <a:r>
              <a:rPr lang="en-US" altLang="en-US" sz="2400" b="1" i="1"/>
              <a:t>k</a:t>
            </a:r>
            <a:r>
              <a:rPr lang="en-US" altLang="en-US" sz="2400" b="1" i="1" baseline="-25000"/>
              <a:t>1</a:t>
            </a:r>
            <a:r>
              <a:rPr lang="en-US" altLang="en-US" sz="2400"/>
              <a:t> and </a:t>
            </a:r>
            <a:r>
              <a:rPr lang="en-US" altLang="en-US" sz="2400" b="1" i="1"/>
              <a:t>k</a:t>
            </a:r>
            <a:r>
              <a:rPr lang="en-US" altLang="en-US" sz="2400" b="1" i="1" baseline="-25000"/>
              <a:t>2</a:t>
            </a:r>
            <a:r>
              <a:rPr lang="en-US" altLang="en-US" sz="2400"/>
              <a:t>) by which distances from the origin increase along that radial spoke.  </a:t>
            </a:r>
          </a:p>
          <a:p>
            <a:pPr>
              <a:buFont typeface="Wingdings" panose="05000000000000000000" pitchFamily="2" charset="2"/>
              <a:buChar char="q"/>
            </a:pPr>
            <a:r>
              <a:rPr lang="en-US" altLang="en-US" sz="2400"/>
              <a:t>Find the mean (average) value of </a:t>
            </a:r>
            <a:r>
              <a:rPr lang="en-US" altLang="en-US" sz="2400" b="1" i="1"/>
              <a:t>k</a:t>
            </a:r>
            <a:r>
              <a:rPr lang="en-US" altLang="en-US" sz="2400"/>
              <a:t> from your data.  This should be a fairly good estimate of </a:t>
            </a:r>
            <a:r>
              <a:rPr lang="en-US" altLang="en-US" sz="2400" b="1" i="1"/>
              <a:t>k </a:t>
            </a:r>
            <a:r>
              <a:rPr lang="en-US" altLang="en-US" sz="2400"/>
              <a:t>for your shell.</a:t>
            </a:r>
          </a:p>
          <a:p>
            <a:pPr>
              <a:buFont typeface="Wingdings" panose="05000000000000000000" pitchFamily="2" charset="2"/>
              <a:buChar char="q"/>
            </a:pPr>
            <a:endParaRPr lang="en-US" altLang="en-US" sz="2400" b="1" u="sng"/>
          </a:p>
          <a:p>
            <a:pPr>
              <a:buFont typeface="Wingdings" panose="05000000000000000000" pitchFamily="2" charset="2"/>
              <a:buChar char="q"/>
            </a:pPr>
            <a:endParaRPr lang="en-US" altLang="en-US" sz="2400"/>
          </a:p>
          <a:p>
            <a:endParaRPr lang="en-US" altLang="en-US" sz="2400"/>
          </a:p>
          <a:p>
            <a:endParaRPr lang="en-US" altLang="en-US" sz="2400"/>
          </a:p>
          <a:p>
            <a:pPr>
              <a:buFont typeface="Wingdings" panose="05000000000000000000" pitchFamily="2" charset="2"/>
              <a:buChar char="q"/>
            </a:pPr>
            <a:endParaRPr lang="en-US" altLang="en-US" sz="2400"/>
          </a:p>
        </p:txBody>
      </p:sp>
      <p:sp>
        <p:nvSpPr>
          <p:cNvPr id="229379" name="Rectangle 2">
            <a:extLst>
              <a:ext uri="{FF2B5EF4-FFF2-40B4-BE49-F238E27FC236}">
                <a16:creationId xmlns:a16="http://schemas.microsoft.com/office/drawing/2014/main" id="{EEEEDE7B-5754-4402-A989-56E8049E6863}"/>
              </a:ext>
            </a:extLst>
          </p:cNvPr>
          <p:cNvSpPr>
            <a:spLocks noGrp="1" noChangeArrowheads="1"/>
          </p:cNvSpPr>
          <p:nvPr>
            <p:ph type="title"/>
          </p:nvPr>
        </p:nvSpPr>
        <p:spPr>
          <a:xfrm>
            <a:off x="381000" y="0"/>
            <a:ext cx="8229600" cy="381000"/>
          </a:xfrm>
          <a:solidFill>
            <a:srgbClr val="C00000"/>
          </a:solidFill>
          <a:ln w="38100">
            <a:solidFill>
              <a:schemeClr val="tx1"/>
            </a:solidFill>
            <a:miter lim="800000"/>
            <a:headEnd/>
            <a:tailEnd/>
          </a:ln>
        </p:spPr>
        <p:txBody>
          <a:bodyPr/>
          <a:lstStyle/>
          <a:p>
            <a:r>
              <a:rPr lang="en-US" altLang="en-US" sz="2400" b="1">
                <a:solidFill>
                  <a:schemeClr val="bg1"/>
                </a:solidFill>
              </a:rPr>
              <a:t>Exercise 9c2: Parameterize that Spiral!</a:t>
            </a:r>
          </a:p>
        </p:txBody>
      </p:sp>
      <p:sp>
        <p:nvSpPr>
          <p:cNvPr id="33" name="Rectangle 6">
            <a:extLst>
              <a:ext uri="{FF2B5EF4-FFF2-40B4-BE49-F238E27FC236}">
                <a16:creationId xmlns:a16="http://schemas.microsoft.com/office/drawing/2014/main" id="{554A5395-13C3-4C28-B072-AB315B73DA53}"/>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1B56357-BB0D-4F21-A3A1-A8D2F10DD4B3}" type="slidenum">
              <a:rPr lang="en-US" altLang="en-US">
                <a:solidFill>
                  <a:srgbClr val="898989"/>
                </a:solidFill>
              </a:rPr>
              <a:pPr eaLnBrk="1" hangingPunct="1"/>
              <a:t>205</a:t>
            </a:fld>
            <a:endParaRPr lang="en-US" altLang="en-US">
              <a:solidFill>
                <a:srgbClr val="898989"/>
              </a:solidFill>
            </a:endParaRPr>
          </a:p>
        </p:txBody>
      </p:sp>
      <p:sp>
        <p:nvSpPr>
          <p:cNvPr id="229381" name="Rectangle 2">
            <a:extLst>
              <a:ext uri="{FF2B5EF4-FFF2-40B4-BE49-F238E27FC236}">
                <a16:creationId xmlns:a16="http://schemas.microsoft.com/office/drawing/2014/main" id="{84B6D955-7217-4914-A2AC-4BA38A363AD0}"/>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29382" name="TextBox 8">
            <a:extLst>
              <a:ext uri="{FF2B5EF4-FFF2-40B4-BE49-F238E27FC236}">
                <a16:creationId xmlns:a16="http://schemas.microsoft.com/office/drawing/2014/main" id="{33D4AF27-0DDE-488E-834C-1BCBE7F3E948}"/>
              </a:ext>
            </a:extLst>
          </p:cNvPr>
          <p:cNvSpPr txBox="1">
            <a:spLocks noChangeArrowheads="1"/>
          </p:cNvSpPr>
          <p:nvPr/>
        </p:nvSpPr>
        <p:spPr bwMode="auto">
          <a:xfrm>
            <a:off x="5943600" y="40386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28082E0C-E99E-4F77-849A-D0A9D79CDAF1}"/>
              </a:ext>
            </a:extLst>
          </p:cNvPr>
          <p:cNvSpPr>
            <a:spLocks noGrp="1" noChangeArrowheads="1"/>
          </p:cNvSpPr>
          <p:nvPr>
            <p:ph idx="1"/>
          </p:nvPr>
        </p:nvSpPr>
        <p:spPr>
          <a:xfrm>
            <a:off x="0" y="457200"/>
            <a:ext cx="8991600" cy="7970838"/>
          </a:xfrm>
        </p:spPr>
        <p:txBody>
          <a:bodyPr>
            <a:spAutoFit/>
          </a:bodyPr>
          <a:lstStyle/>
          <a:p>
            <a:pPr>
              <a:buFont typeface="Wingdings" panose="05000000000000000000" pitchFamily="2" charset="2"/>
              <a:buChar char="q"/>
            </a:pPr>
            <a:r>
              <a:rPr lang="en-US" altLang="en-US" sz="2400"/>
              <a:t>Let’s take a moment to again return to the polar equation for a logarithmic spiral:</a:t>
            </a:r>
          </a:p>
          <a:p>
            <a:pPr algn="ctr">
              <a:buFont typeface="Arial" panose="020B0604020202020204" pitchFamily="34" charset="0"/>
              <a:buNone/>
            </a:pPr>
            <a:r>
              <a:rPr lang="en-US" altLang="en-US" sz="4000" b="1" i="1"/>
              <a:t>r = ce</a:t>
            </a:r>
            <a:r>
              <a:rPr lang="el-GR" altLang="en-US" sz="4000" b="1" i="1" baseline="30000"/>
              <a:t>θ</a:t>
            </a:r>
            <a:r>
              <a:rPr lang="en-US" altLang="en-US" sz="4000" b="1" i="1" baseline="30000"/>
              <a:t> cot(</a:t>
            </a:r>
            <a:r>
              <a:rPr lang="el-GR" altLang="en-US" sz="4000" b="1" i="1" baseline="30000"/>
              <a:t>α</a:t>
            </a:r>
            <a:r>
              <a:rPr lang="en-US" altLang="en-US" sz="4000" b="1" i="1" baseline="30000"/>
              <a:t>)</a:t>
            </a:r>
          </a:p>
          <a:p>
            <a:pPr algn="ctr">
              <a:buFont typeface="Arial" panose="020B0604020202020204" pitchFamily="34" charset="0"/>
              <a:buNone/>
            </a:pPr>
            <a:endParaRPr lang="en-US" altLang="en-US" sz="4000" baseline="30000"/>
          </a:p>
          <a:p>
            <a:pPr>
              <a:buFont typeface="Wingdings" panose="05000000000000000000" pitchFamily="2" charset="2"/>
              <a:buChar char="q"/>
            </a:pPr>
            <a:r>
              <a:rPr lang="en-US" altLang="en-US" sz="2400"/>
              <a:t>Using the equation above, find an equation expressing the constant </a:t>
            </a:r>
            <a:r>
              <a:rPr lang="en-US" altLang="en-US" sz="2400" b="1" i="1"/>
              <a:t>k</a:t>
            </a:r>
            <a:r>
              <a:rPr lang="en-US" altLang="en-US" sz="2400"/>
              <a:t> in terms of the constant angle </a:t>
            </a:r>
            <a:r>
              <a:rPr lang="en-US" altLang="en-US" sz="2400" b="1" i="1"/>
              <a:t>α</a:t>
            </a:r>
            <a:r>
              <a:rPr lang="en-US" altLang="en-US" sz="2400"/>
              <a:t>.  </a:t>
            </a:r>
            <a:r>
              <a:rPr lang="en-US" altLang="en-US" sz="2400" b="1"/>
              <a:t>HINT: </a:t>
            </a:r>
            <a:r>
              <a:rPr lang="en-US" altLang="en-US" sz="2400"/>
              <a:t>Think about two points on a radial spoke, with angular measurements of </a:t>
            </a:r>
            <a:r>
              <a:rPr lang="en-US" altLang="en-US" sz="2400" b="1" i="1"/>
              <a:t>θ</a:t>
            </a:r>
            <a:r>
              <a:rPr lang="en-US" altLang="en-US" sz="2400"/>
              <a:t> and </a:t>
            </a:r>
            <a:r>
              <a:rPr lang="en-US" altLang="en-US" sz="2400" b="1" i="1"/>
              <a:t>θ + 2π!</a:t>
            </a:r>
            <a:r>
              <a:rPr lang="en-US" altLang="en-US" sz="2400" b="1"/>
              <a:t>  </a:t>
            </a:r>
            <a:endParaRPr lang="en-US" altLang="en-US" sz="2400"/>
          </a:p>
          <a:p>
            <a:pPr>
              <a:buFont typeface="Arial" panose="020B0604020202020204" pitchFamily="34" charset="0"/>
              <a:buNone/>
            </a:pPr>
            <a:r>
              <a:rPr lang="en-US" altLang="en-US" sz="2400"/>
              <a:t> </a:t>
            </a:r>
          </a:p>
          <a:p>
            <a:pPr>
              <a:buFont typeface="Wingdings" panose="05000000000000000000" pitchFamily="2" charset="2"/>
              <a:buChar char="q"/>
            </a:pPr>
            <a:r>
              <a:rPr lang="en-US" altLang="en-US" sz="2400"/>
              <a:t>Next, find an equation to solve for </a:t>
            </a:r>
            <a:r>
              <a:rPr lang="en-US" altLang="en-US" sz="2400" b="1" i="1"/>
              <a:t>α</a:t>
            </a:r>
            <a:r>
              <a:rPr lang="en-US" altLang="en-US" sz="2400"/>
              <a:t>, in terms of </a:t>
            </a:r>
            <a:r>
              <a:rPr lang="en-US" altLang="en-US" sz="2400" b="1" i="1"/>
              <a:t>k</a:t>
            </a:r>
            <a:r>
              <a:rPr lang="en-US" altLang="en-US" sz="2400"/>
              <a:t>, using the equation from the previous question.  </a:t>
            </a:r>
          </a:p>
          <a:p>
            <a:pPr>
              <a:buFont typeface="Wingdings" panose="05000000000000000000" pitchFamily="2" charset="2"/>
              <a:buChar char="q"/>
            </a:pPr>
            <a:endParaRPr lang="en-US" altLang="en-US" sz="2400"/>
          </a:p>
          <a:p>
            <a:pPr>
              <a:buFont typeface="Wingdings" panose="05000000000000000000" pitchFamily="2" charset="2"/>
              <a:buChar char="q"/>
            </a:pPr>
            <a:r>
              <a:rPr lang="en-US" altLang="en-US" sz="2400"/>
              <a:t>See the next slides for answers!</a:t>
            </a:r>
          </a:p>
          <a:p>
            <a:pPr>
              <a:buFont typeface="Wingdings" panose="05000000000000000000" pitchFamily="2" charset="2"/>
              <a:buChar char="q"/>
            </a:pPr>
            <a:endParaRPr lang="en-US" altLang="en-US" sz="2400" b="1" u="sng"/>
          </a:p>
          <a:p>
            <a:pPr>
              <a:buFont typeface="Wingdings" panose="05000000000000000000" pitchFamily="2" charset="2"/>
              <a:buChar char="q"/>
            </a:pPr>
            <a:endParaRPr lang="en-US" altLang="en-US" sz="2400"/>
          </a:p>
          <a:p>
            <a:endParaRPr lang="en-US" altLang="en-US" sz="2400"/>
          </a:p>
          <a:p>
            <a:endParaRPr lang="en-US" altLang="en-US" sz="2400"/>
          </a:p>
          <a:p>
            <a:pPr>
              <a:buFont typeface="Wingdings" panose="05000000000000000000" pitchFamily="2" charset="2"/>
              <a:buChar char="q"/>
            </a:pPr>
            <a:endParaRPr lang="en-US" altLang="en-US" sz="2400"/>
          </a:p>
        </p:txBody>
      </p:sp>
      <p:sp>
        <p:nvSpPr>
          <p:cNvPr id="230403" name="Rectangle 2">
            <a:extLst>
              <a:ext uri="{FF2B5EF4-FFF2-40B4-BE49-F238E27FC236}">
                <a16:creationId xmlns:a16="http://schemas.microsoft.com/office/drawing/2014/main" id="{46BCC76E-C251-444B-9BA9-38E548655CB6}"/>
              </a:ext>
            </a:extLst>
          </p:cNvPr>
          <p:cNvSpPr>
            <a:spLocks noGrp="1" noChangeArrowheads="1"/>
          </p:cNvSpPr>
          <p:nvPr>
            <p:ph type="title"/>
          </p:nvPr>
        </p:nvSpPr>
        <p:spPr>
          <a:xfrm>
            <a:off x="381000" y="0"/>
            <a:ext cx="8229600" cy="381000"/>
          </a:xfrm>
          <a:solidFill>
            <a:srgbClr val="C00000"/>
          </a:solidFill>
          <a:ln w="38100">
            <a:solidFill>
              <a:schemeClr val="tx1"/>
            </a:solidFill>
            <a:miter lim="800000"/>
            <a:headEnd/>
            <a:tailEnd/>
          </a:ln>
        </p:spPr>
        <p:txBody>
          <a:bodyPr/>
          <a:lstStyle/>
          <a:p>
            <a:r>
              <a:rPr lang="en-US" altLang="en-US" sz="2400" b="1">
                <a:solidFill>
                  <a:schemeClr val="bg1"/>
                </a:solidFill>
              </a:rPr>
              <a:t>Exercise 9c2: Parameterize that Spiral!</a:t>
            </a:r>
          </a:p>
        </p:txBody>
      </p:sp>
      <p:sp>
        <p:nvSpPr>
          <p:cNvPr id="33" name="Rectangle 6">
            <a:extLst>
              <a:ext uri="{FF2B5EF4-FFF2-40B4-BE49-F238E27FC236}">
                <a16:creationId xmlns:a16="http://schemas.microsoft.com/office/drawing/2014/main" id="{91886BBE-6E59-4E74-9B0C-42FD826C5795}"/>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508CF1A-A525-4A14-915A-D0913A2DB741}" type="slidenum">
              <a:rPr lang="en-US" altLang="en-US">
                <a:solidFill>
                  <a:srgbClr val="898989"/>
                </a:solidFill>
              </a:rPr>
              <a:pPr eaLnBrk="1" hangingPunct="1"/>
              <a:t>206</a:t>
            </a:fld>
            <a:endParaRPr lang="en-US" altLang="en-US">
              <a:solidFill>
                <a:srgbClr val="898989"/>
              </a:solidFill>
            </a:endParaRPr>
          </a:p>
        </p:txBody>
      </p:sp>
      <p:sp>
        <p:nvSpPr>
          <p:cNvPr id="230405" name="Rectangle 2">
            <a:extLst>
              <a:ext uri="{FF2B5EF4-FFF2-40B4-BE49-F238E27FC236}">
                <a16:creationId xmlns:a16="http://schemas.microsoft.com/office/drawing/2014/main" id="{07669185-31D4-432C-BBC5-4C8F432B6727}"/>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30406" name="TextBox 8">
            <a:extLst>
              <a:ext uri="{FF2B5EF4-FFF2-40B4-BE49-F238E27FC236}">
                <a16:creationId xmlns:a16="http://schemas.microsoft.com/office/drawing/2014/main" id="{11900137-D2F9-4815-B176-E306927A284C}"/>
              </a:ext>
            </a:extLst>
          </p:cNvPr>
          <p:cNvSpPr txBox="1">
            <a:spLocks noChangeArrowheads="1"/>
          </p:cNvSpPr>
          <p:nvPr/>
        </p:nvSpPr>
        <p:spPr bwMode="auto">
          <a:xfrm>
            <a:off x="5943600" y="40386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84995">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49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E7CE6F29-3919-4137-BF31-787CD0F3D08D}"/>
              </a:ext>
            </a:extLst>
          </p:cNvPr>
          <p:cNvSpPr>
            <a:spLocks noGrp="1" noChangeArrowheads="1"/>
          </p:cNvSpPr>
          <p:nvPr>
            <p:ph idx="1"/>
          </p:nvPr>
        </p:nvSpPr>
        <p:spPr>
          <a:xfrm>
            <a:off x="0" y="457200"/>
            <a:ext cx="8991600" cy="5854700"/>
          </a:xfrm>
        </p:spPr>
        <p:txBody>
          <a:bodyPr>
            <a:spAutoFit/>
          </a:bodyPr>
          <a:lstStyle/>
          <a:p>
            <a:pPr>
              <a:buFont typeface="Wingdings" panose="05000000000000000000" pitchFamily="2" charset="2"/>
              <a:buChar char="q"/>
            </a:pPr>
            <a:r>
              <a:rPr lang="en-US" altLang="en-US" sz="2400"/>
              <a:t>Find an equation expressing the constant </a:t>
            </a:r>
            <a:r>
              <a:rPr lang="en-US" altLang="en-US" sz="2400" b="1" i="1"/>
              <a:t>k</a:t>
            </a:r>
            <a:r>
              <a:rPr lang="en-US" altLang="en-US" sz="2400"/>
              <a:t> in terms of the constant angle </a:t>
            </a:r>
            <a:r>
              <a:rPr lang="en-US" altLang="en-US" sz="2400" b="1" i="1"/>
              <a:t>α</a:t>
            </a:r>
            <a:r>
              <a:rPr lang="en-US" altLang="en-US" sz="2400"/>
              <a:t>.  </a:t>
            </a:r>
            <a:r>
              <a:rPr lang="en-US" altLang="en-US" sz="2400" b="1" u="sng"/>
              <a:t>Click for the answer!</a:t>
            </a:r>
          </a:p>
          <a:p>
            <a:pPr>
              <a:buFont typeface="Wingdings" panose="05000000000000000000" pitchFamily="2" charset="2"/>
              <a:buChar char="q"/>
            </a:pPr>
            <a:r>
              <a:rPr lang="en-US" altLang="en-US" sz="2400">
                <a:solidFill>
                  <a:srgbClr val="C00000"/>
                </a:solidFill>
              </a:rPr>
              <a:t>First, let </a:t>
            </a:r>
            <a:r>
              <a:rPr lang="en-US" altLang="en-US" sz="2400" b="1" i="1">
                <a:solidFill>
                  <a:srgbClr val="C00000"/>
                </a:solidFill>
              </a:rPr>
              <a:t>r</a:t>
            </a:r>
            <a:r>
              <a:rPr lang="en-US" altLang="en-US" sz="2400" b="1" i="1" baseline="-25000">
                <a:solidFill>
                  <a:srgbClr val="C00000"/>
                </a:solidFill>
              </a:rPr>
              <a:t>1</a:t>
            </a:r>
            <a:r>
              <a:rPr lang="en-US" altLang="en-US" sz="2400" b="1" i="1">
                <a:solidFill>
                  <a:srgbClr val="C00000"/>
                </a:solidFill>
              </a:rPr>
              <a:t> = ce</a:t>
            </a:r>
            <a:r>
              <a:rPr lang="el-GR" altLang="en-US" sz="2400" b="1" i="1" baseline="30000">
                <a:solidFill>
                  <a:srgbClr val="C00000"/>
                </a:solidFill>
              </a:rPr>
              <a:t>θ</a:t>
            </a:r>
            <a:r>
              <a:rPr lang="en-US" altLang="en-US" sz="2400" b="1" i="1" baseline="30000">
                <a:solidFill>
                  <a:srgbClr val="C00000"/>
                </a:solidFill>
              </a:rPr>
              <a:t> cot(</a:t>
            </a:r>
            <a:r>
              <a:rPr lang="el-GR" altLang="en-US" sz="2400" b="1" i="1" baseline="30000">
                <a:solidFill>
                  <a:srgbClr val="C00000"/>
                </a:solidFill>
                <a:cs typeface="Arial" panose="020B0604020202020204" pitchFamily="34" charset="0"/>
              </a:rPr>
              <a:t>α</a:t>
            </a:r>
            <a:r>
              <a:rPr lang="en-US" altLang="en-US" sz="2400" b="1" i="1" baseline="30000">
                <a:solidFill>
                  <a:srgbClr val="C00000"/>
                </a:solidFill>
                <a:cs typeface="Arial" panose="020B0604020202020204" pitchFamily="34" charset="0"/>
              </a:rPr>
              <a:t>)</a:t>
            </a:r>
            <a:r>
              <a:rPr lang="en-US" altLang="en-US" sz="2400">
                <a:solidFill>
                  <a:srgbClr val="C00000"/>
                </a:solidFill>
              </a:rPr>
              <a:t>, and and </a:t>
            </a:r>
            <a:r>
              <a:rPr lang="en-US" altLang="en-US" sz="2400" b="1" i="1">
                <a:solidFill>
                  <a:srgbClr val="C00000"/>
                </a:solidFill>
              </a:rPr>
              <a:t>r</a:t>
            </a:r>
            <a:r>
              <a:rPr lang="en-US" altLang="en-US" sz="2400" b="1" i="1" baseline="-25000">
                <a:solidFill>
                  <a:srgbClr val="C00000"/>
                </a:solidFill>
              </a:rPr>
              <a:t>2</a:t>
            </a:r>
            <a:r>
              <a:rPr lang="en-US" altLang="en-US" sz="2400" b="1" i="1">
                <a:solidFill>
                  <a:srgbClr val="C00000"/>
                </a:solidFill>
              </a:rPr>
              <a:t> = ce</a:t>
            </a:r>
            <a:r>
              <a:rPr lang="en-US" altLang="en-US" sz="2400" b="1" i="1" baseline="30000">
                <a:solidFill>
                  <a:srgbClr val="C00000"/>
                </a:solidFill>
              </a:rPr>
              <a:t>(</a:t>
            </a:r>
            <a:r>
              <a:rPr lang="el-GR" altLang="en-US" sz="2400" b="1" i="1" baseline="30000">
                <a:solidFill>
                  <a:srgbClr val="C00000"/>
                </a:solidFill>
              </a:rPr>
              <a:t>θ</a:t>
            </a:r>
            <a:r>
              <a:rPr lang="en-US" altLang="en-US" sz="2400" b="1" i="1" baseline="30000">
                <a:solidFill>
                  <a:srgbClr val="C00000"/>
                </a:solidFill>
              </a:rPr>
              <a:t>+2</a:t>
            </a:r>
            <a:r>
              <a:rPr lang="el-GR" altLang="en-US" sz="2400" b="1" i="1" baseline="30000">
                <a:solidFill>
                  <a:srgbClr val="C00000"/>
                </a:solidFill>
                <a:cs typeface="Arial" panose="020B0604020202020204" pitchFamily="34" charset="0"/>
              </a:rPr>
              <a:t>π</a:t>
            </a:r>
            <a:r>
              <a:rPr lang="en-US" altLang="en-US" sz="2400" b="1" i="1" baseline="30000">
                <a:solidFill>
                  <a:srgbClr val="C00000"/>
                </a:solidFill>
              </a:rPr>
              <a:t>) cot(</a:t>
            </a:r>
            <a:r>
              <a:rPr lang="el-GR" altLang="en-US" sz="2400" b="1" i="1" baseline="30000">
                <a:solidFill>
                  <a:srgbClr val="C00000"/>
                </a:solidFill>
                <a:cs typeface="Arial" panose="020B0604020202020204" pitchFamily="34" charset="0"/>
              </a:rPr>
              <a:t>α</a:t>
            </a:r>
            <a:r>
              <a:rPr lang="en-US" altLang="en-US" sz="2400" b="1" i="1" baseline="30000">
                <a:solidFill>
                  <a:srgbClr val="C00000"/>
                </a:solidFill>
                <a:cs typeface="Arial" panose="020B0604020202020204" pitchFamily="34" charset="0"/>
              </a:rPr>
              <a:t>)</a:t>
            </a:r>
            <a:r>
              <a:rPr lang="en-US" altLang="en-US" sz="2400">
                <a:solidFill>
                  <a:srgbClr val="C00000"/>
                </a:solidFill>
              </a:rPr>
              <a:t>,</a:t>
            </a:r>
            <a:r>
              <a:rPr lang="en-US" altLang="en-US" sz="2400" baseline="30000">
                <a:solidFill>
                  <a:srgbClr val="C00000"/>
                </a:solidFill>
              </a:rPr>
              <a:t> </a:t>
            </a:r>
            <a:r>
              <a:rPr lang="en-US" altLang="en-US" sz="2400">
                <a:solidFill>
                  <a:srgbClr val="C00000"/>
                </a:solidFill>
              </a:rPr>
              <a:t>since the angle of </a:t>
            </a:r>
            <a:r>
              <a:rPr lang="en-US" altLang="en-US" sz="2400" b="1" i="1">
                <a:solidFill>
                  <a:srgbClr val="C00000"/>
                </a:solidFill>
              </a:rPr>
              <a:t>r</a:t>
            </a:r>
            <a:r>
              <a:rPr lang="en-US" altLang="en-US" sz="2400" b="1" i="1" baseline="-25000">
                <a:solidFill>
                  <a:srgbClr val="C00000"/>
                </a:solidFill>
              </a:rPr>
              <a:t>2</a:t>
            </a:r>
            <a:r>
              <a:rPr lang="en-US" altLang="en-US" sz="2400">
                <a:solidFill>
                  <a:srgbClr val="C00000"/>
                </a:solidFill>
              </a:rPr>
              <a:t> is simply 2</a:t>
            </a:r>
            <a:r>
              <a:rPr lang="el-GR" altLang="en-US" sz="2400">
                <a:solidFill>
                  <a:srgbClr val="C00000"/>
                </a:solidFill>
                <a:cs typeface="Arial" panose="020B0604020202020204" pitchFamily="34" charset="0"/>
              </a:rPr>
              <a:t>π</a:t>
            </a:r>
            <a:r>
              <a:rPr lang="en-US" altLang="en-US" sz="2400">
                <a:solidFill>
                  <a:srgbClr val="C00000"/>
                </a:solidFill>
              </a:rPr>
              <a:t> greater than </a:t>
            </a:r>
            <a:r>
              <a:rPr lang="el-GR" altLang="en-US" sz="2400" b="1" i="1">
                <a:solidFill>
                  <a:srgbClr val="C00000"/>
                </a:solidFill>
              </a:rPr>
              <a:t>θ</a:t>
            </a:r>
            <a:r>
              <a:rPr lang="en-US" altLang="en-US" sz="2400">
                <a:solidFill>
                  <a:srgbClr val="C00000"/>
                </a:solidFill>
              </a:rPr>
              <a:t> (in moving along the radial spoke from one point to the next on the spiral, we have traveled 2</a:t>
            </a:r>
            <a:r>
              <a:rPr lang="el-GR" altLang="en-US" sz="2400">
                <a:solidFill>
                  <a:srgbClr val="C00000"/>
                </a:solidFill>
                <a:cs typeface="Arial" panose="020B0604020202020204" pitchFamily="34" charset="0"/>
              </a:rPr>
              <a:t>π</a:t>
            </a:r>
            <a:r>
              <a:rPr lang="en-US" altLang="en-US" sz="2400">
                <a:solidFill>
                  <a:srgbClr val="C00000"/>
                </a:solidFill>
              </a:rPr>
              <a:t> radians).</a:t>
            </a:r>
          </a:p>
          <a:p>
            <a:pPr>
              <a:buFont typeface="Wingdings" panose="05000000000000000000" pitchFamily="2" charset="2"/>
              <a:buChar char="q"/>
            </a:pPr>
            <a:r>
              <a:rPr lang="en-US" altLang="en-US" sz="2400">
                <a:solidFill>
                  <a:srgbClr val="C00000"/>
                </a:solidFill>
              </a:rPr>
              <a:t>Since </a:t>
            </a:r>
            <a:r>
              <a:rPr lang="en-US" altLang="en-US" sz="2400" b="1" i="1">
                <a:solidFill>
                  <a:srgbClr val="C00000"/>
                </a:solidFill>
              </a:rPr>
              <a:t>k</a:t>
            </a:r>
            <a:r>
              <a:rPr lang="en-US" altLang="en-US" sz="2400">
                <a:solidFill>
                  <a:srgbClr val="C00000"/>
                </a:solidFill>
              </a:rPr>
              <a:t> is the factor by which r increases with each 2</a:t>
            </a:r>
            <a:r>
              <a:rPr lang="el-GR" altLang="en-US" sz="2400">
                <a:solidFill>
                  <a:srgbClr val="C00000"/>
                </a:solidFill>
                <a:cs typeface="Arial" panose="020B0604020202020204" pitchFamily="34" charset="0"/>
              </a:rPr>
              <a:t>π</a:t>
            </a:r>
            <a:r>
              <a:rPr lang="en-US" altLang="en-US" sz="2400">
                <a:solidFill>
                  <a:srgbClr val="C00000"/>
                </a:solidFill>
              </a:rPr>
              <a:t> radians around the origin, </a:t>
            </a:r>
          </a:p>
          <a:p>
            <a:pPr algn="ctr">
              <a:buFont typeface="Arial" panose="020B0604020202020204" pitchFamily="34" charset="0"/>
              <a:buNone/>
            </a:pPr>
            <a:r>
              <a:rPr lang="en-US" altLang="en-US" b="1" i="1">
                <a:solidFill>
                  <a:srgbClr val="C00000"/>
                </a:solidFill>
              </a:rPr>
              <a:t>k = r</a:t>
            </a:r>
            <a:r>
              <a:rPr lang="en-US" altLang="en-US" b="1" i="1" baseline="-25000">
                <a:solidFill>
                  <a:srgbClr val="C00000"/>
                </a:solidFill>
              </a:rPr>
              <a:t>2</a:t>
            </a:r>
            <a:r>
              <a:rPr lang="en-US" altLang="en-US" b="1" i="1">
                <a:solidFill>
                  <a:srgbClr val="C00000"/>
                </a:solidFill>
              </a:rPr>
              <a:t>/r</a:t>
            </a:r>
            <a:r>
              <a:rPr lang="en-US" altLang="en-US" b="1" i="1" baseline="-25000">
                <a:solidFill>
                  <a:srgbClr val="C00000"/>
                </a:solidFill>
              </a:rPr>
              <a:t>1</a:t>
            </a:r>
            <a:r>
              <a:rPr lang="en-US" altLang="en-US" b="1" i="1">
                <a:solidFill>
                  <a:srgbClr val="C00000"/>
                </a:solidFill>
              </a:rPr>
              <a:t> = ce</a:t>
            </a:r>
            <a:r>
              <a:rPr lang="el-GR" altLang="en-US" b="1" i="1" baseline="30000">
                <a:solidFill>
                  <a:srgbClr val="C00000"/>
                </a:solidFill>
              </a:rPr>
              <a:t>θ</a:t>
            </a:r>
            <a:r>
              <a:rPr lang="en-US" altLang="en-US" b="1" i="1" baseline="30000">
                <a:solidFill>
                  <a:srgbClr val="C00000"/>
                </a:solidFill>
              </a:rPr>
              <a:t> cot(</a:t>
            </a:r>
            <a:r>
              <a:rPr lang="el-GR" altLang="en-US" b="1" i="1" baseline="30000">
                <a:solidFill>
                  <a:srgbClr val="C00000"/>
                </a:solidFill>
                <a:cs typeface="Arial" panose="020B0604020202020204" pitchFamily="34" charset="0"/>
              </a:rPr>
              <a:t>α</a:t>
            </a:r>
            <a:r>
              <a:rPr lang="en-US" altLang="en-US" b="1" i="1" baseline="30000">
                <a:solidFill>
                  <a:srgbClr val="C00000"/>
                </a:solidFill>
                <a:cs typeface="Arial" panose="020B0604020202020204" pitchFamily="34" charset="0"/>
              </a:rPr>
              <a:t>)</a:t>
            </a:r>
            <a:r>
              <a:rPr lang="en-US" altLang="en-US">
                <a:solidFill>
                  <a:srgbClr val="C00000"/>
                </a:solidFill>
              </a:rPr>
              <a:t>/</a:t>
            </a:r>
            <a:r>
              <a:rPr lang="en-US" altLang="en-US" b="1" i="1">
                <a:solidFill>
                  <a:srgbClr val="C00000"/>
                </a:solidFill>
              </a:rPr>
              <a:t>ce</a:t>
            </a:r>
            <a:r>
              <a:rPr lang="en-US" altLang="en-US" b="1" i="1" baseline="30000">
                <a:solidFill>
                  <a:srgbClr val="C00000"/>
                </a:solidFill>
              </a:rPr>
              <a:t>(</a:t>
            </a:r>
            <a:r>
              <a:rPr lang="el-GR" altLang="en-US" b="1" i="1" baseline="30000">
                <a:solidFill>
                  <a:srgbClr val="C00000"/>
                </a:solidFill>
              </a:rPr>
              <a:t>θ</a:t>
            </a:r>
            <a:r>
              <a:rPr lang="en-US" altLang="en-US" b="1" i="1" baseline="30000">
                <a:solidFill>
                  <a:srgbClr val="C00000"/>
                </a:solidFill>
              </a:rPr>
              <a:t>+2</a:t>
            </a:r>
            <a:r>
              <a:rPr lang="el-GR" altLang="en-US" b="1" i="1" baseline="30000">
                <a:solidFill>
                  <a:srgbClr val="C00000"/>
                </a:solidFill>
                <a:cs typeface="Arial" panose="020B0604020202020204" pitchFamily="34" charset="0"/>
              </a:rPr>
              <a:t>π</a:t>
            </a:r>
            <a:r>
              <a:rPr lang="en-US" altLang="en-US" b="1" i="1" baseline="30000">
                <a:solidFill>
                  <a:srgbClr val="C00000"/>
                </a:solidFill>
              </a:rPr>
              <a:t>) cot(</a:t>
            </a:r>
            <a:r>
              <a:rPr lang="el-GR" altLang="en-US" b="1" i="1" baseline="30000">
                <a:solidFill>
                  <a:srgbClr val="C00000"/>
                </a:solidFill>
                <a:cs typeface="Arial" panose="020B0604020202020204" pitchFamily="34" charset="0"/>
              </a:rPr>
              <a:t>α</a:t>
            </a:r>
            <a:r>
              <a:rPr lang="en-US" altLang="en-US" b="1" i="1" baseline="30000">
                <a:solidFill>
                  <a:srgbClr val="C00000"/>
                </a:solidFill>
                <a:cs typeface="Arial" panose="020B0604020202020204" pitchFamily="34" charset="0"/>
              </a:rPr>
              <a:t>)</a:t>
            </a:r>
            <a:r>
              <a:rPr lang="en-US" altLang="en-US">
                <a:solidFill>
                  <a:srgbClr val="C00000"/>
                </a:solidFill>
              </a:rPr>
              <a:t> </a:t>
            </a:r>
            <a:endParaRPr lang="en-US" altLang="en-US" b="1" i="1" baseline="-25000">
              <a:solidFill>
                <a:srgbClr val="C00000"/>
              </a:solidFill>
            </a:endParaRPr>
          </a:p>
          <a:p>
            <a:pPr>
              <a:buFont typeface="Wingdings" panose="05000000000000000000" pitchFamily="2" charset="2"/>
              <a:buChar char="q"/>
            </a:pPr>
            <a:r>
              <a:rPr lang="en-US" altLang="en-US" sz="2400">
                <a:solidFill>
                  <a:srgbClr val="C00000"/>
                </a:solidFill>
              </a:rPr>
              <a:t>Now c will factor out and disappear, leaving us with</a:t>
            </a:r>
          </a:p>
          <a:p>
            <a:pPr algn="ctr">
              <a:buFont typeface="Arial" panose="020B0604020202020204" pitchFamily="34" charset="0"/>
              <a:buNone/>
            </a:pPr>
            <a:r>
              <a:rPr lang="en-US" altLang="en-US" b="1" i="1">
                <a:solidFill>
                  <a:srgbClr val="C00000"/>
                </a:solidFill>
              </a:rPr>
              <a:t>k = r</a:t>
            </a:r>
            <a:r>
              <a:rPr lang="en-US" altLang="en-US" b="1" i="1" baseline="-25000">
                <a:solidFill>
                  <a:srgbClr val="C00000"/>
                </a:solidFill>
              </a:rPr>
              <a:t>2</a:t>
            </a:r>
            <a:r>
              <a:rPr lang="en-US" altLang="en-US" b="1" i="1">
                <a:solidFill>
                  <a:srgbClr val="C00000"/>
                </a:solidFill>
              </a:rPr>
              <a:t>/r</a:t>
            </a:r>
            <a:r>
              <a:rPr lang="en-US" altLang="en-US" b="1" i="1" baseline="-25000">
                <a:solidFill>
                  <a:srgbClr val="C00000"/>
                </a:solidFill>
              </a:rPr>
              <a:t>1</a:t>
            </a:r>
            <a:r>
              <a:rPr lang="en-US" altLang="en-US" b="1" i="1">
                <a:solidFill>
                  <a:srgbClr val="C00000"/>
                </a:solidFill>
              </a:rPr>
              <a:t> = e</a:t>
            </a:r>
            <a:r>
              <a:rPr lang="el-GR" altLang="en-US" b="1" i="1" baseline="30000">
                <a:solidFill>
                  <a:srgbClr val="C00000"/>
                </a:solidFill>
              </a:rPr>
              <a:t>θ</a:t>
            </a:r>
            <a:r>
              <a:rPr lang="en-US" altLang="en-US" b="1" i="1" baseline="30000">
                <a:solidFill>
                  <a:srgbClr val="C00000"/>
                </a:solidFill>
              </a:rPr>
              <a:t> cot(</a:t>
            </a:r>
            <a:r>
              <a:rPr lang="el-GR" altLang="en-US" b="1" i="1" baseline="30000">
                <a:solidFill>
                  <a:srgbClr val="C00000"/>
                </a:solidFill>
                <a:cs typeface="Arial" panose="020B0604020202020204" pitchFamily="34" charset="0"/>
              </a:rPr>
              <a:t>α</a:t>
            </a:r>
            <a:r>
              <a:rPr lang="en-US" altLang="en-US" b="1" i="1" baseline="30000">
                <a:solidFill>
                  <a:srgbClr val="C00000"/>
                </a:solidFill>
                <a:cs typeface="Arial" panose="020B0604020202020204" pitchFamily="34" charset="0"/>
              </a:rPr>
              <a:t>)</a:t>
            </a:r>
            <a:r>
              <a:rPr lang="en-US" altLang="en-US">
                <a:solidFill>
                  <a:srgbClr val="C00000"/>
                </a:solidFill>
              </a:rPr>
              <a:t>/</a:t>
            </a:r>
            <a:r>
              <a:rPr lang="en-US" altLang="en-US" b="1" i="1">
                <a:solidFill>
                  <a:srgbClr val="C00000"/>
                </a:solidFill>
              </a:rPr>
              <a:t>e</a:t>
            </a:r>
            <a:r>
              <a:rPr lang="en-US" altLang="en-US" b="1" i="1" baseline="30000">
                <a:solidFill>
                  <a:srgbClr val="C00000"/>
                </a:solidFill>
              </a:rPr>
              <a:t>(</a:t>
            </a:r>
            <a:r>
              <a:rPr lang="el-GR" altLang="en-US" b="1" i="1" baseline="30000">
                <a:solidFill>
                  <a:srgbClr val="C00000"/>
                </a:solidFill>
              </a:rPr>
              <a:t>θ</a:t>
            </a:r>
            <a:r>
              <a:rPr lang="en-US" altLang="en-US" b="1" i="1" baseline="30000">
                <a:solidFill>
                  <a:srgbClr val="C00000"/>
                </a:solidFill>
              </a:rPr>
              <a:t>+2</a:t>
            </a:r>
            <a:r>
              <a:rPr lang="el-GR" altLang="en-US" b="1" i="1" baseline="30000">
                <a:solidFill>
                  <a:srgbClr val="C00000"/>
                </a:solidFill>
                <a:cs typeface="Arial" panose="020B0604020202020204" pitchFamily="34" charset="0"/>
              </a:rPr>
              <a:t>π</a:t>
            </a:r>
            <a:r>
              <a:rPr lang="en-US" altLang="en-US" b="1" i="1" baseline="30000">
                <a:solidFill>
                  <a:srgbClr val="C00000"/>
                </a:solidFill>
              </a:rPr>
              <a:t>) cot(</a:t>
            </a:r>
            <a:r>
              <a:rPr lang="el-GR" altLang="en-US" b="1" i="1" baseline="30000">
                <a:solidFill>
                  <a:srgbClr val="C00000"/>
                </a:solidFill>
                <a:cs typeface="Arial" panose="020B0604020202020204" pitchFamily="34" charset="0"/>
              </a:rPr>
              <a:t>α</a:t>
            </a:r>
            <a:r>
              <a:rPr lang="en-US" altLang="en-US" b="1" i="1" baseline="30000">
                <a:solidFill>
                  <a:srgbClr val="C00000"/>
                </a:solidFill>
                <a:cs typeface="Arial" panose="020B0604020202020204" pitchFamily="34" charset="0"/>
              </a:rPr>
              <a:t>)</a:t>
            </a:r>
            <a:endParaRPr lang="en-US" altLang="en-US">
              <a:solidFill>
                <a:srgbClr val="C00000"/>
              </a:solidFill>
            </a:endParaRPr>
          </a:p>
          <a:p>
            <a:pPr>
              <a:buFont typeface="Wingdings" panose="05000000000000000000" pitchFamily="2" charset="2"/>
              <a:buChar char="q"/>
            </a:pPr>
            <a:r>
              <a:rPr lang="en-US" altLang="en-US" sz="2400">
                <a:solidFill>
                  <a:srgbClr val="C00000"/>
                </a:solidFill>
              </a:rPr>
              <a:t>Using the laws of exponents, we can finally obtain </a:t>
            </a:r>
          </a:p>
          <a:p>
            <a:pPr algn="ctr">
              <a:buFont typeface="Arial" panose="020B0604020202020204" pitchFamily="34" charset="0"/>
              <a:buNone/>
            </a:pPr>
            <a:r>
              <a:rPr lang="en-US" altLang="en-US" b="1" i="1">
                <a:solidFill>
                  <a:srgbClr val="C00000"/>
                </a:solidFill>
              </a:rPr>
              <a:t>k = e</a:t>
            </a:r>
            <a:r>
              <a:rPr lang="en-US" altLang="en-US" b="1" i="1" baseline="30000">
                <a:solidFill>
                  <a:srgbClr val="C00000"/>
                </a:solidFill>
              </a:rPr>
              <a:t>2</a:t>
            </a:r>
            <a:r>
              <a:rPr lang="el-GR" altLang="en-US" b="1" i="1" baseline="30000">
                <a:solidFill>
                  <a:srgbClr val="C00000"/>
                </a:solidFill>
                <a:cs typeface="Arial" panose="020B0604020202020204" pitchFamily="34" charset="0"/>
              </a:rPr>
              <a:t>π</a:t>
            </a:r>
            <a:r>
              <a:rPr lang="en-US" altLang="en-US" b="1" i="1" baseline="30000">
                <a:solidFill>
                  <a:srgbClr val="C00000"/>
                </a:solidFill>
                <a:cs typeface="Arial" panose="020B0604020202020204" pitchFamily="34" charset="0"/>
              </a:rPr>
              <a:t> </a:t>
            </a:r>
            <a:r>
              <a:rPr lang="en-US" altLang="en-US" b="1" i="1" baseline="30000">
                <a:solidFill>
                  <a:srgbClr val="C00000"/>
                </a:solidFill>
              </a:rPr>
              <a:t>cot(</a:t>
            </a:r>
            <a:r>
              <a:rPr lang="el-GR" altLang="en-US" b="1" i="1" baseline="30000">
                <a:solidFill>
                  <a:srgbClr val="C00000"/>
                </a:solidFill>
              </a:rPr>
              <a:t>α</a:t>
            </a:r>
            <a:r>
              <a:rPr lang="en-US" altLang="en-US" b="1" i="1" baseline="30000">
                <a:solidFill>
                  <a:srgbClr val="C00000"/>
                </a:solidFill>
              </a:rPr>
              <a:t>)</a:t>
            </a:r>
            <a:endParaRPr lang="en-US" altLang="en-US" baseline="30000">
              <a:solidFill>
                <a:srgbClr val="C00000"/>
              </a:solidFill>
            </a:endParaRPr>
          </a:p>
        </p:txBody>
      </p:sp>
      <p:sp>
        <p:nvSpPr>
          <p:cNvPr id="231427" name="Rectangle 2">
            <a:extLst>
              <a:ext uri="{FF2B5EF4-FFF2-40B4-BE49-F238E27FC236}">
                <a16:creationId xmlns:a16="http://schemas.microsoft.com/office/drawing/2014/main" id="{14C5AB74-DE38-49C6-BF60-A957338E4154}"/>
              </a:ext>
            </a:extLst>
          </p:cNvPr>
          <p:cNvSpPr>
            <a:spLocks noGrp="1" noChangeArrowheads="1"/>
          </p:cNvSpPr>
          <p:nvPr>
            <p:ph type="title"/>
          </p:nvPr>
        </p:nvSpPr>
        <p:spPr>
          <a:xfrm>
            <a:off x="381000" y="0"/>
            <a:ext cx="8229600" cy="381000"/>
          </a:xfrm>
          <a:solidFill>
            <a:srgbClr val="C00000"/>
          </a:solidFill>
          <a:ln w="38100">
            <a:solidFill>
              <a:schemeClr val="tx1"/>
            </a:solidFill>
            <a:miter lim="800000"/>
            <a:headEnd/>
            <a:tailEnd/>
          </a:ln>
        </p:spPr>
        <p:txBody>
          <a:bodyPr/>
          <a:lstStyle/>
          <a:p>
            <a:r>
              <a:rPr lang="en-US" altLang="en-US" sz="2400" b="1">
                <a:solidFill>
                  <a:schemeClr val="bg1"/>
                </a:solidFill>
              </a:rPr>
              <a:t>Exercise 9c2: Parameterize that Spiral!</a:t>
            </a:r>
          </a:p>
        </p:txBody>
      </p:sp>
      <p:sp>
        <p:nvSpPr>
          <p:cNvPr id="33" name="Rectangle 6">
            <a:extLst>
              <a:ext uri="{FF2B5EF4-FFF2-40B4-BE49-F238E27FC236}">
                <a16:creationId xmlns:a16="http://schemas.microsoft.com/office/drawing/2014/main" id="{B120EB1E-54D2-42F9-8491-F3DBA40E2250}"/>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568CCB8-ED1B-4ACE-99EB-023655155F78}" type="slidenum">
              <a:rPr lang="en-US" altLang="en-US">
                <a:solidFill>
                  <a:srgbClr val="898989"/>
                </a:solidFill>
              </a:rPr>
              <a:pPr eaLnBrk="1" hangingPunct="1"/>
              <a:t>207</a:t>
            </a:fld>
            <a:endParaRPr lang="en-US" altLang="en-US">
              <a:solidFill>
                <a:srgbClr val="898989"/>
              </a:solidFill>
            </a:endParaRPr>
          </a:p>
        </p:txBody>
      </p:sp>
      <p:sp>
        <p:nvSpPr>
          <p:cNvPr id="231429" name="Rectangle 2">
            <a:extLst>
              <a:ext uri="{FF2B5EF4-FFF2-40B4-BE49-F238E27FC236}">
                <a16:creationId xmlns:a16="http://schemas.microsoft.com/office/drawing/2014/main" id="{2D4321EE-0545-4541-B584-59FFCFE332CD}"/>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31430" name="TextBox 8">
            <a:extLst>
              <a:ext uri="{FF2B5EF4-FFF2-40B4-BE49-F238E27FC236}">
                <a16:creationId xmlns:a16="http://schemas.microsoft.com/office/drawing/2014/main" id="{E4A36392-BF36-40A9-9104-0B57DCC30D43}"/>
              </a:ext>
            </a:extLst>
          </p:cNvPr>
          <p:cNvSpPr txBox="1">
            <a:spLocks noChangeArrowheads="1"/>
          </p:cNvSpPr>
          <p:nvPr/>
        </p:nvSpPr>
        <p:spPr bwMode="auto">
          <a:xfrm>
            <a:off x="5943600" y="40386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499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499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49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B221F3FE-672A-477A-8E38-69464907048D}"/>
              </a:ext>
            </a:extLst>
          </p:cNvPr>
          <p:cNvSpPr>
            <a:spLocks noGrp="1" noChangeArrowheads="1"/>
          </p:cNvSpPr>
          <p:nvPr>
            <p:ph idx="1"/>
          </p:nvPr>
        </p:nvSpPr>
        <p:spPr>
          <a:xfrm>
            <a:off x="0" y="457200"/>
            <a:ext cx="8991600" cy="6297613"/>
          </a:xfrm>
        </p:spPr>
        <p:txBody>
          <a:bodyPr>
            <a:spAutoFit/>
          </a:bodyPr>
          <a:lstStyle/>
          <a:p>
            <a:pPr>
              <a:buFont typeface="Wingdings" panose="05000000000000000000" pitchFamily="2" charset="2"/>
              <a:buChar char="q"/>
            </a:pPr>
            <a:r>
              <a:rPr lang="en-US" altLang="en-US" sz="2400"/>
              <a:t>Solve for </a:t>
            </a:r>
            <a:r>
              <a:rPr lang="en-US" altLang="en-US" sz="2400" b="1" i="1"/>
              <a:t>α</a:t>
            </a:r>
            <a:r>
              <a:rPr lang="en-US" altLang="en-US" sz="2400"/>
              <a:t>, in terms of </a:t>
            </a:r>
            <a:r>
              <a:rPr lang="en-US" altLang="en-US" sz="2400" b="1" i="1"/>
              <a:t>k</a:t>
            </a:r>
            <a:r>
              <a:rPr lang="en-US" altLang="en-US" sz="2400"/>
              <a:t>. </a:t>
            </a:r>
            <a:r>
              <a:rPr lang="en-US" altLang="en-US" sz="2400" b="1" u="sng"/>
              <a:t>Click for the answer!</a:t>
            </a:r>
          </a:p>
          <a:p>
            <a:pPr>
              <a:buFont typeface="Wingdings" panose="05000000000000000000" pitchFamily="2" charset="2"/>
              <a:buChar char="q"/>
            </a:pPr>
            <a:r>
              <a:rPr lang="en-US" altLang="en-US" sz="2400">
                <a:solidFill>
                  <a:srgbClr val="C00000"/>
                </a:solidFill>
              </a:rPr>
              <a:t>Since, in the last question, we obtained</a:t>
            </a:r>
          </a:p>
          <a:p>
            <a:pPr algn="ctr">
              <a:buFont typeface="Arial" panose="020B0604020202020204" pitchFamily="34" charset="0"/>
              <a:buNone/>
            </a:pPr>
            <a:r>
              <a:rPr lang="en-US" altLang="en-US" sz="2400" b="1" i="1">
                <a:solidFill>
                  <a:srgbClr val="C00000"/>
                </a:solidFill>
              </a:rPr>
              <a:t>k = e</a:t>
            </a:r>
            <a:r>
              <a:rPr lang="en-US" altLang="en-US" sz="2400" b="1" i="1" baseline="30000">
                <a:solidFill>
                  <a:srgbClr val="C00000"/>
                </a:solidFill>
              </a:rPr>
              <a:t>2</a:t>
            </a:r>
            <a:r>
              <a:rPr lang="el-GR" altLang="en-US" sz="2400" b="1" i="1" baseline="30000">
                <a:solidFill>
                  <a:srgbClr val="C00000"/>
                </a:solidFill>
                <a:cs typeface="Arial" panose="020B0604020202020204" pitchFamily="34" charset="0"/>
              </a:rPr>
              <a:t>π</a:t>
            </a:r>
            <a:r>
              <a:rPr lang="en-US" altLang="en-US" sz="2400" b="1" i="1" baseline="30000">
                <a:solidFill>
                  <a:srgbClr val="C00000"/>
                </a:solidFill>
                <a:cs typeface="Arial" panose="020B0604020202020204" pitchFamily="34" charset="0"/>
              </a:rPr>
              <a:t> </a:t>
            </a:r>
            <a:r>
              <a:rPr lang="en-US" altLang="en-US" sz="2400" b="1" i="1" baseline="30000">
                <a:solidFill>
                  <a:srgbClr val="C00000"/>
                </a:solidFill>
              </a:rPr>
              <a:t>cot(</a:t>
            </a:r>
            <a:r>
              <a:rPr lang="el-GR" altLang="en-US" sz="2400" b="1" i="1" baseline="30000">
                <a:solidFill>
                  <a:srgbClr val="C00000"/>
                </a:solidFill>
              </a:rPr>
              <a:t>α</a:t>
            </a:r>
            <a:r>
              <a:rPr lang="en-US" altLang="en-US" sz="2400" b="1" i="1" baseline="30000">
                <a:solidFill>
                  <a:srgbClr val="C00000"/>
                </a:solidFill>
              </a:rPr>
              <a:t>)</a:t>
            </a:r>
            <a:endParaRPr lang="en-US" altLang="en-US" sz="2400" baseline="30000">
              <a:solidFill>
                <a:srgbClr val="C00000"/>
              </a:solidFill>
            </a:endParaRPr>
          </a:p>
          <a:p>
            <a:pPr>
              <a:buFont typeface="Wingdings" panose="05000000000000000000" pitchFamily="2" charset="2"/>
              <a:buChar char="q"/>
            </a:pPr>
            <a:r>
              <a:rPr lang="en-US" altLang="en-US" sz="2400">
                <a:solidFill>
                  <a:srgbClr val="C00000"/>
                </a:solidFill>
              </a:rPr>
              <a:t>we can get rid of the exponent by taking the natural logarithm of both sides:</a:t>
            </a:r>
          </a:p>
          <a:p>
            <a:pPr algn="ctr">
              <a:buFont typeface="Arial" panose="020B0604020202020204" pitchFamily="34" charset="0"/>
              <a:buNone/>
            </a:pPr>
            <a:r>
              <a:rPr lang="en-US" altLang="en-US" sz="2400" b="1" i="1">
                <a:solidFill>
                  <a:srgbClr val="C00000"/>
                </a:solidFill>
              </a:rPr>
              <a:t>ln(k) = ln (e</a:t>
            </a:r>
            <a:r>
              <a:rPr lang="en-US" altLang="en-US" sz="2400" b="1" i="1" baseline="30000">
                <a:solidFill>
                  <a:srgbClr val="C00000"/>
                </a:solidFill>
              </a:rPr>
              <a:t>2</a:t>
            </a:r>
            <a:r>
              <a:rPr lang="el-GR" altLang="en-US" sz="2400" b="1" i="1" baseline="30000">
                <a:solidFill>
                  <a:srgbClr val="C00000"/>
                </a:solidFill>
                <a:cs typeface="Arial" panose="020B0604020202020204" pitchFamily="34" charset="0"/>
              </a:rPr>
              <a:t>π</a:t>
            </a:r>
            <a:r>
              <a:rPr lang="en-US" altLang="en-US" sz="2400" b="1" i="1" baseline="30000">
                <a:solidFill>
                  <a:srgbClr val="C00000"/>
                </a:solidFill>
                <a:cs typeface="Arial" panose="020B0604020202020204" pitchFamily="34" charset="0"/>
              </a:rPr>
              <a:t> </a:t>
            </a:r>
            <a:r>
              <a:rPr lang="en-US" altLang="en-US" sz="2400" b="1" i="1" baseline="30000">
                <a:solidFill>
                  <a:srgbClr val="C00000"/>
                </a:solidFill>
              </a:rPr>
              <a:t>cot(</a:t>
            </a:r>
            <a:r>
              <a:rPr lang="el-GR" altLang="en-US" sz="2400" b="1" i="1" baseline="30000">
                <a:solidFill>
                  <a:srgbClr val="C00000"/>
                </a:solidFill>
              </a:rPr>
              <a:t>α</a:t>
            </a:r>
            <a:r>
              <a:rPr lang="en-US" altLang="en-US" sz="2400" b="1" i="1" baseline="30000">
                <a:solidFill>
                  <a:srgbClr val="C00000"/>
                </a:solidFill>
              </a:rPr>
              <a:t>)</a:t>
            </a:r>
            <a:r>
              <a:rPr lang="en-US" altLang="en-US" sz="2400" b="1" i="1">
                <a:solidFill>
                  <a:srgbClr val="C00000"/>
                </a:solidFill>
              </a:rPr>
              <a:t>) = 2</a:t>
            </a:r>
            <a:r>
              <a:rPr lang="el-GR" altLang="en-US" sz="2400" b="1" i="1">
                <a:solidFill>
                  <a:srgbClr val="C00000"/>
                </a:solidFill>
                <a:cs typeface="Arial" panose="020B0604020202020204" pitchFamily="34" charset="0"/>
              </a:rPr>
              <a:t>π</a:t>
            </a:r>
            <a:r>
              <a:rPr lang="en-US" altLang="en-US" sz="2400" b="1" i="1">
                <a:solidFill>
                  <a:srgbClr val="C00000"/>
                </a:solidFill>
                <a:cs typeface="Arial" panose="020B0604020202020204" pitchFamily="34" charset="0"/>
              </a:rPr>
              <a:t> </a:t>
            </a:r>
            <a:r>
              <a:rPr lang="en-US" altLang="en-US" sz="2400" b="1" i="1">
                <a:solidFill>
                  <a:srgbClr val="C00000"/>
                </a:solidFill>
              </a:rPr>
              <a:t>cot(</a:t>
            </a:r>
            <a:r>
              <a:rPr lang="el-GR" altLang="en-US" sz="2400" b="1" i="1">
                <a:solidFill>
                  <a:srgbClr val="C00000"/>
                </a:solidFill>
              </a:rPr>
              <a:t>α</a:t>
            </a:r>
            <a:r>
              <a:rPr lang="en-US" altLang="en-US" sz="2400" b="1" i="1">
                <a:solidFill>
                  <a:srgbClr val="C00000"/>
                </a:solidFill>
              </a:rPr>
              <a:t>)</a:t>
            </a:r>
          </a:p>
          <a:p>
            <a:pPr>
              <a:buFont typeface="Wingdings" panose="05000000000000000000" pitchFamily="2" charset="2"/>
              <a:buChar char="q"/>
            </a:pPr>
            <a:r>
              <a:rPr lang="en-US" altLang="en-US" sz="2400">
                <a:solidFill>
                  <a:srgbClr val="C00000"/>
                </a:solidFill>
              </a:rPr>
              <a:t>If we now divide both sides by 2</a:t>
            </a:r>
            <a:r>
              <a:rPr lang="el-GR" altLang="en-US" sz="2400">
                <a:solidFill>
                  <a:srgbClr val="C00000"/>
                </a:solidFill>
                <a:cs typeface="Arial" panose="020B0604020202020204" pitchFamily="34" charset="0"/>
              </a:rPr>
              <a:t>π</a:t>
            </a:r>
            <a:r>
              <a:rPr lang="en-US" altLang="en-US" sz="2400">
                <a:solidFill>
                  <a:srgbClr val="C00000"/>
                </a:solidFill>
                <a:cs typeface="Arial" panose="020B0604020202020204" pitchFamily="34" charset="0"/>
              </a:rPr>
              <a:t>, we’ve almost got it:</a:t>
            </a:r>
          </a:p>
          <a:p>
            <a:pPr algn="ctr">
              <a:buFont typeface="Arial" panose="020B0604020202020204" pitchFamily="34" charset="0"/>
              <a:buNone/>
            </a:pPr>
            <a:r>
              <a:rPr lang="en-US" altLang="en-US" sz="2400" b="1" i="1">
                <a:solidFill>
                  <a:srgbClr val="C00000"/>
                </a:solidFill>
                <a:cs typeface="Arial" panose="020B0604020202020204" pitchFamily="34" charset="0"/>
              </a:rPr>
              <a:t>ln(k)/2</a:t>
            </a:r>
            <a:r>
              <a:rPr lang="el-GR" altLang="en-US" sz="2400" b="1" i="1">
                <a:solidFill>
                  <a:srgbClr val="C00000"/>
                </a:solidFill>
                <a:cs typeface="Arial" panose="020B0604020202020204" pitchFamily="34" charset="0"/>
              </a:rPr>
              <a:t>π</a:t>
            </a:r>
            <a:r>
              <a:rPr lang="en-US" altLang="en-US" sz="2400" b="1" i="1">
                <a:solidFill>
                  <a:srgbClr val="C00000"/>
                </a:solidFill>
                <a:cs typeface="Arial" panose="020B0604020202020204" pitchFamily="34" charset="0"/>
              </a:rPr>
              <a:t> = cot(</a:t>
            </a:r>
            <a:r>
              <a:rPr lang="el-GR" altLang="en-US" sz="2400" b="1" i="1">
                <a:solidFill>
                  <a:srgbClr val="C00000"/>
                </a:solidFill>
              </a:rPr>
              <a:t>α</a:t>
            </a:r>
            <a:r>
              <a:rPr lang="en-US" altLang="en-US" sz="2400" b="1" i="1">
                <a:solidFill>
                  <a:srgbClr val="C00000"/>
                </a:solidFill>
              </a:rPr>
              <a:t>) = 1/tan(</a:t>
            </a:r>
            <a:r>
              <a:rPr lang="el-GR" altLang="en-US" sz="2400" b="1" i="1">
                <a:solidFill>
                  <a:srgbClr val="C00000"/>
                </a:solidFill>
              </a:rPr>
              <a:t>α</a:t>
            </a:r>
            <a:r>
              <a:rPr lang="en-US" altLang="en-US" sz="2400" b="1" i="1">
                <a:solidFill>
                  <a:srgbClr val="C00000"/>
                </a:solidFill>
              </a:rPr>
              <a:t>)</a:t>
            </a:r>
          </a:p>
          <a:p>
            <a:pPr algn="ctr">
              <a:buFont typeface="Arial" panose="020B0604020202020204" pitchFamily="34" charset="0"/>
              <a:buNone/>
            </a:pPr>
            <a:r>
              <a:rPr lang="en-US" altLang="en-US" sz="2400">
                <a:solidFill>
                  <a:srgbClr val="C00000"/>
                </a:solidFill>
              </a:rPr>
              <a:t>Thus, </a:t>
            </a:r>
            <a:r>
              <a:rPr lang="en-US" altLang="en-US" sz="2400" b="1" i="1">
                <a:solidFill>
                  <a:srgbClr val="C00000"/>
                </a:solidFill>
              </a:rPr>
              <a:t>2</a:t>
            </a:r>
            <a:r>
              <a:rPr lang="el-GR" altLang="en-US" sz="2400" b="1" i="1">
                <a:solidFill>
                  <a:srgbClr val="C00000"/>
                </a:solidFill>
                <a:cs typeface="Arial" panose="020B0604020202020204" pitchFamily="34" charset="0"/>
              </a:rPr>
              <a:t>π</a:t>
            </a:r>
            <a:r>
              <a:rPr lang="en-US" altLang="en-US" sz="2400" b="1" i="1">
                <a:solidFill>
                  <a:srgbClr val="C00000"/>
                </a:solidFill>
                <a:cs typeface="Arial" panose="020B0604020202020204" pitchFamily="34" charset="0"/>
              </a:rPr>
              <a:t>/ln(k) = tan(</a:t>
            </a:r>
            <a:r>
              <a:rPr lang="el-GR" altLang="en-US" sz="2400" b="1" i="1">
                <a:solidFill>
                  <a:srgbClr val="C00000"/>
                </a:solidFill>
              </a:rPr>
              <a:t>α</a:t>
            </a:r>
            <a:r>
              <a:rPr lang="en-US" altLang="en-US" sz="2400" b="1" i="1">
                <a:solidFill>
                  <a:srgbClr val="C00000"/>
                </a:solidFill>
              </a:rPr>
              <a:t>)</a:t>
            </a:r>
          </a:p>
          <a:p>
            <a:pPr>
              <a:buFont typeface="Wingdings" panose="05000000000000000000" pitchFamily="2" charset="2"/>
              <a:buChar char="q"/>
            </a:pPr>
            <a:r>
              <a:rPr lang="en-US" altLang="en-US" sz="2400">
                <a:solidFill>
                  <a:srgbClr val="C00000"/>
                </a:solidFill>
              </a:rPr>
              <a:t>In the previous steps, we converted the expression including the cotangent to an expression in terms of the tangent, since many calculators (and Excel) don’t have an inverse cotangent function.   Now, all we have to do is take the inverse tangent of both sides to solve for α: </a:t>
            </a:r>
          </a:p>
          <a:p>
            <a:pPr algn="ctr">
              <a:buFont typeface="Arial" panose="020B0604020202020204" pitchFamily="34" charset="0"/>
              <a:buNone/>
            </a:pPr>
            <a:r>
              <a:rPr lang="el-GR" altLang="en-US" sz="2400" b="1" i="1">
                <a:solidFill>
                  <a:srgbClr val="C00000"/>
                </a:solidFill>
              </a:rPr>
              <a:t>α</a:t>
            </a:r>
            <a:r>
              <a:rPr lang="en-US" altLang="en-US" sz="2400" b="1" i="1">
                <a:solidFill>
                  <a:srgbClr val="C00000"/>
                </a:solidFill>
              </a:rPr>
              <a:t> = tan</a:t>
            </a:r>
            <a:r>
              <a:rPr lang="en-US" altLang="en-US" sz="2400" b="1" i="1" baseline="30000">
                <a:solidFill>
                  <a:srgbClr val="C00000"/>
                </a:solidFill>
              </a:rPr>
              <a:t>-1</a:t>
            </a:r>
            <a:r>
              <a:rPr lang="en-US" altLang="en-US" sz="2400" b="1" i="1">
                <a:solidFill>
                  <a:srgbClr val="C00000"/>
                </a:solidFill>
              </a:rPr>
              <a:t> (2</a:t>
            </a:r>
            <a:r>
              <a:rPr lang="el-GR" altLang="en-US" sz="2400" b="1" i="1">
                <a:solidFill>
                  <a:srgbClr val="C00000"/>
                </a:solidFill>
                <a:cs typeface="Arial" panose="020B0604020202020204" pitchFamily="34" charset="0"/>
              </a:rPr>
              <a:t>π</a:t>
            </a:r>
            <a:r>
              <a:rPr lang="en-US" altLang="en-US" sz="2400" b="1" i="1">
                <a:solidFill>
                  <a:srgbClr val="C00000"/>
                </a:solidFill>
                <a:cs typeface="Arial" panose="020B0604020202020204" pitchFamily="34" charset="0"/>
              </a:rPr>
              <a:t>/ln(k))</a:t>
            </a:r>
            <a:endParaRPr lang="en-US" altLang="en-US" sz="2400">
              <a:solidFill>
                <a:srgbClr val="C00000"/>
              </a:solidFill>
            </a:endParaRPr>
          </a:p>
        </p:txBody>
      </p:sp>
      <p:sp>
        <p:nvSpPr>
          <p:cNvPr id="232451" name="Rectangle 2">
            <a:extLst>
              <a:ext uri="{FF2B5EF4-FFF2-40B4-BE49-F238E27FC236}">
                <a16:creationId xmlns:a16="http://schemas.microsoft.com/office/drawing/2014/main" id="{A96A2017-C526-4D5E-B469-46A204764173}"/>
              </a:ext>
            </a:extLst>
          </p:cNvPr>
          <p:cNvSpPr>
            <a:spLocks noGrp="1" noChangeArrowheads="1"/>
          </p:cNvSpPr>
          <p:nvPr>
            <p:ph type="title"/>
          </p:nvPr>
        </p:nvSpPr>
        <p:spPr>
          <a:xfrm>
            <a:off x="381000" y="0"/>
            <a:ext cx="8229600" cy="381000"/>
          </a:xfrm>
          <a:solidFill>
            <a:srgbClr val="C00000"/>
          </a:solidFill>
          <a:ln w="38100">
            <a:solidFill>
              <a:schemeClr val="tx1"/>
            </a:solidFill>
            <a:miter lim="800000"/>
            <a:headEnd/>
            <a:tailEnd/>
          </a:ln>
        </p:spPr>
        <p:txBody>
          <a:bodyPr/>
          <a:lstStyle/>
          <a:p>
            <a:r>
              <a:rPr lang="en-US" altLang="en-US" sz="2400" b="1">
                <a:solidFill>
                  <a:schemeClr val="bg1"/>
                </a:solidFill>
              </a:rPr>
              <a:t>Exercise 9c2: Parameterize that Spiral!</a:t>
            </a:r>
          </a:p>
        </p:txBody>
      </p:sp>
      <p:sp>
        <p:nvSpPr>
          <p:cNvPr id="33" name="Rectangle 6">
            <a:extLst>
              <a:ext uri="{FF2B5EF4-FFF2-40B4-BE49-F238E27FC236}">
                <a16:creationId xmlns:a16="http://schemas.microsoft.com/office/drawing/2014/main" id="{7192E63B-4637-4253-B0B0-DE270E75B7FF}"/>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046D99C-040E-4168-A032-4A8AC2F4317F}" type="slidenum">
              <a:rPr lang="en-US" altLang="en-US">
                <a:solidFill>
                  <a:srgbClr val="898989"/>
                </a:solidFill>
              </a:rPr>
              <a:pPr eaLnBrk="1" hangingPunct="1"/>
              <a:t>208</a:t>
            </a:fld>
            <a:endParaRPr lang="en-US" altLang="en-US">
              <a:solidFill>
                <a:srgbClr val="898989"/>
              </a:solidFill>
            </a:endParaRPr>
          </a:p>
        </p:txBody>
      </p:sp>
      <p:sp>
        <p:nvSpPr>
          <p:cNvPr id="232453" name="Rectangle 2">
            <a:extLst>
              <a:ext uri="{FF2B5EF4-FFF2-40B4-BE49-F238E27FC236}">
                <a16:creationId xmlns:a16="http://schemas.microsoft.com/office/drawing/2014/main" id="{A1A006DA-0A91-4E24-AD20-4E58CE73EE69}"/>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32454" name="TextBox 8">
            <a:extLst>
              <a:ext uri="{FF2B5EF4-FFF2-40B4-BE49-F238E27FC236}">
                <a16:creationId xmlns:a16="http://schemas.microsoft.com/office/drawing/2014/main" id="{766CA66D-CC4F-477B-B67C-CD26E770E50A}"/>
              </a:ext>
            </a:extLst>
          </p:cNvPr>
          <p:cNvSpPr txBox="1">
            <a:spLocks noChangeArrowheads="1"/>
          </p:cNvSpPr>
          <p:nvPr/>
        </p:nvSpPr>
        <p:spPr bwMode="auto">
          <a:xfrm>
            <a:off x="5943600" y="40386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499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499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4995">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84995">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849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3BBC1024-327C-4D58-AEA6-B39599852D49}"/>
              </a:ext>
            </a:extLst>
          </p:cNvPr>
          <p:cNvSpPr>
            <a:spLocks noGrp="1" noChangeArrowheads="1"/>
          </p:cNvSpPr>
          <p:nvPr>
            <p:ph idx="1"/>
          </p:nvPr>
        </p:nvSpPr>
        <p:spPr>
          <a:xfrm>
            <a:off x="0" y="457200"/>
            <a:ext cx="8991600" cy="6297613"/>
          </a:xfrm>
        </p:spPr>
        <p:txBody>
          <a:bodyPr>
            <a:spAutoFit/>
          </a:bodyPr>
          <a:lstStyle/>
          <a:p>
            <a:pPr>
              <a:buFont typeface="Wingdings" panose="05000000000000000000" pitchFamily="2" charset="2"/>
              <a:buChar char="q"/>
            </a:pPr>
            <a:r>
              <a:rPr lang="en-US" altLang="en-US" sz="2400"/>
              <a:t>Now that you have solved for </a:t>
            </a:r>
            <a:r>
              <a:rPr lang="en-US" altLang="en-US" sz="2400" b="1" i="1"/>
              <a:t>α</a:t>
            </a:r>
            <a:r>
              <a:rPr lang="en-US" altLang="en-US" sz="2400"/>
              <a:t> in terms of </a:t>
            </a:r>
            <a:r>
              <a:rPr lang="en-US" altLang="en-US" sz="2400" b="1" i="1"/>
              <a:t>k</a:t>
            </a:r>
            <a:r>
              <a:rPr lang="en-US" altLang="en-US" sz="2400"/>
              <a:t>, you can use a scientific calculator or the Excel spreadsheet to calculate the </a:t>
            </a:r>
            <a:r>
              <a:rPr lang="en-US" altLang="en-US" sz="2400" b="1" i="1"/>
              <a:t>α </a:t>
            </a:r>
            <a:r>
              <a:rPr lang="en-US" altLang="en-US" sz="2400"/>
              <a:t>for your nautilus shell.  Make sure you know whether your calculator is using degrees or radians to do this calculation!  Excel uses radians.</a:t>
            </a:r>
          </a:p>
          <a:p>
            <a:pPr>
              <a:buFont typeface="Wingdings" panose="05000000000000000000" pitchFamily="2" charset="2"/>
              <a:buChar char="q"/>
            </a:pPr>
            <a:r>
              <a:rPr lang="en-US" altLang="en-US" sz="2400"/>
              <a:t>Now you should try to see if this angle is actually close to angles formed by the radii and tangents to radii at those points on your nautilus shell's spiral.</a:t>
            </a:r>
          </a:p>
          <a:p>
            <a:pPr>
              <a:buFont typeface="Wingdings" panose="05000000000000000000" pitchFamily="2" charset="2"/>
              <a:buChar char="q"/>
            </a:pPr>
            <a:r>
              <a:rPr lang="en-US" altLang="en-US" sz="2400"/>
              <a:t>Once you have found the angle </a:t>
            </a:r>
            <a:r>
              <a:rPr lang="en-US" altLang="en-US" sz="2400" b="1" i="1"/>
              <a:t>α</a:t>
            </a:r>
            <a:r>
              <a:rPr lang="en-US" altLang="en-US" sz="2400"/>
              <a:t> above, convert this answer to degrees (if it is not already in degrees).  </a:t>
            </a:r>
          </a:p>
          <a:p>
            <a:pPr>
              <a:buFont typeface="Wingdings" panose="05000000000000000000" pitchFamily="2" charset="2"/>
              <a:buChar char="q"/>
            </a:pPr>
            <a:r>
              <a:rPr lang="en-US" altLang="en-US" sz="2400"/>
              <a:t>Pick a point on the spiral that lies along one of the radial gridlines drawn on the container housing your nautilus shell.</a:t>
            </a:r>
          </a:p>
          <a:p>
            <a:pPr>
              <a:buFont typeface="Wingdings" panose="05000000000000000000" pitchFamily="2" charset="2"/>
              <a:buChar char="q"/>
            </a:pPr>
            <a:r>
              <a:rPr lang="en-US" altLang="en-US" sz="2400"/>
              <a:t>Stretch a rubber band across your shell container, so that it forms a line tangent to the curve at your selected point.  Remember, a tangent line to a curve at a particular point should </a:t>
            </a:r>
            <a:r>
              <a:rPr lang="en-US" altLang="en-US" sz="2400" b="1"/>
              <a:t>ONLY</a:t>
            </a:r>
            <a:r>
              <a:rPr lang="en-US" altLang="en-US" sz="2400"/>
              <a:t> touch pass through the curve at that point.</a:t>
            </a:r>
          </a:p>
        </p:txBody>
      </p:sp>
      <p:sp>
        <p:nvSpPr>
          <p:cNvPr id="233475" name="Rectangle 2">
            <a:extLst>
              <a:ext uri="{FF2B5EF4-FFF2-40B4-BE49-F238E27FC236}">
                <a16:creationId xmlns:a16="http://schemas.microsoft.com/office/drawing/2014/main" id="{0DB0984C-4602-4F89-8ED0-B7F988958A89}"/>
              </a:ext>
            </a:extLst>
          </p:cNvPr>
          <p:cNvSpPr>
            <a:spLocks noGrp="1" noChangeArrowheads="1"/>
          </p:cNvSpPr>
          <p:nvPr>
            <p:ph type="title"/>
          </p:nvPr>
        </p:nvSpPr>
        <p:spPr>
          <a:xfrm>
            <a:off x="381000" y="0"/>
            <a:ext cx="8229600" cy="381000"/>
          </a:xfrm>
          <a:solidFill>
            <a:srgbClr val="C00000"/>
          </a:solidFill>
          <a:ln w="38100">
            <a:solidFill>
              <a:schemeClr val="tx1"/>
            </a:solidFill>
            <a:miter lim="800000"/>
            <a:headEnd/>
            <a:tailEnd/>
          </a:ln>
        </p:spPr>
        <p:txBody>
          <a:bodyPr/>
          <a:lstStyle/>
          <a:p>
            <a:r>
              <a:rPr lang="en-US" altLang="en-US" sz="2400" b="1">
                <a:solidFill>
                  <a:schemeClr val="bg1"/>
                </a:solidFill>
              </a:rPr>
              <a:t>Exercise 9c2: Parameterize that Spiral!</a:t>
            </a:r>
          </a:p>
        </p:txBody>
      </p:sp>
      <p:sp>
        <p:nvSpPr>
          <p:cNvPr id="33" name="Rectangle 6">
            <a:extLst>
              <a:ext uri="{FF2B5EF4-FFF2-40B4-BE49-F238E27FC236}">
                <a16:creationId xmlns:a16="http://schemas.microsoft.com/office/drawing/2014/main" id="{5DA92E93-3DD1-4BBE-ADC7-8DC9DE980B23}"/>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EE35991-D61C-4D6C-8579-192559101442}" type="slidenum">
              <a:rPr lang="en-US" altLang="en-US">
                <a:solidFill>
                  <a:srgbClr val="898989"/>
                </a:solidFill>
              </a:rPr>
              <a:pPr eaLnBrk="1" hangingPunct="1"/>
              <a:t>209</a:t>
            </a:fld>
            <a:endParaRPr lang="en-US" altLang="en-US">
              <a:solidFill>
                <a:srgbClr val="898989"/>
              </a:solidFill>
            </a:endParaRPr>
          </a:p>
        </p:txBody>
      </p:sp>
      <p:sp>
        <p:nvSpPr>
          <p:cNvPr id="233477" name="Rectangle 2">
            <a:extLst>
              <a:ext uri="{FF2B5EF4-FFF2-40B4-BE49-F238E27FC236}">
                <a16:creationId xmlns:a16="http://schemas.microsoft.com/office/drawing/2014/main" id="{B8CCB31D-9880-46A0-9645-7CED45909D54}"/>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33478" name="TextBox 8">
            <a:extLst>
              <a:ext uri="{FF2B5EF4-FFF2-40B4-BE49-F238E27FC236}">
                <a16:creationId xmlns:a16="http://schemas.microsoft.com/office/drawing/2014/main" id="{E4FE33C6-7493-4A8C-B9B6-BB8C178353DF}"/>
              </a:ext>
            </a:extLst>
          </p:cNvPr>
          <p:cNvSpPr txBox="1">
            <a:spLocks noChangeArrowheads="1"/>
          </p:cNvSpPr>
          <p:nvPr/>
        </p:nvSpPr>
        <p:spPr bwMode="auto">
          <a:xfrm>
            <a:off x="5943600" y="40386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3" name="Rectangle 11">
            <a:extLst>
              <a:ext uri="{FF2B5EF4-FFF2-40B4-BE49-F238E27FC236}">
                <a16:creationId xmlns:a16="http://schemas.microsoft.com/office/drawing/2014/main" id="{7CA998EF-6F95-4014-9FB2-73D8F5BF75F0}"/>
              </a:ext>
            </a:extLst>
          </p:cNvPr>
          <p:cNvSpPr>
            <a:spLocks noChangeArrowheads="1"/>
          </p:cNvSpPr>
          <p:nvPr/>
        </p:nvSpPr>
        <p:spPr bwMode="auto">
          <a:xfrm>
            <a:off x="28575" y="22225"/>
            <a:ext cx="5991225" cy="6858000"/>
          </a:xfrm>
          <a:prstGeom prst="rect">
            <a:avLst/>
          </a:prstGeom>
          <a:noFill/>
          <a:ln w="9525">
            <a:noFill/>
            <a:miter lim="800000"/>
            <a:headEnd/>
            <a:tailEnd/>
          </a:ln>
          <a:effectLst/>
        </p:spPr>
        <p:txBody>
          <a:bodyPr/>
          <a:lstStyle/>
          <a:p>
            <a:pPr eaLnBrk="0" hangingPunct="0">
              <a:defRPr/>
            </a:pPr>
            <a:r>
              <a:rPr lang="en-US" sz="2400" b="1" u="sng" dirty="0">
                <a:solidFill>
                  <a:srgbClr val="000000"/>
                </a:solidFill>
                <a:ea typeface="Times New Roman" pitchFamily="18" charset="0"/>
                <a:cs typeface="+mn-cs"/>
              </a:rPr>
              <a:t>How to make the pie chart (continued):   </a:t>
            </a:r>
            <a:endParaRPr lang="en-US" sz="1050" u="sng" dirty="0">
              <a:cs typeface="+mn-cs"/>
            </a:endParaRPr>
          </a:p>
          <a:p>
            <a:pPr>
              <a:defRPr/>
            </a:pPr>
            <a:r>
              <a:rPr lang="en-US" sz="2400" b="1" dirty="0">
                <a:solidFill>
                  <a:srgbClr val="000000"/>
                </a:solidFill>
                <a:ea typeface="Times New Roman" pitchFamily="18" charset="0"/>
                <a:cs typeface="+mn-cs"/>
              </a:rPr>
              <a:t>Step 3.  </a:t>
            </a:r>
            <a:r>
              <a:rPr lang="en-US" sz="2400" dirty="0">
                <a:solidFill>
                  <a:srgbClr val="000000"/>
                </a:solidFill>
                <a:ea typeface="Times New Roman" pitchFamily="18" charset="0"/>
                <a:cs typeface="+mn-cs"/>
              </a:rPr>
              <a:t>Find the size of each sector’s interior angle.</a:t>
            </a:r>
            <a:endParaRPr lang="en-US" sz="2400" dirty="0">
              <a:latin typeface="Arial" charset="0"/>
              <a:cs typeface="+mn-cs"/>
            </a:endParaRPr>
          </a:p>
          <a:p>
            <a:pPr marL="342900" indent="-342900">
              <a:buFont typeface="Wingdings" pitchFamily="2" charset="2"/>
              <a:buChar char="q"/>
              <a:defRPr/>
            </a:pPr>
            <a:r>
              <a:rPr lang="en-US" sz="2400" dirty="0">
                <a:latin typeface="Arial" charset="0"/>
                <a:cs typeface="+mn-cs"/>
              </a:rPr>
              <a:t>For example, if you were making a circle graph using the candies example from Step 2, you could multiply the fraction representing red candies (1/4) by 360 degrees. </a:t>
            </a:r>
          </a:p>
          <a:p>
            <a:pPr marL="342900" indent="-342900">
              <a:buFont typeface="Wingdings" pitchFamily="2" charset="2"/>
              <a:buChar char="q"/>
              <a:defRPr/>
            </a:pPr>
            <a:r>
              <a:rPr lang="en-US" sz="2400" dirty="0">
                <a:latin typeface="Arial" charset="0"/>
                <a:cs typeface="+mn-cs"/>
              </a:rPr>
              <a:t>One-fourth of 360º is 90º, so the section of a circle representing the red candies would measure 90º.  </a:t>
            </a:r>
          </a:p>
          <a:p>
            <a:pPr marL="342900" indent="-342900">
              <a:buFont typeface="Wingdings" pitchFamily="2" charset="2"/>
              <a:buChar char="q"/>
              <a:defRPr/>
            </a:pPr>
            <a:r>
              <a:rPr lang="en-US" sz="2400" dirty="0">
                <a:latin typeface="Arial" charset="0"/>
                <a:cs typeface="+mn-cs"/>
              </a:rPr>
              <a:t>Note that by following the alternative procedure using the decimal equivalents of your fraction, you would still get the same answer.  </a:t>
            </a:r>
          </a:p>
          <a:p>
            <a:pPr marL="342900" indent="-342900">
              <a:buFont typeface="Wingdings" pitchFamily="2" charset="2"/>
              <a:buChar char="q"/>
              <a:defRPr/>
            </a:pPr>
            <a:r>
              <a:rPr lang="en-US" sz="2400" dirty="0">
                <a:latin typeface="Arial" charset="0"/>
                <a:cs typeface="+mn-cs"/>
              </a:rPr>
              <a:t>One-fourth is equal to 0.25, and when multiplying this number by 360º, you would still get a measurement of 90º.  </a:t>
            </a:r>
          </a:p>
          <a:p>
            <a:pPr eaLnBrk="0" hangingPunct="0">
              <a:defRPr/>
            </a:pPr>
            <a:endParaRPr lang="en-US" sz="2400" dirty="0">
              <a:solidFill>
                <a:srgbClr val="000000"/>
              </a:solidFill>
              <a:cs typeface="+mn-cs"/>
            </a:endParaRPr>
          </a:p>
          <a:p>
            <a:pPr eaLnBrk="0" hangingPunct="0">
              <a:defRPr/>
            </a:pPr>
            <a:endParaRPr lang="en-US" dirty="0">
              <a:cs typeface="+mn-cs"/>
            </a:endParaRPr>
          </a:p>
        </p:txBody>
      </p:sp>
      <p:sp>
        <p:nvSpPr>
          <p:cNvPr id="7" name="Slide Number Placeholder 6">
            <a:extLst>
              <a:ext uri="{FF2B5EF4-FFF2-40B4-BE49-F238E27FC236}">
                <a16:creationId xmlns:a16="http://schemas.microsoft.com/office/drawing/2014/main" id="{CB153584-A5D7-4284-9CAE-E6B11597C595}"/>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D346662-349D-44AA-BE70-B0C30A913076}" type="slidenum">
              <a:rPr lang="en-US" altLang="en-US">
                <a:solidFill>
                  <a:srgbClr val="898989"/>
                </a:solidFill>
              </a:rPr>
              <a:pPr eaLnBrk="1" hangingPunct="1"/>
              <a:t>21</a:t>
            </a:fld>
            <a:endParaRPr lang="en-US" altLang="en-US">
              <a:solidFill>
                <a:srgbClr val="898989"/>
              </a:solidFill>
            </a:endParaRPr>
          </a:p>
        </p:txBody>
      </p:sp>
      <p:graphicFrame>
        <p:nvGraphicFramePr>
          <p:cNvPr id="4" name="Chart 3">
            <a:extLst>
              <a:ext uri="{FF2B5EF4-FFF2-40B4-BE49-F238E27FC236}">
                <a16:creationId xmlns:a16="http://schemas.microsoft.com/office/drawing/2014/main" id="{B44E36A8-DAE1-4D8C-B225-C90CD12FF5E6}"/>
              </a:ext>
            </a:extLst>
          </p:cNvPr>
          <p:cNvGraphicFramePr>
            <a:graphicFrameLocks/>
          </p:cNvGraphicFramePr>
          <p:nvPr/>
        </p:nvGraphicFramePr>
        <p:xfrm>
          <a:off x="5511800" y="1701800"/>
          <a:ext cx="3835400" cy="2997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0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8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8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83">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8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C94FA743-DAC0-4B33-B492-437EAF62FAD9}"/>
              </a:ext>
            </a:extLst>
          </p:cNvPr>
          <p:cNvSpPr>
            <a:spLocks noGrp="1" noChangeArrowheads="1"/>
          </p:cNvSpPr>
          <p:nvPr>
            <p:ph idx="1"/>
          </p:nvPr>
        </p:nvSpPr>
        <p:spPr>
          <a:xfrm>
            <a:off x="0" y="457200"/>
            <a:ext cx="8991600" cy="6149975"/>
          </a:xfrm>
        </p:spPr>
        <p:txBody>
          <a:bodyPr>
            <a:spAutoFit/>
          </a:bodyPr>
          <a:lstStyle/>
          <a:p>
            <a:pPr>
              <a:buFont typeface="Wingdings" panose="05000000000000000000" pitchFamily="2" charset="2"/>
              <a:buChar char="q"/>
            </a:pPr>
            <a:r>
              <a:rPr lang="en-US" altLang="en-US" sz="2400"/>
              <a:t>Using the provided protractor, measure the angle formed by this tangent and the radius, and record this measurement.</a:t>
            </a:r>
          </a:p>
          <a:p>
            <a:pPr>
              <a:buFont typeface="Wingdings" panose="05000000000000000000" pitchFamily="2" charset="2"/>
              <a:buChar char="q"/>
            </a:pPr>
            <a:r>
              <a:rPr lang="en-US" altLang="en-US" sz="2400"/>
              <a:t>Repeat this process at least 3 more times, using different radial gridlines and different points along the spiral.</a:t>
            </a:r>
          </a:p>
          <a:p>
            <a:pPr>
              <a:buFont typeface="Wingdings" panose="05000000000000000000" pitchFamily="2" charset="2"/>
              <a:buChar char="q"/>
            </a:pPr>
            <a:r>
              <a:rPr lang="en-US" altLang="en-US" sz="2400"/>
              <a:t>Answer the following questions about your results.</a:t>
            </a:r>
          </a:p>
          <a:p>
            <a:pPr>
              <a:buFont typeface="Wingdings" panose="05000000000000000000" pitchFamily="2" charset="2"/>
              <a:buChar char="q"/>
            </a:pPr>
            <a:r>
              <a:rPr lang="en-US" altLang="en-US" sz="2400"/>
              <a:t>Are all of the separate values of </a:t>
            </a:r>
            <a:r>
              <a:rPr lang="en-US" altLang="en-US" sz="2400" b="1" i="1"/>
              <a:t>k</a:t>
            </a:r>
            <a:r>
              <a:rPr lang="en-US" altLang="en-US" sz="2400"/>
              <a:t> that you calculated for your spiral (in the previous exercise) similar?  </a:t>
            </a:r>
          </a:p>
          <a:p>
            <a:pPr>
              <a:buFont typeface="Wingdings" panose="05000000000000000000" pitchFamily="2" charset="2"/>
              <a:buChar char="q"/>
            </a:pPr>
            <a:r>
              <a:rPr lang="en-US" altLang="en-US" sz="2400"/>
              <a:t>Are the values of your measured angles similar to one another?  </a:t>
            </a:r>
          </a:p>
          <a:p>
            <a:pPr>
              <a:buFont typeface="Wingdings" panose="05000000000000000000" pitchFamily="2" charset="2"/>
              <a:buChar char="q"/>
            </a:pPr>
            <a:r>
              <a:rPr lang="en-US" altLang="en-US" sz="2400"/>
              <a:t>Are those angles close to the calculated value of the constant angle in a perfect logarithmic spiral?  </a:t>
            </a:r>
          </a:p>
          <a:p>
            <a:pPr>
              <a:buFont typeface="Wingdings" panose="05000000000000000000" pitchFamily="2" charset="2"/>
              <a:buChar char="q"/>
            </a:pPr>
            <a:r>
              <a:rPr lang="en-US" altLang="en-US" sz="2400"/>
              <a:t>If you answered no to any of these questions, why do you think this might be the case?  </a:t>
            </a:r>
            <a:r>
              <a:rPr lang="en-US" altLang="en-US" sz="2400" b="1" u="sng"/>
              <a:t>Go to the next slide for answers!</a:t>
            </a:r>
          </a:p>
          <a:p>
            <a:pPr>
              <a:buFont typeface="Wingdings" panose="05000000000000000000" pitchFamily="2" charset="2"/>
              <a:buChar char="q"/>
            </a:pPr>
            <a:endParaRPr lang="en-US" altLang="en-US" sz="2400"/>
          </a:p>
        </p:txBody>
      </p:sp>
      <p:sp>
        <p:nvSpPr>
          <p:cNvPr id="234499" name="Rectangle 2">
            <a:extLst>
              <a:ext uri="{FF2B5EF4-FFF2-40B4-BE49-F238E27FC236}">
                <a16:creationId xmlns:a16="http://schemas.microsoft.com/office/drawing/2014/main" id="{865D12A6-8794-4343-A07A-23906F6D6B16}"/>
              </a:ext>
            </a:extLst>
          </p:cNvPr>
          <p:cNvSpPr>
            <a:spLocks noGrp="1" noChangeArrowheads="1"/>
          </p:cNvSpPr>
          <p:nvPr>
            <p:ph type="title"/>
          </p:nvPr>
        </p:nvSpPr>
        <p:spPr>
          <a:xfrm>
            <a:off x="381000" y="0"/>
            <a:ext cx="8229600" cy="381000"/>
          </a:xfrm>
          <a:solidFill>
            <a:srgbClr val="C00000"/>
          </a:solidFill>
          <a:ln w="38100">
            <a:solidFill>
              <a:schemeClr val="tx1"/>
            </a:solidFill>
            <a:miter lim="800000"/>
            <a:headEnd/>
            <a:tailEnd/>
          </a:ln>
        </p:spPr>
        <p:txBody>
          <a:bodyPr/>
          <a:lstStyle/>
          <a:p>
            <a:r>
              <a:rPr lang="en-US" altLang="en-US" sz="2400" b="1">
                <a:solidFill>
                  <a:schemeClr val="bg1"/>
                </a:solidFill>
              </a:rPr>
              <a:t>Exercise 9c2: Parameterize that Spiral!</a:t>
            </a:r>
          </a:p>
        </p:txBody>
      </p:sp>
      <p:sp>
        <p:nvSpPr>
          <p:cNvPr id="33" name="Rectangle 6">
            <a:extLst>
              <a:ext uri="{FF2B5EF4-FFF2-40B4-BE49-F238E27FC236}">
                <a16:creationId xmlns:a16="http://schemas.microsoft.com/office/drawing/2014/main" id="{CA93E28E-60DB-42E9-A3F1-46C26352FE8F}"/>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2B7B2E6-C5C5-4FFC-854A-F31E75E04211}" type="slidenum">
              <a:rPr lang="en-US" altLang="en-US">
                <a:solidFill>
                  <a:srgbClr val="898989"/>
                </a:solidFill>
              </a:rPr>
              <a:pPr eaLnBrk="1" hangingPunct="1"/>
              <a:t>210</a:t>
            </a:fld>
            <a:endParaRPr lang="en-US" altLang="en-US">
              <a:solidFill>
                <a:srgbClr val="898989"/>
              </a:solidFill>
            </a:endParaRPr>
          </a:p>
        </p:txBody>
      </p:sp>
      <p:sp>
        <p:nvSpPr>
          <p:cNvPr id="234501" name="Rectangle 2">
            <a:extLst>
              <a:ext uri="{FF2B5EF4-FFF2-40B4-BE49-F238E27FC236}">
                <a16:creationId xmlns:a16="http://schemas.microsoft.com/office/drawing/2014/main" id="{4EBF03B2-2D1C-4643-9219-5BBC80DF3450}"/>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34502" name="TextBox 8">
            <a:extLst>
              <a:ext uri="{FF2B5EF4-FFF2-40B4-BE49-F238E27FC236}">
                <a16:creationId xmlns:a16="http://schemas.microsoft.com/office/drawing/2014/main" id="{CB96C884-0718-4E68-BB18-BEAA2A71EA78}"/>
              </a:ext>
            </a:extLst>
          </p:cNvPr>
          <p:cNvSpPr txBox="1">
            <a:spLocks noChangeArrowheads="1"/>
          </p:cNvSpPr>
          <p:nvPr/>
        </p:nvSpPr>
        <p:spPr bwMode="auto">
          <a:xfrm>
            <a:off x="5943600" y="40386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499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49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DDBCB7E3-536D-403D-B2D3-20128753C7DF}"/>
              </a:ext>
            </a:extLst>
          </p:cNvPr>
          <p:cNvSpPr>
            <a:spLocks noGrp="1" noChangeArrowheads="1"/>
          </p:cNvSpPr>
          <p:nvPr>
            <p:ph idx="1"/>
          </p:nvPr>
        </p:nvSpPr>
        <p:spPr>
          <a:xfrm>
            <a:off x="0" y="457200"/>
            <a:ext cx="8991600" cy="6740525"/>
          </a:xfrm>
        </p:spPr>
        <p:txBody>
          <a:bodyPr>
            <a:spAutoFit/>
          </a:bodyPr>
          <a:lstStyle/>
          <a:p>
            <a:pPr>
              <a:buFont typeface="Wingdings" panose="05000000000000000000" pitchFamily="2" charset="2"/>
              <a:buChar char="q"/>
            </a:pPr>
            <a:r>
              <a:rPr lang="en-US" altLang="en-US" sz="2400"/>
              <a:t>If you answered no to any of these questions, why do you think this might be the case?  </a:t>
            </a:r>
            <a:r>
              <a:rPr lang="en-US" altLang="en-US" sz="2400" b="1" u="sng"/>
              <a:t>Click for the answer!</a:t>
            </a:r>
            <a:endParaRPr lang="en-US" altLang="en-US" sz="2400"/>
          </a:p>
          <a:p>
            <a:pPr>
              <a:buFont typeface="Wingdings" panose="05000000000000000000" pitchFamily="2" charset="2"/>
              <a:buChar char="q"/>
            </a:pPr>
            <a:r>
              <a:rPr lang="en-US" altLang="en-US" sz="2400">
                <a:solidFill>
                  <a:srgbClr val="C00000"/>
                </a:solidFill>
              </a:rPr>
              <a:t>The graph of a logarithmic spiral always perfectly follows the rules outlined by the equation.  However, the nautilus is a living organism, and its growth may be affected by many factors, such as </a:t>
            </a:r>
          </a:p>
          <a:p>
            <a:pPr lvl="1">
              <a:buFont typeface="Wingdings" panose="05000000000000000000" pitchFamily="2" charset="2"/>
              <a:buChar char="q"/>
            </a:pPr>
            <a:r>
              <a:rPr lang="en-US" altLang="en-US" sz="2000">
                <a:solidFill>
                  <a:srgbClr val="C00000"/>
                </a:solidFill>
              </a:rPr>
              <a:t>temperature </a:t>
            </a:r>
          </a:p>
          <a:p>
            <a:pPr lvl="1">
              <a:buFont typeface="Wingdings" panose="05000000000000000000" pitchFamily="2" charset="2"/>
              <a:buChar char="q"/>
            </a:pPr>
            <a:r>
              <a:rPr lang="en-US" altLang="en-US" sz="2000">
                <a:solidFill>
                  <a:srgbClr val="C00000"/>
                </a:solidFill>
              </a:rPr>
              <a:t>food availability </a:t>
            </a:r>
          </a:p>
          <a:p>
            <a:pPr lvl="1">
              <a:buFont typeface="Wingdings" panose="05000000000000000000" pitchFamily="2" charset="2"/>
              <a:buChar char="q"/>
            </a:pPr>
            <a:r>
              <a:rPr lang="en-US" altLang="en-US" sz="2000">
                <a:solidFill>
                  <a:srgbClr val="C00000"/>
                </a:solidFill>
              </a:rPr>
              <a:t>changes in the community composition of its habitat</a:t>
            </a:r>
          </a:p>
          <a:p>
            <a:pPr lvl="1">
              <a:buFont typeface="Wingdings" panose="05000000000000000000" pitchFamily="2" charset="2"/>
              <a:buChar char="q"/>
            </a:pPr>
            <a:r>
              <a:rPr lang="en-US" altLang="en-US" sz="2000">
                <a:solidFill>
                  <a:srgbClr val="C00000"/>
                </a:solidFill>
              </a:rPr>
              <a:t>many other possible factors or combinations of factors.  </a:t>
            </a:r>
          </a:p>
          <a:p>
            <a:pPr>
              <a:buFont typeface="Wingdings" panose="05000000000000000000" pitchFamily="2" charset="2"/>
              <a:buChar char="q"/>
            </a:pPr>
            <a:r>
              <a:rPr lang="en-US" altLang="en-US" sz="2400">
                <a:solidFill>
                  <a:srgbClr val="C00000"/>
                </a:solidFill>
              </a:rPr>
              <a:t>Also, the nautilus’s first seven chambers are formed fairly quickly during the early life of the nautilus, though later, larger chambers are added at more regular intervals.  </a:t>
            </a:r>
          </a:p>
          <a:p>
            <a:pPr>
              <a:buFont typeface="Wingdings" panose="05000000000000000000" pitchFamily="2" charset="2"/>
              <a:buChar char="q"/>
            </a:pPr>
            <a:r>
              <a:rPr lang="en-US" altLang="en-US" sz="2400">
                <a:solidFill>
                  <a:srgbClr val="C00000"/>
                </a:solidFill>
              </a:rPr>
              <a:t>Though its growth very closely approximates a logarithmic spiral, it should be clear why it does not fit the model perfectly.</a:t>
            </a:r>
          </a:p>
          <a:p>
            <a:pPr>
              <a:buFont typeface="Wingdings" panose="05000000000000000000" pitchFamily="2" charset="2"/>
              <a:buChar char="q"/>
            </a:pPr>
            <a:endParaRPr lang="en-US" altLang="en-US" sz="2400" b="1" u="sng"/>
          </a:p>
          <a:p>
            <a:pPr>
              <a:buFont typeface="Wingdings" panose="05000000000000000000" pitchFamily="2" charset="2"/>
              <a:buChar char="q"/>
            </a:pPr>
            <a:endParaRPr lang="en-US" altLang="en-US" sz="2400"/>
          </a:p>
        </p:txBody>
      </p:sp>
      <p:sp>
        <p:nvSpPr>
          <p:cNvPr id="235523" name="Rectangle 2">
            <a:extLst>
              <a:ext uri="{FF2B5EF4-FFF2-40B4-BE49-F238E27FC236}">
                <a16:creationId xmlns:a16="http://schemas.microsoft.com/office/drawing/2014/main" id="{2DA0775C-0928-423D-8325-DFD1FA56937C}"/>
              </a:ext>
            </a:extLst>
          </p:cNvPr>
          <p:cNvSpPr>
            <a:spLocks noGrp="1" noChangeArrowheads="1"/>
          </p:cNvSpPr>
          <p:nvPr>
            <p:ph type="title"/>
          </p:nvPr>
        </p:nvSpPr>
        <p:spPr>
          <a:xfrm>
            <a:off x="381000" y="0"/>
            <a:ext cx="8229600" cy="381000"/>
          </a:xfrm>
          <a:solidFill>
            <a:srgbClr val="C00000"/>
          </a:solidFill>
          <a:ln w="38100">
            <a:solidFill>
              <a:schemeClr val="tx1"/>
            </a:solidFill>
            <a:miter lim="800000"/>
            <a:headEnd/>
            <a:tailEnd/>
          </a:ln>
        </p:spPr>
        <p:txBody>
          <a:bodyPr/>
          <a:lstStyle/>
          <a:p>
            <a:r>
              <a:rPr lang="en-US" altLang="en-US" sz="2400" b="1">
                <a:solidFill>
                  <a:schemeClr val="bg1"/>
                </a:solidFill>
              </a:rPr>
              <a:t>Exercise 9c2: Parameterize that Spiral!</a:t>
            </a:r>
          </a:p>
        </p:txBody>
      </p:sp>
      <p:sp>
        <p:nvSpPr>
          <p:cNvPr id="33" name="Rectangle 6">
            <a:extLst>
              <a:ext uri="{FF2B5EF4-FFF2-40B4-BE49-F238E27FC236}">
                <a16:creationId xmlns:a16="http://schemas.microsoft.com/office/drawing/2014/main" id="{A0E58CB1-7D8C-4A5F-8E3B-76FA8BDDC1E0}"/>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FAE0220-2517-47B7-8398-DD3DDFD88435}" type="slidenum">
              <a:rPr lang="en-US" altLang="en-US">
                <a:solidFill>
                  <a:srgbClr val="898989"/>
                </a:solidFill>
              </a:rPr>
              <a:pPr eaLnBrk="1" hangingPunct="1"/>
              <a:t>211</a:t>
            </a:fld>
            <a:endParaRPr lang="en-US" altLang="en-US">
              <a:solidFill>
                <a:srgbClr val="898989"/>
              </a:solidFill>
            </a:endParaRPr>
          </a:p>
        </p:txBody>
      </p:sp>
      <p:sp>
        <p:nvSpPr>
          <p:cNvPr id="235525" name="Rectangle 2">
            <a:extLst>
              <a:ext uri="{FF2B5EF4-FFF2-40B4-BE49-F238E27FC236}">
                <a16:creationId xmlns:a16="http://schemas.microsoft.com/office/drawing/2014/main" id="{1DD3F023-9A63-4F65-AB02-3965164EBB74}"/>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35526" name="TextBox 8">
            <a:extLst>
              <a:ext uri="{FF2B5EF4-FFF2-40B4-BE49-F238E27FC236}">
                <a16:creationId xmlns:a16="http://schemas.microsoft.com/office/drawing/2014/main" id="{4603B667-0E63-43F0-BF98-177D9BE71625}"/>
              </a:ext>
            </a:extLst>
          </p:cNvPr>
          <p:cNvSpPr txBox="1">
            <a:spLocks noChangeArrowheads="1"/>
          </p:cNvSpPr>
          <p:nvPr/>
        </p:nvSpPr>
        <p:spPr bwMode="auto">
          <a:xfrm>
            <a:off x="5943600" y="40386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499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499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49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DE9652BC-86AF-489E-828A-E4B1F084B902}"/>
              </a:ext>
            </a:extLst>
          </p:cNvPr>
          <p:cNvSpPr>
            <a:spLocks noGrp="1" noChangeArrowheads="1"/>
          </p:cNvSpPr>
          <p:nvPr>
            <p:ph idx="1"/>
          </p:nvPr>
        </p:nvSpPr>
        <p:spPr>
          <a:xfrm>
            <a:off x="0" y="457200"/>
            <a:ext cx="8991600" cy="6445250"/>
          </a:xfrm>
        </p:spPr>
        <p:txBody>
          <a:bodyPr>
            <a:spAutoFit/>
          </a:bodyPr>
          <a:lstStyle/>
          <a:p>
            <a:pPr>
              <a:buFont typeface="Wingdings" panose="05000000000000000000" pitchFamily="2" charset="2"/>
              <a:buChar char="q"/>
            </a:pPr>
            <a:r>
              <a:rPr lang="en-US" altLang="en-US" sz="2400"/>
              <a:t>To refresh your memory, the equation we have used to describe a logarithmic spiral (in polar coordinates) is</a:t>
            </a:r>
          </a:p>
          <a:p>
            <a:pPr algn="ctr">
              <a:buFont typeface="Arial" panose="020B0604020202020204" pitchFamily="34" charset="0"/>
              <a:buNone/>
            </a:pPr>
            <a:r>
              <a:rPr lang="en-US" altLang="en-US" sz="2400"/>
              <a:t> </a:t>
            </a:r>
            <a:r>
              <a:rPr lang="en-US" altLang="en-US" sz="2400" b="1" i="1"/>
              <a:t>r = ce</a:t>
            </a:r>
            <a:r>
              <a:rPr lang="el-GR" altLang="en-US" sz="2400" b="1" i="1" baseline="30000"/>
              <a:t>θ</a:t>
            </a:r>
            <a:r>
              <a:rPr lang="en-US" altLang="en-US" sz="2400" b="1" i="1" baseline="30000"/>
              <a:t> cot(</a:t>
            </a:r>
            <a:r>
              <a:rPr lang="el-GR" altLang="en-US" sz="2400" b="1" i="1" baseline="30000"/>
              <a:t>α</a:t>
            </a:r>
            <a:r>
              <a:rPr lang="en-US" altLang="en-US" sz="2400" b="1" i="1" baseline="30000"/>
              <a:t>)</a:t>
            </a:r>
          </a:p>
          <a:p>
            <a:pPr>
              <a:buFont typeface="Wingdings" panose="05000000000000000000" pitchFamily="2" charset="2"/>
              <a:buChar char="q"/>
            </a:pPr>
            <a:r>
              <a:rPr lang="en-US" altLang="en-US" sz="2400"/>
              <a:t>To solve for </a:t>
            </a:r>
            <a:r>
              <a:rPr lang="en-US" altLang="en-US" sz="2400" b="1" i="1"/>
              <a:t>c</a:t>
            </a:r>
            <a:r>
              <a:rPr lang="en-US" altLang="en-US" sz="2400"/>
              <a:t> in this equation, calculate (using Excel or a scientific calculator) </a:t>
            </a:r>
            <a:r>
              <a:rPr lang="en-US" altLang="en-US" sz="2400" b="1" i="1"/>
              <a:t>e</a:t>
            </a:r>
            <a:r>
              <a:rPr lang="el-GR" altLang="en-US" sz="2400" b="1" i="1" baseline="30000"/>
              <a:t>θ</a:t>
            </a:r>
            <a:r>
              <a:rPr lang="en-US" altLang="en-US" sz="2400" b="1" i="1" baseline="30000"/>
              <a:t> cot(</a:t>
            </a:r>
            <a:r>
              <a:rPr lang="el-GR" altLang="en-US" sz="2400" b="1" i="1" baseline="30000"/>
              <a:t>α</a:t>
            </a:r>
            <a:r>
              <a:rPr lang="en-US" altLang="en-US" sz="2400" b="1" i="1" baseline="30000"/>
              <a:t>) </a:t>
            </a:r>
            <a:r>
              <a:rPr lang="en-US" altLang="en-US" sz="2400"/>
              <a:t>for all values of the angles (</a:t>
            </a:r>
            <a:r>
              <a:rPr lang="en-US" altLang="en-US" sz="2400" b="1" i="1"/>
              <a:t>θ</a:t>
            </a:r>
            <a:r>
              <a:rPr lang="en-US" altLang="en-US" sz="2400"/>
              <a:t>) for which you already have data, using your calculated value of </a:t>
            </a:r>
            <a:r>
              <a:rPr lang="en-US" altLang="en-US" sz="2400" b="1" i="1"/>
              <a:t>α</a:t>
            </a:r>
            <a:r>
              <a:rPr lang="en-US" altLang="en-US" sz="2400"/>
              <a:t> from earlier.</a:t>
            </a:r>
          </a:p>
          <a:p>
            <a:pPr>
              <a:buFont typeface="Wingdings" panose="05000000000000000000" pitchFamily="2" charset="2"/>
              <a:buChar char="q"/>
            </a:pPr>
            <a:r>
              <a:rPr lang="en-US" altLang="en-US" sz="2400"/>
              <a:t>For each of your data points, divide the actual measurement of the radius (</a:t>
            </a:r>
            <a:r>
              <a:rPr lang="en-US" altLang="en-US" sz="2400" b="1" i="1"/>
              <a:t>r</a:t>
            </a:r>
            <a:r>
              <a:rPr lang="en-US" altLang="en-US" sz="2400"/>
              <a:t>) by the result of </a:t>
            </a:r>
            <a:r>
              <a:rPr lang="en-US" altLang="en-US" sz="2400" b="1" i="1"/>
              <a:t>e</a:t>
            </a:r>
            <a:r>
              <a:rPr lang="el-GR" altLang="en-US" sz="2400" b="1" i="1" baseline="30000"/>
              <a:t>θ</a:t>
            </a:r>
            <a:r>
              <a:rPr lang="en-US" altLang="en-US" sz="2400" b="1" i="1" baseline="30000"/>
              <a:t> cot(</a:t>
            </a:r>
            <a:r>
              <a:rPr lang="el-GR" altLang="en-US" sz="2400" b="1" i="1" baseline="30000"/>
              <a:t>α</a:t>
            </a:r>
            <a:r>
              <a:rPr lang="en-US" altLang="en-US" sz="2400" b="1" i="1" baseline="30000"/>
              <a:t>) </a:t>
            </a:r>
            <a:r>
              <a:rPr lang="en-US" altLang="en-US" sz="2400"/>
              <a:t>.  Each time you do this, you are calculating an estimate of </a:t>
            </a:r>
            <a:r>
              <a:rPr lang="en-US" altLang="en-US" sz="2400" b="1" i="1"/>
              <a:t>c</a:t>
            </a:r>
            <a:r>
              <a:rPr lang="en-US" altLang="en-US" sz="2400"/>
              <a:t> for that data point.</a:t>
            </a:r>
          </a:p>
          <a:p>
            <a:pPr>
              <a:buFont typeface="Wingdings" panose="05000000000000000000" pitchFamily="2" charset="2"/>
              <a:buChar char="q"/>
            </a:pPr>
            <a:r>
              <a:rPr lang="en-US" altLang="en-US" sz="2400"/>
              <a:t>Calculate the average value for all of your values of </a:t>
            </a:r>
            <a:r>
              <a:rPr lang="en-US" altLang="en-US" sz="2400" b="1" i="1"/>
              <a:t>c</a:t>
            </a:r>
            <a:r>
              <a:rPr lang="en-US" altLang="en-US" sz="2400"/>
              <a:t>.</a:t>
            </a:r>
          </a:p>
          <a:p>
            <a:pPr>
              <a:buFont typeface="Wingdings" panose="05000000000000000000" pitchFamily="2" charset="2"/>
              <a:buChar char="q"/>
            </a:pPr>
            <a:r>
              <a:rPr lang="en-US" altLang="en-US" sz="2400"/>
              <a:t>Now that you have calculated an average value of </a:t>
            </a:r>
            <a:r>
              <a:rPr lang="en-US" altLang="en-US" sz="2400" b="1" i="1"/>
              <a:t>c</a:t>
            </a:r>
            <a:r>
              <a:rPr lang="en-US" altLang="en-US" sz="2400"/>
              <a:t>, plot (on the same graph as the plot of your </a:t>
            </a:r>
            <a:r>
              <a:rPr lang="en-US" altLang="en-US" sz="2400" b="1" i="1"/>
              <a:t>r</a:t>
            </a:r>
            <a:r>
              <a:rPr lang="en-US" altLang="en-US" sz="2400"/>
              <a:t> and </a:t>
            </a:r>
            <a:r>
              <a:rPr lang="en-US" altLang="en-US" sz="2400" b="1" i="1"/>
              <a:t>θ</a:t>
            </a:r>
            <a:r>
              <a:rPr lang="en-US" altLang="en-US" sz="2400"/>
              <a:t> data) the graph of the equation </a:t>
            </a:r>
            <a:r>
              <a:rPr lang="en-US" altLang="en-US" sz="2400" b="1" i="1"/>
              <a:t>r = ce</a:t>
            </a:r>
            <a:r>
              <a:rPr lang="el-GR" altLang="en-US" sz="2400" b="1" i="1" baseline="30000"/>
              <a:t>θ</a:t>
            </a:r>
            <a:r>
              <a:rPr lang="en-US" altLang="en-US" sz="2400" b="1" i="1" baseline="30000"/>
              <a:t> cot(</a:t>
            </a:r>
            <a:r>
              <a:rPr lang="el-GR" altLang="en-US" sz="2400" b="1" i="1" baseline="30000"/>
              <a:t>α</a:t>
            </a:r>
            <a:r>
              <a:rPr lang="en-US" altLang="en-US" sz="2400" b="1" i="1" baseline="30000"/>
              <a:t>)</a:t>
            </a:r>
            <a:r>
              <a:rPr lang="en-US" altLang="en-US" sz="2400"/>
              <a:t>, calculating values of </a:t>
            </a:r>
            <a:r>
              <a:rPr lang="en-US" altLang="en-US" sz="2400" b="1" i="1"/>
              <a:t>r</a:t>
            </a:r>
            <a:r>
              <a:rPr lang="en-US" altLang="en-US" sz="2400"/>
              <a:t> based on </a:t>
            </a:r>
            <a:r>
              <a:rPr lang="en-US" altLang="en-US" sz="2400" b="1" i="1"/>
              <a:t>θ</a:t>
            </a:r>
            <a:r>
              <a:rPr lang="en-US" altLang="en-US" sz="2400"/>
              <a:t>, and using your calculated values of </a:t>
            </a:r>
            <a:r>
              <a:rPr lang="en-US" altLang="en-US" sz="2400" b="1" i="1"/>
              <a:t>α</a:t>
            </a:r>
            <a:r>
              <a:rPr lang="en-US" altLang="en-US" sz="2400"/>
              <a:t> (in radians) and </a:t>
            </a:r>
            <a:r>
              <a:rPr lang="en-US" altLang="en-US" sz="2400" b="1" i="1"/>
              <a:t>c</a:t>
            </a:r>
            <a:r>
              <a:rPr lang="en-US" altLang="en-US" sz="2400"/>
              <a:t>.</a:t>
            </a:r>
          </a:p>
          <a:p>
            <a:pPr>
              <a:buFont typeface="Wingdings" panose="05000000000000000000" pitchFamily="2" charset="2"/>
              <a:buChar char="q"/>
            </a:pPr>
            <a:r>
              <a:rPr lang="en-US" altLang="en-US" sz="2400"/>
              <a:t>Answer the questions on the following slide.</a:t>
            </a:r>
          </a:p>
        </p:txBody>
      </p:sp>
      <p:sp>
        <p:nvSpPr>
          <p:cNvPr id="236547" name="Rectangle 2">
            <a:extLst>
              <a:ext uri="{FF2B5EF4-FFF2-40B4-BE49-F238E27FC236}">
                <a16:creationId xmlns:a16="http://schemas.microsoft.com/office/drawing/2014/main" id="{2779B06F-0D32-431C-8F7A-901D7C3113CF}"/>
              </a:ext>
            </a:extLst>
          </p:cNvPr>
          <p:cNvSpPr>
            <a:spLocks noGrp="1" noChangeArrowheads="1"/>
          </p:cNvSpPr>
          <p:nvPr>
            <p:ph type="title"/>
          </p:nvPr>
        </p:nvSpPr>
        <p:spPr>
          <a:xfrm>
            <a:off x="381000" y="0"/>
            <a:ext cx="8229600" cy="381000"/>
          </a:xfrm>
          <a:solidFill>
            <a:srgbClr val="C00000"/>
          </a:solidFill>
          <a:ln w="38100">
            <a:solidFill>
              <a:schemeClr val="tx1"/>
            </a:solidFill>
            <a:miter lim="800000"/>
            <a:headEnd/>
            <a:tailEnd/>
          </a:ln>
        </p:spPr>
        <p:txBody>
          <a:bodyPr/>
          <a:lstStyle/>
          <a:p>
            <a:r>
              <a:rPr lang="en-US" altLang="en-US" sz="2400" b="1">
                <a:solidFill>
                  <a:schemeClr val="bg1"/>
                </a:solidFill>
              </a:rPr>
              <a:t>Exercise 9c2: Parameterize that Spiral!</a:t>
            </a:r>
          </a:p>
        </p:txBody>
      </p:sp>
      <p:sp>
        <p:nvSpPr>
          <p:cNvPr id="33" name="Rectangle 6">
            <a:extLst>
              <a:ext uri="{FF2B5EF4-FFF2-40B4-BE49-F238E27FC236}">
                <a16:creationId xmlns:a16="http://schemas.microsoft.com/office/drawing/2014/main" id="{9B848F15-5F5C-408A-AACE-602CCD2D01DA}"/>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08FE62D-C32C-4321-BDA9-0ADA38997A86}" type="slidenum">
              <a:rPr lang="en-US" altLang="en-US">
                <a:solidFill>
                  <a:srgbClr val="898989"/>
                </a:solidFill>
              </a:rPr>
              <a:pPr eaLnBrk="1" hangingPunct="1"/>
              <a:t>212</a:t>
            </a:fld>
            <a:endParaRPr lang="en-US" altLang="en-US">
              <a:solidFill>
                <a:srgbClr val="898989"/>
              </a:solidFill>
            </a:endParaRPr>
          </a:p>
        </p:txBody>
      </p:sp>
      <p:sp>
        <p:nvSpPr>
          <p:cNvPr id="236549" name="Rectangle 2">
            <a:extLst>
              <a:ext uri="{FF2B5EF4-FFF2-40B4-BE49-F238E27FC236}">
                <a16:creationId xmlns:a16="http://schemas.microsoft.com/office/drawing/2014/main" id="{5777F7E1-6ECF-4224-B6C9-FFDB2A1F11E2}"/>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36550" name="TextBox 8">
            <a:extLst>
              <a:ext uri="{FF2B5EF4-FFF2-40B4-BE49-F238E27FC236}">
                <a16:creationId xmlns:a16="http://schemas.microsoft.com/office/drawing/2014/main" id="{90BDD3EE-B5F8-4A6F-898F-5672417D12EB}"/>
              </a:ext>
            </a:extLst>
          </p:cNvPr>
          <p:cNvSpPr txBox="1">
            <a:spLocks noChangeArrowheads="1"/>
          </p:cNvSpPr>
          <p:nvPr/>
        </p:nvSpPr>
        <p:spPr bwMode="auto">
          <a:xfrm>
            <a:off x="5943600" y="40386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499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49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3">
            <a:extLst>
              <a:ext uri="{FF2B5EF4-FFF2-40B4-BE49-F238E27FC236}">
                <a16:creationId xmlns:a16="http://schemas.microsoft.com/office/drawing/2014/main" id="{F07A97B8-0062-4E97-9199-4B1A942E8007}"/>
              </a:ext>
            </a:extLst>
          </p:cNvPr>
          <p:cNvSpPr>
            <a:spLocks noGrp="1" noChangeArrowheads="1"/>
          </p:cNvSpPr>
          <p:nvPr>
            <p:ph idx="1"/>
          </p:nvPr>
        </p:nvSpPr>
        <p:spPr>
          <a:xfrm>
            <a:off x="0" y="457200"/>
            <a:ext cx="8991600" cy="5632450"/>
          </a:xfrm>
        </p:spPr>
        <p:txBody>
          <a:bodyPr>
            <a:spAutoFit/>
          </a:bodyPr>
          <a:lstStyle/>
          <a:p>
            <a:pPr>
              <a:buFont typeface="Wingdings" panose="05000000000000000000" pitchFamily="2" charset="2"/>
              <a:buChar char="q"/>
            </a:pPr>
            <a:r>
              <a:rPr lang="en-US" altLang="en-US" sz="2400"/>
              <a:t>Does the plot of this equation fit your actual data fairly well?</a:t>
            </a:r>
          </a:p>
          <a:p>
            <a:pPr>
              <a:buFont typeface="Wingdings" panose="05000000000000000000" pitchFamily="2" charset="2"/>
              <a:buChar char="q"/>
            </a:pPr>
            <a:r>
              <a:rPr lang="en-US" altLang="en-US" sz="2400"/>
              <a:t>Based on your answer to the previous question, are you now fairly convinced that the shell of the nautilus grows in a pattern that closely approximates a logarithmic spiral?</a:t>
            </a:r>
          </a:p>
          <a:p>
            <a:pPr>
              <a:buFont typeface="Wingdings" panose="05000000000000000000" pitchFamily="2" charset="2"/>
              <a:buChar char="q"/>
            </a:pPr>
            <a:endParaRPr lang="en-US" altLang="en-US" sz="2400"/>
          </a:p>
          <a:p>
            <a:pPr>
              <a:buFont typeface="Arial" panose="020B0604020202020204" pitchFamily="34" charset="0"/>
              <a:buNone/>
            </a:pPr>
            <a:r>
              <a:rPr lang="en-US" altLang="en-US" sz="2400" b="1" u="sng"/>
              <a:t>Exercise 9C was adapted from the following sources:</a:t>
            </a:r>
            <a:endParaRPr lang="en-US" altLang="en-US" sz="2400" u="sng"/>
          </a:p>
          <a:p>
            <a:pPr>
              <a:buFont typeface="Arial" panose="020B0604020202020204" pitchFamily="34" charset="0"/>
              <a:buNone/>
            </a:pPr>
            <a:r>
              <a:rPr lang="en-US" altLang="en-US" sz="1800"/>
              <a:t>Baggett, P. &amp; A. Eherenfeucht. 2006. “Chambered Nautilus”.  Breaking Away from the Math Book. 20 June 2006. New Mexico State University. 12 May 2010. &lt;</a:t>
            </a:r>
            <a:r>
              <a:rPr lang="en-US" altLang="en-US" sz="1800">
                <a:hlinkClick r:id="rId2"/>
              </a:rPr>
              <a:t>http://www.math.nmsu.edu/~breakingaway/Lessons/chnautilus1/chnautilus.html</a:t>
            </a:r>
            <a:r>
              <a:rPr lang="en-US" altLang="en-US" sz="1800"/>
              <a:t>&gt;</a:t>
            </a:r>
          </a:p>
          <a:p>
            <a:pPr>
              <a:buFont typeface="Arial" panose="020B0604020202020204" pitchFamily="34" charset="0"/>
              <a:buNone/>
            </a:pPr>
            <a:r>
              <a:rPr lang="en-US" altLang="en-US" sz="1800"/>
              <a:t>Moore, L., D. Smith, &amp; B. Mueller. 2001. The Equiangular Spiral. </a:t>
            </a:r>
            <a:r>
              <a:rPr lang="en-US" altLang="en-US" sz="1800" i="1"/>
              <a:t>The Connected Curriculum Project</a:t>
            </a:r>
            <a:r>
              <a:rPr lang="en-US" altLang="en-US" sz="1800"/>
              <a:t>. 07 September 2004. Duke University.  12 May 2010. &lt;</a:t>
            </a:r>
            <a:r>
              <a:rPr lang="en-US" altLang="en-US" sz="1800">
                <a:hlinkClick r:id="rId3"/>
              </a:rPr>
              <a:t>http://www.math.duke.edu/education/ccp/materials/mvcalc/equiang/index.html</a:t>
            </a:r>
            <a:r>
              <a:rPr lang="en-US" altLang="en-US" sz="1800"/>
              <a:t>&gt;</a:t>
            </a:r>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b="1" u="sng"/>
          </a:p>
          <a:p>
            <a:pPr>
              <a:buFont typeface="Wingdings" panose="05000000000000000000" pitchFamily="2" charset="2"/>
              <a:buChar char="q"/>
            </a:pPr>
            <a:endParaRPr lang="en-US" altLang="en-US" sz="2400"/>
          </a:p>
        </p:txBody>
      </p:sp>
      <p:sp>
        <p:nvSpPr>
          <p:cNvPr id="237571" name="Rectangle 2">
            <a:extLst>
              <a:ext uri="{FF2B5EF4-FFF2-40B4-BE49-F238E27FC236}">
                <a16:creationId xmlns:a16="http://schemas.microsoft.com/office/drawing/2014/main" id="{BBC383AF-1A98-4027-9474-8B4EF3AF706C}"/>
              </a:ext>
            </a:extLst>
          </p:cNvPr>
          <p:cNvSpPr>
            <a:spLocks noGrp="1" noChangeArrowheads="1"/>
          </p:cNvSpPr>
          <p:nvPr>
            <p:ph type="title"/>
          </p:nvPr>
        </p:nvSpPr>
        <p:spPr>
          <a:xfrm>
            <a:off x="381000" y="0"/>
            <a:ext cx="8229600" cy="381000"/>
          </a:xfrm>
          <a:solidFill>
            <a:srgbClr val="C00000"/>
          </a:solidFill>
          <a:ln w="38100">
            <a:solidFill>
              <a:schemeClr val="tx1"/>
            </a:solidFill>
            <a:miter lim="800000"/>
            <a:headEnd/>
            <a:tailEnd/>
          </a:ln>
        </p:spPr>
        <p:txBody>
          <a:bodyPr/>
          <a:lstStyle/>
          <a:p>
            <a:r>
              <a:rPr lang="en-US" altLang="en-US" sz="2400" b="1">
                <a:solidFill>
                  <a:schemeClr val="bg1"/>
                </a:solidFill>
              </a:rPr>
              <a:t>Exercise 9c2: Parameterize that Spiral!</a:t>
            </a:r>
          </a:p>
        </p:txBody>
      </p:sp>
      <p:sp>
        <p:nvSpPr>
          <p:cNvPr id="33" name="Rectangle 6">
            <a:extLst>
              <a:ext uri="{FF2B5EF4-FFF2-40B4-BE49-F238E27FC236}">
                <a16:creationId xmlns:a16="http://schemas.microsoft.com/office/drawing/2014/main" id="{70173854-1DE5-4B13-B6D2-81C44BD8BCB1}"/>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5386CFE-E37C-42C1-B738-BCC4BC477E45}" type="slidenum">
              <a:rPr lang="en-US" altLang="en-US">
                <a:solidFill>
                  <a:srgbClr val="898989"/>
                </a:solidFill>
              </a:rPr>
              <a:pPr eaLnBrk="1" hangingPunct="1"/>
              <a:t>213</a:t>
            </a:fld>
            <a:endParaRPr lang="en-US" altLang="en-US">
              <a:solidFill>
                <a:srgbClr val="898989"/>
              </a:solidFill>
            </a:endParaRPr>
          </a:p>
        </p:txBody>
      </p:sp>
      <p:sp>
        <p:nvSpPr>
          <p:cNvPr id="237573" name="Rectangle 2">
            <a:extLst>
              <a:ext uri="{FF2B5EF4-FFF2-40B4-BE49-F238E27FC236}">
                <a16:creationId xmlns:a16="http://schemas.microsoft.com/office/drawing/2014/main" id="{BEEA8660-B3BB-4DC1-9D1B-FE94147A9FF5}"/>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37574" name="TextBox 8">
            <a:extLst>
              <a:ext uri="{FF2B5EF4-FFF2-40B4-BE49-F238E27FC236}">
                <a16:creationId xmlns:a16="http://schemas.microsoft.com/office/drawing/2014/main" id="{8A9B3BA4-A1B7-45D5-99E1-39863D3EF9CB}"/>
              </a:ext>
            </a:extLst>
          </p:cNvPr>
          <p:cNvSpPr txBox="1">
            <a:spLocks noChangeArrowheads="1"/>
          </p:cNvSpPr>
          <p:nvPr/>
        </p:nvSpPr>
        <p:spPr bwMode="auto">
          <a:xfrm>
            <a:off x="5943600" y="40386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 name="Action Button: Back or Previous 6">
            <a:hlinkClick r:id="rId4" action="ppaction://hlinksldjump" highlightClick="1"/>
            <a:extLst>
              <a:ext uri="{FF2B5EF4-FFF2-40B4-BE49-F238E27FC236}">
                <a16:creationId xmlns:a16="http://schemas.microsoft.com/office/drawing/2014/main" id="{A663B219-7D6E-4E03-B38E-6221A6C68AE5}"/>
              </a:ext>
            </a:extLst>
          </p:cNvPr>
          <p:cNvSpPr/>
          <p:nvPr/>
        </p:nvSpPr>
        <p:spPr>
          <a:xfrm>
            <a:off x="7239000" y="6019800"/>
            <a:ext cx="609600" cy="609600"/>
          </a:xfrm>
          <a:prstGeom prst="actionButtonBackPrevious">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8" name="Action Button: Home 7">
            <a:hlinkClick r:id="rId5" action="ppaction://hlinksldjump" highlightClick="1"/>
            <a:extLst>
              <a:ext uri="{FF2B5EF4-FFF2-40B4-BE49-F238E27FC236}">
                <a16:creationId xmlns:a16="http://schemas.microsoft.com/office/drawing/2014/main" id="{39F663F0-F6C1-40A8-A531-26AB914BA803}"/>
              </a:ext>
            </a:extLst>
          </p:cNvPr>
          <p:cNvSpPr/>
          <p:nvPr/>
        </p:nvSpPr>
        <p:spPr>
          <a:xfrm>
            <a:off x="8077200" y="6019800"/>
            <a:ext cx="609600" cy="60960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EC29D6D9-86AF-42C7-8684-D2E584CA531B}"/>
              </a:ext>
            </a:extLst>
          </p:cNvPr>
          <p:cNvSpPr>
            <a:spLocks noGrp="1" noChangeArrowheads="1"/>
          </p:cNvSpPr>
          <p:nvPr>
            <p:ph type="title"/>
          </p:nvPr>
        </p:nvSpPr>
        <p:spPr>
          <a:xfrm>
            <a:off x="228600" y="152400"/>
            <a:ext cx="6096000" cy="533400"/>
          </a:xfrm>
          <a:solidFill>
            <a:srgbClr val="FFFF00"/>
          </a:solidFill>
          <a:ln w="38100">
            <a:solidFill>
              <a:schemeClr val="tx1"/>
            </a:solidFill>
          </a:ln>
        </p:spPr>
        <p:txBody>
          <a:bodyPr rtlCol="0">
            <a:normAutofit fontScale="90000"/>
          </a:bodyPr>
          <a:lstStyle/>
          <a:p>
            <a:pPr fontAlgn="auto">
              <a:spcAft>
                <a:spcPts val="0"/>
              </a:spcAft>
              <a:defRPr/>
            </a:pPr>
            <a:r>
              <a:rPr lang="en-US" sz="3200" b="1" dirty="0"/>
              <a:t>Suggested Reading</a:t>
            </a:r>
          </a:p>
        </p:txBody>
      </p:sp>
      <p:sp>
        <p:nvSpPr>
          <p:cNvPr id="6" name="Rectangle 6">
            <a:extLst>
              <a:ext uri="{FF2B5EF4-FFF2-40B4-BE49-F238E27FC236}">
                <a16:creationId xmlns:a16="http://schemas.microsoft.com/office/drawing/2014/main" id="{7810A312-84E8-4BF5-91C0-61D3265262F6}"/>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75D7004-CE5B-4EDB-A8D2-302FD2548DC3}" type="slidenum">
              <a:rPr lang="en-US" altLang="en-US">
                <a:solidFill>
                  <a:srgbClr val="898989"/>
                </a:solidFill>
              </a:rPr>
              <a:pPr eaLnBrk="1" hangingPunct="1"/>
              <a:t>214</a:t>
            </a:fld>
            <a:endParaRPr lang="en-US" altLang="en-US">
              <a:solidFill>
                <a:srgbClr val="898989"/>
              </a:solidFill>
            </a:endParaRPr>
          </a:p>
        </p:txBody>
      </p:sp>
      <p:sp>
        <p:nvSpPr>
          <p:cNvPr id="88067" name="Text Box 3">
            <a:extLst>
              <a:ext uri="{FF2B5EF4-FFF2-40B4-BE49-F238E27FC236}">
                <a16:creationId xmlns:a16="http://schemas.microsoft.com/office/drawing/2014/main" id="{86D407DF-3F6D-4E5E-9A84-5EC81FB46401}"/>
              </a:ext>
            </a:extLst>
          </p:cNvPr>
          <p:cNvSpPr txBox="1">
            <a:spLocks noChangeArrowheads="1"/>
          </p:cNvSpPr>
          <p:nvPr/>
        </p:nvSpPr>
        <p:spPr bwMode="auto">
          <a:xfrm>
            <a:off x="228600" y="838200"/>
            <a:ext cx="7391400" cy="5816600"/>
          </a:xfrm>
          <a:prstGeom prst="rect">
            <a:avLst/>
          </a:prstGeom>
          <a:noFill/>
          <a:ln w="9525">
            <a:noFill/>
            <a:miter lim="800000"/>
            <a:headEnd/>
            <a:tailEnd/>
          </a:ln>
        </p:spPr>
        <p:txBody>
          <a:bodyPr>
            <a:spAutoFit/>
          </a:bodyPr>
          <a:lstStyle/>
          <a:p>
            <a:pPr>
              <a:defRPr/>
            </a:pPr>
            <a:r>
              <a:rPr lang="en-US" sz="1200" b="1" u="sng" dirty="0">
                <a:latin typeface="Arial" charset="0"/>
                <a:cs typeface="+mn-cs"/>
              </a:rPr>
              <a:t>Grades K-3</a:t>
            </a:r>
            <a:endParaRPr lang="en-US" sz="1200" dirty="0">
              <a:latin typeface="Arial" charset="0"/>
              <a:cs typeface="+mn-cs"/>
            </a:endParaRPr>
          </a:p>
          <a:p>
            <a:pPr marL="457200" indent="-457200">
              <a:defRPr/>
            </a:pPr>
            <a:r>
              <a:rPr lang="en-US" sz="1200" i="1" dirty="0">
                <a:latin typeface="Arial" charset="0"/>
                <a:cs typeface="+mn-cs"/>
              </a:rPr>
              <a:t>First</a:t>
            </a:r>
            <a:r>
              <a:rPr lang="en-US" sz="1200" dirty="0">
                <a:latin typeface="Arial" charset="0"/>
                <a:cs typeface="+mn-cs"/>
              </a:rPr>
              <a:t> </a:t>
            </a:r>
            <a:r>
              <a:rPr lang="en-US" sz="1200" i="1" dirty="0">
                <a:latin typeface="Arial" charset="0"/>
                <a:cs typeface="+mn-cs"/>
              </a:rPr>
              <a:t>Animal</a:t>
            </a:r>
            <a:r>
              <a:rPr lang="en-US" sz="1200" dirty="0">
                <a:latin typeface="Arial" charset="0"/>
                <a:cs typeface="+mn-cs"/>
              </a:rPr>
              <a:t> </a:t>
            </a:r>
            <a:r>
              <a:rPr lang="en-US" sz="1200" i="1" dirty="0">
                <a:latin typeface="Arial" charset="0"/>
                <a:cs typeface="+mn-cs"/>
              </a:rPr>
              <a:t>Encyclopedia</a:t>
            </a:r>
            <a:r>
              <a:rPr lang="en-US" sz="1200" dirty="0">
                <a:latin typeface="Arial" charset="0"/>
                <a:cs typeface="+mn-cs"/>
              </a:rPr>
              <a:t> - DK Publishing</a:t>
            </a:r>
          </a:p>
          <a:p>
            <a:pPr marL="457200" indent="-457200">
              <a:defRPr/>
            </a:pPr>
            <a:r>
              <a:rPr lang="en-US" sz="1200" i="1" dirty="0">
                <a:latin typeface="Arial" charset="0"/>
                <a:cs typeface="+mn-cs"/>
              </a:rPr>
              <a:t>The Little Animal Encyclopedia</a:t>
            </a:r>
            <a:r>
              <a:rPr lang="en-US" sz="1200" dirty="0">
                <a:latin typeface="Arial" charset="0"/>
                <a:cs typeface="+mn-cs"/>
              </a:rPr>
              <a:t> - </a:t>
            </a:r>
            <a:r>
              <a:rPr lang="en-US" sz="1200" dirty="0" err="1">
                <a:latin typeface="Arial" charset="0"/>
                <a:cs typeface="+mn-cs"/>
              </a:rPr>
              <a:t>Jarn</a:t>
            </a:r>
            <a:r>
              <a:rPr lang="en-US" sz="1200" dirty="0">
                <a:latin typeface="Arial" charset="0"/>
                <a:cs typeface="+mn-cs"/>
              </a:rPr>
              <a:t> </a:t>
            </a:r>
            <a:r>
              <a:rPr lang="en-US" sz="1200" dirty="0" err="1">
                <a:latin typeface="Arial" charset="0"/>
                <a:cs typeface="+mn-cs"/>
              </a:rPr>
              <a:t>Farndon</a:t>
            </a:r>
            <a:r>
              <a:rPr lang="en-US" sz="1200" dirty="0">
                <a:latin typeface="Arial" charset="0"/>
                <a:cs typeface="+mn-cs"/>
              </a:rPr>
              <a:t> &amp; Jon Kirkwood</a:t>
            </a:r>
          </a:p>
          <a:p>
            <a:pPr marL="457200" indent="-457200">
              <a:defRPr/>
            </a:pPr>
            <a:r>
              <a:rPr lang="en-US" sz="1200" i="1" dirty="0">
                <a:latin typeface="Arial" charset="0"/>
                <a:cs typeface="+mn-cs"/>
              </a:rPr>
              <a:t>Wild Animals Coloring Book</a:t>
            </a:r>
            <a:r>
              <a:rPr lang="en-US" sz="1200" dirty="0">
                <a:latin typeface="Arial" charset="0"/>
                <a:cs typeface="+mn-cs"/>
              </a:rPr>
              <a:t> - John Green</a:t>
            </a:r>
          </a:p>
          <a:p>
            <a:pPr marL="457200" indent="-457200">
              <a:defRPr/>
            </a:pPr>
            <a:r>
              <a:rPr lang="en-US" sz="1200" i="1" dirty="0">
                <a:latin typeface="Arial" charset="0"/>
                <a:cs typeface="+mn-cs"/>
              </a:rPr>
              <a:t>The Kingfisher First Encyclopedia of Animals</a:t>
            </a:r>
            <a:r>
              <a:rPr lang="en-US" sz="1200" dirty="0">
                <a:latin typeface="Arial" charset="0"/>
                <a:cs typeface="+mn-cs"/>
              </a:rPr>
              <a:t> - Kingfisher Publishing</a:t>
            </a:r>
          </a:p>
          <a:p>
            <a:pPr marL="457200" indent="-457200">
              <a:defRPr/>
            </a:pPr>
            <a:r>
              <a:rPr lang="en-US" sz="1200" i="1" dirty="0">
                <a:latin typeface="Arial" charset="0"/>
                <a:cs typeface="+mn-cs"/>
              </a:rPr>
              <a:t>A Walk in the</a:t>
            </a:r>
            <a:r>
              <a:rPr lang="en-US" sz="1200" dirty="0">
                <a:latin typeface="Arial" charset="0"/>
                <a:cs typeface="+mn-cs"/>
              </a:rPr>
              <a:t> </a:t>
            </a:r>
            <a:r>
              <a:rPr lang="en-US" sz="1200" i="1" dirty="0">
                <a:latin typeface="Arial" charset="0"/>
                <a:cs typeface="+mn-cs"/>
              </a:rPr>
              <a:t>Rainforest</a:t>
            </a:r>
            <a:r>
              <a:rPr lang="en-US" sz="1200" dirty="0">
                <a:latin typeface="Arial" charset="0"/>
                <a:cs typeface="+mn-cs"/>
              </a:rPr>
              <a:t> - Kristin Joy Pratt</a:t>
            </a:r>
          </a:p>
          <a:p>
            <a:pPr marL="457200" indent="-457200">
              <a:defRPr/>
            </a:pPr>
            <a:r>
              <a:rPr lang="en-US" sz="1200" i="1" dirty="0">
                <a:latin typeface="Arial" charset="0"/>
                <a:cs typeface="+mn-cs"/>
              </a:rPr>
              <a:t>Disney Learning: Wonderful World of</a:t>
            </a:r>
            <a:r>
              <a:rPr lang="en-US" sz="1200" dirty="0">
                <a:latin typeface="Arial" charset="0"/>
                <a:cs typeface="+mn-cs"/>
              </a:rPr>
              <a:t> Animals - Dr. Donald Moore</a:t>
            </a:r>
          </a:p>
          <a:p>
            <a:pPr marL="457200" indent="-457200">
              <a:defRPr/>
            </a:pPr>
            <a:r>
              <a:rPr lang="en-US" sz="1200" i="1" dirty="0">
                <a:latin typeface="Arial" charset="0"/>
                <a:cs typeface="+mn-cs"/>
              </a:rPr>
              <a:t>National Geographic Animal Encyclopedia</a:t>
            </a:r>
            <a:r>
              <a:rPr lang="en-US" sz="1200" dirty="0">
                <a:latin typeface="Arial" charset="0"/>
                <a:cs typeface="+mn-cs"/>
              </a:rPr>
              <a:t> - National Geographic Society</a:t>
            </a:r>
          </a:p>
          <a:p>
            <a:pPr marL="457200" indent="-457200">
              <a:defRPr/>
            </a:pPr>
            <a:r>
              <a:rPr lang="en-US" sz="1200" i="1" dirty="0">
                <a:latin typeface="Arial" charset="0"/>
                <a:cs typeface="+mn-cs"/>
              </a:rPr>
              <a:t>The Complete Book of Animals</a:t>
            </a:r>
            <a:r>
              <a:rPr lang="en-US" sz="1200" dirty="0">
                <a:latin typeface="Arial" charset="0"/>
                <a:cs typeface="+mn-cs"/>
              </a:rPr>
              <a:t> - School Specialty Publishing</a:t>
            </a:r>
          </a:p>
          <a:p>
            <a:pPr>
              <a:defRPr/>
            </a:pPr>
            <a:r>
              <a:rPr lang="en-US" sz="1200" b="1" dirty="0">
                <a:latin typeface="Arial" charset="0"/>
                <a:cs typeface="+mn-cs"/>
              </a:rPr>
              <a:t> </a:t>
            </a:r>
            <a:endParaRPr lang="en-US" sz="1200" dirty="0">
              <a:latin typeface="Arial" charset="0"/>
              <a:cs typeface="+mn-cs"/>
            </a:endParaRPr>
          </a:p>
          <a:p>
            <a:pPr>
              <a:defRPr/>
            </a:pPr>
            <a:r>
              <a:rPr lang="en-US" sz="1200" b="1" u="sng" dirty="0">
                <a:latin typeface="Arial" charset="0"/>
                <a:cs typeface="+mn-cs"/>
              </a:rPr>
              <a:t>Grades 4-7</a:t>
            </a:r>
            <a:endParaRPr lang="en-US" sz="1200" dirty="0">
              <a:latin typeface="Arial" charset="0"/>
              <a:cs typeface="+mn-cs"/>
            </a:endParaRPr>
          </a:p>
          <a:p>
            <a:pPr marL="457200" indent="-457200">
              <a:defRPr/>
            </a:pPr>
            <a:r>
              <a:rPr lang="en-US" sz="1200" i="1" dirty="0">
                <a:latin typeface="Arial" charset="0"/>
                <a:cs typeface="+mn-cs"/>
              </a:rPr>
              <a:t>Animals and Habitats of the United States</a:t>
            </a:r>
            <a:r>
              <a:rPr lang="en-US" sz="1200" dirty="0">
                <a:latin typeface="Arial" charset="0"/>
                <a:cs typeface="+mn-cs"/>
              </a:rPr>
              <a:t> - Jeff Corwin</a:t>
            </a:r>
          </a:p>
          <a:p>
            <a:pPr marL="457200" indent="-457200">
              <a:defRPr/>
            </a:pPr>
            <a:r>
              <a:rPr lang="en-US" sz="1200" i="1" dirty="0">
                <a:latin typeface="Arial" charset="0"/>
                <a:cs typeface="+mn-cs"/>
              </a:rPr>
              <a:t>DK Nature Encyclopedia</a:t>
            </a:r>
            <a:r>
              <a:rPr lang="en-US" sz="1200" dirty="0">
                <a:latin typeface="Arial" charset="0"/>
                <a:cs typeface="+mn-cs"/>
              </a:rPr>
              <a:t> - DK Publishing</a:t>
            </a:r>
          </a:p>
          <a:p>
            <a:pPr marL="457200" indent="-457200">
              <a:defRPr/>
            </a:pPr>
            <a:r>
              <a:rPr lang="en-US" sz="1200" i="1" dirty="0">
                <a:latin typeface="Arial" charset="0"/>
                <a:cs typeface="+mn-cs"/>
              </a:rPr>
              <a:t>What’s That Bug?: Everyday Insects and their Really Cool Cousins</a:t>
            </a:r>
            <a:r>
              <a:rPr lang="en-US" sz="1200" dirty="0">
                <a:latin typeface="Arial" charset="0"/>
                <a:cs typeface="+mn-cs"/>
              </a:rPr>
              <a:t> – Nan </a:t>
            </a:r>
            <a:r>
              <a:rPr lang="en-US" sz="1200" dirty="0" err="1">
                <a:latin typeface="Arial" charset="0"/>
                <a:cs typeface="+mn-cs"/>
              </a:rPr>
              <a:t>Froman</a:t>
            </a:r>
            <a:r>
              <a:rPr lang="en-US" sz="1200" dirty="0">
                <a:latin typeface="Arial" charset="0"/>
                <a:cs typeface="+mn-cs"/>
              </a:rPr>
              <a:t> &amp; Julian </a:t>
            </a:r>
            <a:r>
              <a:rPr lang="en-US" sz="1200" dirty="0" err="1">
                <a:latin typeface="Arial" charset="0"/>
                <a:cs typeface="+mn-cs"/>
              </a:rPr>
              <a:t>Mulock</a:t>
            </a:r>
            <a:r>
              <a:rPr lang="en-US" sz="1200" dirty="0">
                <a:latin typeface="Arial" charset="0"/>
                <a:cs typeface="+mn-cs"/>
              </a:rPr>
              <a:t> (Illustrator)</a:t>
            </a:r>
          </a:p>
          <a:p>
            <a:pPr marL="457200" indent="-457200">
              <a:defRPr/>
            </a:pPr>
            <a:r>
              <a:rPr lang="en-US" sz="1200" i="1" dirty="0">
                <a:latin typeface="Arial" charset="0"/>
                <a:cs typeface="+mn-cs"/>
              </a:rPr>
              <a:t>Variation and Classification</a:t>
            </a:r>
            <a:r>
              <a:rPr lang="en-US" sz="1200" dirty="0">
                <a:latin typeface="Arial" charset="0"/>
                <a:cs typeface="+mn-cs"/>
              </a:rPr>
              <a:t> – Ann </a:t>
            </a:r>
            <a:r>
              <a:rPr lang="en-US" sz="1200" dirty="0" err="1">
                <a:latin typeface="Arial" charset="0"/>
                <a:cs typeface="+mn-cs"/>
              </a:rPr>
              <a:t>Fullick</a:t>
            </a:r>
            <a:endParaRPr lang="en-US" sz="1200" dirty="0">
              <a:latin typeface="Arial" charset="0"/>
              <a:cs typeface="+mn-cs"/>
            </a:endParaRPr>
          </a:p>
          <a:p>
            <a:pPr marL="457200" indent="-457200">
              <a:defRPr/>
            </a:pPr>
            <a:r>
              <a:rPr lang="en-US" sz="1200" i="1" dirty="0">
                <a:latin typeface="Arial" charset="0"/>
                <a:cs typeface="+mn-cs"/>
              </a:rPr>
              <a:t>Bats, Bugs, and Biodiversity: Adventures in the Amazonian Rain Forest</a:t>
            </a:r>
            <a:r>
              <a:rPr lang="en-US" sz="1200" dirty="0">
                <a:latin typeface="Arial" charset="0"/>
                <a:cs typeface="+mn-cs"/>
              </a:rPr>
              <a:t> - Susan E. Goodman &amp; Michael J. Doolittle </a:t>
            </a:r>
          </a:p>
          <a:p>
            <a:pPr marL="457200" indent="-457200">
              <a:defRPr/>
            </a:pPr>
            <a:r>
              <a:rPr lang="en-US" sz="1200" i="1" dirty="0">
                <a:latin typeface="Arial" charset="0"/>
                <a:cs typeface="+mn-cs"/>
              </a:rPr>
              <a:t>Strange New Species: Astonishing Discoveries of Life on Earth</a:t>
            </a:r>
            <a:r>
              <a:rPr lang="en-US" sz="1200" dirty="0">
                <a:latin typeface="Arial" charset="0"/>
                <a:cs typeface="+mn-cs"/>
              </a:rPr>
              <a:t> - </a:t>
            </a:r>
            <a:r>
              <a:rPr lang="en-US" sz="1200" dirty="0" err="1">
                <a:latin typeface="Arial" charset="0"/>
                <a:cs typeface="+mn-cs"/>
              </a:rPr>
              <a:t>Elin</a:t>
            </a:r>
            <a:r>
              <a:rPr lang="en-US" sz="1200" dirty="0">
                <a:latin typeface="Arial" charset="0"/>
                <a:cs typeface="+mn-cs"/>
              </a:rPr>
              <a:t> Kelsey</a:t>
            </a:r>
          </a:p>
          <a:p>
            <a:pPr marL="457200" indent="-457200">
              <a:defRPr/>
            </a:pPr>
            <a:r>
              <a:rPr lang="en-US" sz="1200" i="1" dirty="0">
                <a:latin typeface="Arial" charset="0"/>
                <a:cs typeface="+mn-cs"/>
              </a:rPr>
              <a:t>Pet Bugs: A Kid's Guide to Catching and Keeping Touchable Insects</a:t>
            </a:r>
            <a:r>
              <a:rPr lang="en-US" sz="1200" dirty="0">
                <a:latin typeface="Arial" charset="0"/>
                <a:cs typeface="+mn-cs"/>
              </a:rPr>
              <a:t> - Sally </a:t>
            </a:r>
            <a:r>
              <a:rPr lang="en-US" sz="1200" dirty="0" err="1">
                <a:latin typeface="Arial" charset="0"/>
                <a:cs typeface="+mn-cs"/>
              </a:rPr>
              <a:t>Kneidel</a:t>
            </a:r>
            <a:endParaRPr lang="en-US" sz="1200" dirty="0">
              <a:latin typeface="Arial" charset="0"/>
              <a:cs typeface="+mn-cs"/>
            </a:endParaRPr>
          </a:p>
          <a:p>
            <a:pPr marL="457200" indent="-457200">
              <a:defRPr/>
            </a:pPr>
            <a:r>
              <a:rPr lang="en-US" sz="1200" i="1" dirty="0">
                <a:latin typeface="Arial" charset="0"/>
                <a:cs typeface="+mn-cs"/>
              </a:rPr>
              <a:t>More Pet Bugs: A Kid's Guide to Catching and Keeping Insects and Other Small Creatures</a:t>
            </a:r>
            <a:r>
              <a:rPr lang="en-US" sz="1200" dirty="0">
                <a:latin typeface="Arial" charset="0"/>
                <a:cs typeface="+mn-cs"/>
              </a:rPr>
              <a:t> - Sally </a:t>
            </a:r>
            <a:r>
              <a:rPr lang="en-US" sz="1200" dirty="0" err="1">
                <a:latin typeface="Arial" charset="0"/>
                <a:cs typeface="+mn-cs"/>
              </a:rPr>
              <a:t>Kneidel</a:t>
            </a:r>
            <a:endParaRPr lang="en-US" sz="1200" dirty="0">
              <a:latin typeface="Arial" charset="0"/>
              <a:cs typeface="+mn-cs"/>
            </a:endParaRPr>
          </a:p>
          <a:p>
            <a:pPr marL="457200" indent="-457200">
              <a:defRPr/>
            </a:pPr>
            <a:r>
              <a:rPr lang="en-US" sz="1200" i="1" dirty="0">
                <a:latin typeface="Arial" charset="0"/>
                <a:cs typeface="+mn-cs"/>
              </a:rPr>
              <a:t>The Encyclopedia of Awesome</a:t>
            </a:r>
            <a:r>
              <a:rPr lang="en-US" sz="1200" dirty="0">
                <a:latin typeface="Arial" charset="0"/>
                <a:cs typeface="+mn-cs"/>
              </a:rPr>
              <a:t> </a:t>
            </a:r>
            <a:r>
              <a:rPr lang="en-US" sz="1200" i="1" dirty="0">
                <a:latin typeface="Arial" charset="0"/>
                <a:cs typeface="+mn-cs"/>
              </a:rPr>
              <a:t>Animals</a:t>
            </a:r>
            <a:r>
              <a:rPr lang="en-US" sz="1200" dirty="0">
                <a:latin typeface="Arial" charset="0"/>
                <a:cs typeface="+mn-cs"/>
              </a:rPr>
              <a:t> - Claire Llewellyn</a:t>
            </a:r>
          </a:p>
          <a:p>
            <a:pPr marL="457200" indent="-457200">
              <a:defRPr/>
            </a:pPr>
            <a:r>
              <a:rPr lang="en-US" sz="1200" i="1" dirty="0">
                <a:latin typeface="Arial" charset="0"/>
                <a:cs typeface="+mn-cs"/>
              </a:rPr>
              <a:t>Extremely Weird Micro Monsters</a:t>
            </a:r>
            <a:r>
              <a:rPr lang="en-US" sz="1200" dirty="0">
                <a:latin typeface="Arial" charset="0"/>
                <a:cs typeface="+mn-cs"/>
              </a:rPr>
              <a:t> - Sarah Lovett</a:t>
            </a:r>
          </a:p>
          <a:p>
            <a:pPr marL="457200" indent="-457200">
              <a:defRPr/>
            </a:pPr>
            <a:r>
              <a:rPr lang="en-US" sz="1200" i="1" dirty="0">
                <a:latin typeface="Arial" charset="0"/>
                <a:cs typeface="+mn-cs"/>
              </a:rPr>
              <a:t>National Geographic Encyclopedia of</a:t>
            </a:r>
            <a:r>
              <a:rPr lang="en-US" sz="1200" dirty="0">
                <a:latin typeface="Arial" charset="0"/>
                <a:cs typeface="+mn-cs"/>
              </a:rPr>
              <a:t> </a:t>
            </a:r>
            <a:r>
              <a:rPr lang="en-US" sz="1200" i="1" dirty="0">
                <a:latin typeface="Arial" charset="0"/>
                <a:cs typeface="+mn-cs"/>
              </a:rPr>
              <a:t>Animals</a:t>
            </a:r>
            <a:r>
              <a:rPr lang="en-US" sz="1200" dirty="0">
                <a:latin typeface="Arial" charset="0"/>
                <a:cs typeface="+mn-cs"/>
              </a:rPr>
              <a:t> - Karen McGhee &amp; George McKay</a:t>
            </a:r>
          </a:p>
          <a:p>
            <a:pPr marL="457200" indent="-457200">
              <a:defRPr/>
            </a:pPr>
            <a:r>
              <a:rPr lang="en-US" sz="1200" i="1" dirty="0">
                <a:latin typeface="Arial" charset="0"/>
                <a:cs typeface="+mn-cs"/>
              </a:rPr>
              <a:t>The Visual Dictionary of Animals</a:t>
            </a:r>
            <a:r>
              <a:rPr lang="en-US" sz="1200" dirty="0">
                <a:latin typeface="Arial" charset="0"/>
                <a:cs typeface="+mn-cs"/>
              </a:rPr>
              <a:t> - </a:t>
            </a:r>
            <a:r>
              <a:rPr lang="en-US" sz="1200" dirty="0" err="1">
                <a:latin typeface="Arial" charset="0"/>
                <a:cs typeface="+mn-cs"/>
              </a:rPr>
              <a:t>Martyn</a:t>
            </a:r>
            <a:r>
              <a:rPr lang="en-US" sz="1200" dirty="0">
                <a:latin typeface="Arial" charset="0"/>
                <a:cs typeface="+mn-cs"/>
              </a:rPr>
              <a:t> Page (Editor), Clare </a:t>
            </a:r>
            <a:r>
              <a:rPr lang="en-US" sz="1200" dirty="0" err="1">
                <a:latin typeface="Arial" charset="0"/>
                <a:cs typeface="+mn-cs"/>
              </a:rPr>
              <a:t>Shedden</a:t>
            </a:r>
            <a:r>
              <a:rPr lang="en-US" sz="1200" dirty="0">
                <a:latin typeface="Arial" charset="0"/>
                <a:cs typeface="+mn-cs"/>
              </a:rPr>
              <a:t> (Author), Richard Walker, Andrew Nash </a:t>
            </a:r>
          </a:p>
          <a:p>
            <a:pPr marL="457200" indent="-457200">
              <a:defRPr/>
            </a:pPr>
            <a:r>
              <a:rPr lang="en-US" sz="1200" i="1" dirty="0">
                <a:latin typeface="Arial" charset="0"/>
                <a:cs typeface="+mn-cs"/>
              </a:rPr>
              <a:t>Sponges, Jellyfish, &amp; Other Simple Animals</a:t>
            </a:r>
            <a:r>
              <a:rPr lang="en-US" sz="1200" dirty="0">
                <a:latin typeface="Arial" charset="0"/>
                <a:cs typeface="+mn-cs"/>
              </a:rPr>
              <a:t> – Steve Parker</a:t>
            </a:r>
          </a:p>
          <a:p>
            <a:pPr marL="457200" indent="-457200">
              <a:defRPr/>
            </a:pPr>
            <a:r>
              <a:rPr lang="en-US" sz="1200" i="1" dirty="0">
                <a:latin typeface="Arial" charset="0"/>
                <a:cs typeface="+mn-cs"/>
              </a:rPr>
              <a:t>Tree of Life: The Incredible Biodiversity of Life on Earth</a:t>
            </a:r>
            <a:r>
              <a:rPr lang="en-US" sz="1200" dirty="0">
                <a:latin typeface="Arial" charset="0"/>
                <a:cs typeface="+mn-cs"/>
              </a:rPr>
              <a:t> - Rochelle Strauss &amp; Margot Thompson (Illustrator)</a:t>
            </a:r>
          </a:p>
          <a:p>
            <a:pPr marL="457200" indent="-457200">
              <a:defRPr/>
            </a:pPr>
            <a:r>
              <a:rPr lang="en-US" sz="1200" i="1" dirty="0">
                <a:latin typeface="Arial" charset="0"/>
                <a:cs typeface="+mn-cs"/>
              </a:rPr>
              <a:t>One Million Things: Animal Life</a:t>
            </a:r>
            <a:r>
              <a:rPr lang="en-US" sz="1200" dirty="0">
                <a:latin typeface="Arial" charset="0"/>
                <a:cs typeface="+mn-cs"/>
              </a:rPr>
              <a:t> - Richard Walker</a:t>
            </a:r>
          </a:p>
          <a:p>
            <a:pPr marL="457200" indent="-457200">
              <a:defRPr/>
            </a:pPr>
            <a:r>
              <a:rPr lang="en-US" sz="1200" i="1" dirty="0">
                <a:latin typeface="Arial" charset="0"/>
                <a:cs typeface="+mn-cs"/>
              </a:rPr>
              <a:t>The Simon &amp; Schuster Encyclopedia of Animals: A Visual Who's Who of the World's</a:t>
            </a:r>
            <a:r>
              <a:rPr lang="en-US" sz="1200" dirty="0">
                <a:latin typeface="Arial" charset="0"/>
                <a:cs typeface="+mn-cs"/>
              </a:rPr>
              <a:t> </a:t>
            </a:r>
            <a:r>
              <a:rPr lang="en-US" sz="1200" i="1" dirty="0">
                <a:latin typeface="Arial" charset="0"/>
                <a:cs typeface="+mn-cs"/>
              </a:rPr>
              <a:t>Creatures</a:t>
            </a:r>
            <a:r>
              <a:rPr lang="en-US" sz="1200" dirty="0">
                <a:latin typeface="Arial" charset="0"/>
                <a:cs typeface="+mn-cs"/>
              </a:rPr>
              <a:t> - Philip Whitfield</a:t>
            </a:r>
          </a:p>
        </p:txBody>
      </p:sp>
      <p:sp>
        <p:nvSpPr>
          <p:cNvPr id="7" name="Action Button: Home 6">
            <a:hlinkClick r:id="rId2" action="ppaction://hlinksldjump" highlightClick="1"/>
            <a:extLst>
              <a:ext uri="{FF2B5EF4-FFF2-40B4-BE49-F238E27FC236}">
                <a16:creationId xmlns:a16="http://schemas.microsoft.com/office/drawing/2014/main" id="{0F993D80-6436-4C44-9DED-9312FBE55B2E}"/>
              </a:ext>
            </a:extLst>
          </p:cNvPr>
          <p:cNvSpPr/>
          <p:nvPr/>
        </p:nvSpPr>
        <p:spPr>
          <a:xfrm>
            <a:off x="7239000" y="152400"/>
            <a:ext cx="549275" cy="549275"/>
          </a:xfrm>
          <a:prstGeom prst="actionButtonHome">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Action Button: Back or Previous 7">
            <a:hlinkClick r:id="" action="ppaction://hlinkshowjump?jump=previousslide" highlightClick="1"/>
            <a:extLst>
              <a:ext uri="{FF2B5EF4-FFF2-40B4-BE49-F238E27FC236}">
                <a16:creationId xmlns:a16="http://schemas.microsoft.com/office/drawing/2014/main" id="{E051A0A5-6ED2-4723-A834-4FADEF34E025}"/>
              </a:ext>
            </a:extLst>
          </p:cNvPr>
          <p:cNvSpPr/>
          <p:nvPr/>
        </p:nvSpPr>
        <p:spPr>
          <a:xfrm>
            <a:off x="6553200" y="152400"/>
            <a:ext cx="549275" cy="549275"/>
          </a:xfrm>
          <a:prstGeom prst="actionButtonBackPrevious">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Action Button: Forward or Next 8">
            <a:hlinkClick r:id="" action="ppaction://hlinkshowjump?jump=nextslide" highlightClick="1"/>
            <a:extLst>
              <a:ext uri="{FF2B5EF4-FFF2-40B4-BE49-F238E27FC236}">
                <a16:creationId xmlns:a16="http://schemas.microsoft.com/office/drawing/2014/main" id="{10BDF007-90B1-4EB3-ABEC-39E915C1E2A9}"/>
              </a:ext>
            </a:extLst>
          </p:cNvPr>
          <p:cNvSpPr/>
          <p:nvPr/>
        </p:nvSpPr>
        <p:spPr>
          <a:xfrm>
            <a:off x="7924800" y="152400"/>
            <a:ext cx="549275" cy="549275"/>
          </a:xfrm>
          <a:prstGeom prst="actionButtonForwardNex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38600" name="Picture 1">
            <a:extLst>
              <a:ext uri="{FF2B5EF4-FFF2-40B4-BE49-F238E27FC236}">
                <a16:creationId xmlns:a16="http://schemas.microsoft.com/office/drawing/2014/main" id="{7FC9600C-AAFF-47D1-9C63-940D954077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371600"/>
            <a:ext cx="86677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1" name="Picture 2">
            <a:extLst>
              <a:ext uri="{FF2B5EF4-FFF2-40B4-BE49-F238E27FC236}">
                <a16:creationId xmlns:a16="http://schemas.microsoft.com/office/drawing/2014/main" id="{E179EC0E-FE53-4735-AC8B-747860D5FC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371600"/>
            <a:ext cx="8001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2" name="Picture 3">
            <a:extLst>
              <a:ext uri="{FF2B5EF4-FFF2-40B4-BE49-F238E27FC236}">
                <a16:creationId xmlns:a16="http://schemas.microsoft.com/office/drawing/2014/main" id="{42944726-303E-457F-93D6-3695B6F5FB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1447800"/>
            <a:ext cx="6953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3" name="Picture 4">
            <a:extLst>
              <a:ext uri="{FF2B5EF4-FFF2-40B4-BE49-F238E27FC236}">
                <a16:creationId xmlns:a16="http://schemas.microsoft.com/office/drawing/2014/main" id="{611027C0-D23D-4407-B983-6625B06C34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1447800"/>
            <a:ext cx="762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4" name="Picture 5">
            <a:extLst>
              <a:ext uri="{FF2B5EF4-FFF2-40B4-BE49-F238E27FC236}">
                <a16:creationId xmlns:a16="http://schemas.microsoft.com/office/drawing/2014/main" id="{B93006F0-C710-414A-B13A-0276AAC982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3400" y="2819400"/>
            <a:ext cx="8286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5" name="Picture 6">
            <a:extLst>
              <a:ext uri="{FF2B5EF4-FFF2-40B4-BE49-F238E27FC236}">
                <a16:creationId xmlns:a16="http://schemas.microsoft.com/office/drawing/2014/main" id="{69B15D02-17B9-43B8-BD5C-B7309F8E2B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9600" y="3962400"/>
            <a:ext cx="6667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06" name="Picture 7">
            <a:extLst>
              <a:ext uri="{FF2B5EF4-FFF2-40B4-BE49-F238E27FC236}">
                <a16:creationId xmlns:a16="http://schemas.microsoft.com/office/drawing/2014/main" id="{990E3521-BBE5-4B39-A65E-84C5FC1C50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01000" y="5181600"/>
            <a:ext cx="9810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3D99DF8B-799C-4AE3-BB95-25724C23F0FA}"/>
              </a:ext>
            </a:extLst>
          </p:cNvPr>
          <p:cNvSpPr>
            <a:spLocks noGrp="1" noChangeArrowheads="1"/>
          </p:cNvSpPr>
          <p:nvPr>
            <p:ph type="title"/>
          </p:nvPr>
        </p:nvSpPr>
        <p:spPr>
          <a:xfrm>
            <a:off x="228600" y="152400"/>
            <a:ext cx="5867400" cy="533400"/>
          </a:xfrm>
          <a:solidFill>
            <a:srgbClr val="FFFF00"/>
          </a:solidFill>
          <a:ln w="38100">
            <a:solidFill>
              <a:schemeClr val="tx1"/>
            </a:solidFill>
          </a:ln>
        </p:spPr>
        <p:txBody>
          <a:bodyPr rtlCol="0">
            <a:normAutofit fontScale="90000"/>
          </a:bodyPr>
          <a:lstStyle/>
          <a:p>
            <a:pPr fontAlgn="auto">
              <a:spcAft>
                <a:spcPts val="0"/>
              </a:spcAft>
              <a:defRPr/>
            </a:pPr>
            <a:r>
              <a:rPr lang="en-US" sz="3200" b="1" dirty="0"/>
              <a:t>Suggested Reading</a:t>
            </a:r>
          </a:p>
        </p:txBody>
      </p:sp>
      <p:sp>
        <p:nvSpPr>
          <p:cNvPr id="6" name="Rectangle 6">
            <a:extLst>
              <a:ext uri="{FF2B5EF4-FFF2-40B4-BE49-F238E27FC236}">
                <a16:creationId xmlns:a16="http://schemas.microsoft.com/office/drawing/2014/main" id="{A47223F9-EC18-429A-AC5A-7C42624B27E5}"/>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6CA711D-62CD-43D1-9F77-9C5B7C954524}" type="slidenum">
              <a:rPr lang="en-US" altLang="en-US">
                <a:solidFill>
                  <a:srgbClr val="898989"/>
                </a:solidFill>
              </a:rPr>
              <a:pPr eaLnBrk="1" hangingPunct="1"/>
              <a:t>215</a:t>
            </a:fld>
            <a:endParaRPr lang="en-US" altLang="en-US">
              <a:solidFill>
                <a:srgbClr val="898989"/>
              </a:solidFill>
            </a:endParaRPr>
          </a:p>
        </p:txBody>
      </p:sp>
      <p:sp>
        <p:nvSpPr>
          <p:cNvPr id="88067" name="Text Box 3">
            <a:extLst>
              <a:ext uri="{FF2B5EF4-FFF2-40B4-BE49-F238E27FC236}">
                <a16:creationId xmlns:a16="http://schemas.microsoft.com/office/drawing/2014/main" id="{AC8FF628-A9B4-4045-B5DC-A9E71E2FCC3D}"/>
              </a:ext>
            </a:extLst>
          </p:cNvPr>
          <p:cNvSpPr txBox="1">
            <a:spLocks noChangeArrowheads="1"/>
          </p:cNvSpPr>
          <p:nvPr/>
        </p:nvSpPr>
        <p:spPr bwMode="auto">
          <a:xfrm>
            <a:off x="228600" y="762000"/>
            <a:ext cx="8686800" cy="5354638"/>
          </a:xfrm>
          <a:prstGeom prst="rect">
            <a:avLst/>
          </a:prstGeom>
          <a:noFill/>
          <a:ln w="9525">
            <a:noFill/>
            <a:miter lim="800000"/>
            <a:headEnd/>
            <a:tailEnd/>
          </a:ln>
        </p:spPr>
        <p:txBody>
          <a:bodyPr>
            <a:spAutoFit/>
          </a:bodyPr>
          <a:lstStyle/>
          <a:p>
            <a:pPr marL="457200" indent="-457200">
              <a:defRPr/>
            </a:pPr>
            <a:r>
              <a:rPr lang="en-US" sz="1200" b="1" u="sng" dirty="0">
                <a:latin typeface="Arial" charset="0"/>
                <a:cs typeface="+mn-cs"/>
              </a:rPr>
              <a:t>Grades 7+</a:t>
            </a:r>
            <a:endParaRPr lang="en-US" sz="1200" dirty="0">
              <a:latin typeface="Arial" charset="0"/>
              <a:cs typeface="+mn-cs"/>
            </a:endParaRPr>
          </a:p>
          <a:p>
            <a:pPr marL="457200" indent="-457200">
              <a:defRPr/>
            </a:pPr>
            <a:r>
              <a:rPr lang="en-US" sz="1200" i="1" dirty="0">
                <a:latin typeface="Arial" charset="0"/>
                <a:cs typeface="+mn-cs"/>
              </a:rPr>
              <a:t>Synoptic key to the phyla, classes, and orders of animals; with particular reference to fresh-water and terrestrial forms of the moist temperate region in North America</a:t>
            </a:r>
            <a:r>
              <a:rPr lang="en-US" sz="1200" dirty="0">
                <a:latin typeface="Arial" charset="0"/>
                <a:cs typeface="+mn-cs"/>
              </a:rPr>
              <a:t> - Warder Clyde </a:t>
            </a:r>
            <a:r>
              <a:rPr lang="en-US" sz="1200" dirty="0" err="1">
                <a:latin typeface="Arial" charset="0"/>
                <a:cs typeface="+mn-cs"/>
              </a:rPr>
              <a:t>Allee</a:t>
            </a:r>
            <a:endParaRPr lang="en-US" sz="1200" dirty="0">
              <a:latin typeface="Arial" charset="0"/>
              <a:cs typeface="+mn-cs"/>
            </a:endParaRPr>
          </a:p>
          <a:p>
            <a:pPr marL="457200" indent="-457200">
              <a:defRPr/>
            </a:pPr>
            <a:r>
              <a:rPr lang="en-US" sz="1200" i="1" dirty="0">
                <a:latin typeface="Arial" charset="0"/>
                <a:cs typeface="+mn-cs"/>
              </a:rPr>
              <a:t>Animal: The Definitive Visual Guide to the World's Wildlife</a:t>
            </a:r>
            <a:r>
              <a:rPr lang="en-US" sz="1200" dirty="0">
                <a:latin typeface="Arial" charset="0"/>
                <a:cs typeface="+mn-cs"/>
              </a:rPr>
              <a:t> - David </a:t>
            </a:r>
            <a:r>
              <a:rPr lang="en-US" sz="1200" dirty="0" err="1">
                <a:latin typeface="Arial" charset="0"/>
                <a:cs typeface="+mn-cs"/>
              </a:rPr>
              <a:t>Burnie</a:t>
            </a:r>
            <a:r>
              <a:rPr lang="en-US" sz="1200" dirty="0">
                <a:latin typeface="Arial" charset="0"/>
                <a:cs typeface="+mn-cs"/>
              </a:rPr>
              <a:t> (Author) &amp; Don E. Wilson (Editor)</a:t>
            </a:r>
          </a:p>
          <a:p>
            <a:pPr marL="457200" indent="-457200">
              <a:defRPr/>
            </a:pPr>
            <a:r>
              <a:rPr lang="en-US" sz="1200" i="1" dirty="0">
                <a:latin typeface="Arial" charset="0"/>
                <a:cs typeface="+mn-cs"/>
              </a:rPr>
              <a:t>On the Origin of Phyla</a:t>
            </a:r>
            <a:r>
              <a:rPr lang="en-US" sz="1200" dirty="0">
                <a:latin typeface="Arial" charset="0"/>
                <a:cs typeface="+mn-cs"/>
              </a:rPr>
              <a:t> - James W. Valentine</a:t>
            </a:r>
          </a:p>
          <a:p>
            <a:pPr marL="457200" indent="-457200">
              <a:defRPr/>
            </a:pPr>
            <a:r>
              <a:rPr lang="en-US" sz="1200" i="1" dirty="0">
                <a:latin typeface="Arial" charset="0"/>
                <a:cs typeface="+mn-cs"/>
              </a:rPr>
              <a:t>Sustaining Life: How Human Health Depends on Biodiversity</a:t>
            </a:r>
            <a:r>
              <a:rPr lang="en-US" sz="1200" dirty="0">
                <a:latin typeface="Arial" charset="0"/>
                <a:cs typeface="+mn-cs"/>
              </a:rPr>
              <a:t> - Eric </a:t>
            </a:r>
            <a:r>
              <a:rPr lang="en-US" sz="1200" dirty="0" err="1">
                <a:latin typeface="Arial" charset="0"/>
                <a:cs typeface="+mn-cs"/>
              </a:rPr>
              <a:t>Chivian</a:t>
            </a:r>
            <a:r>
              <a:rPr lang="en-US" sz="1200" dirty="0">
                <a:latin typeface="Arial" charset="0"/>
                <a:cs typeface="+mn-cs"/>
              </a:rPr>
              <a:t> &amp; Aaron Bernstein (Editors)</a:t>
            </a:r>
          </a:p>
          <a:p>
            <a:pPr marL="457200" indent="-457200">
              <a:defRPr/>
            </a:pPr>
            <a:r>
              <a:rPr lang="en-US" sz="1200" i="1" dirty="0">
                <a:latin typeface="Arial" charset="0"/>
                <a:cs typeface="+mn-cs"/>
              </a:rPr>
              <a:t>Assembling the Tree of Life</a:t>
            </a:r>
            <a:r>
              <a:rPr lang="en-US" sz="1200" dirty="0">
                <a:latin typeface="Arial" charset="0"/>
                <a:cs typeface="+mn-cs"/>
              </a:rPr>
              <a:t> - Joel </a:t>
            </a:r>
            <a:r>
              <a:rPr lang="en-US" sz="1200" dirty="0" err="1">
                <a:latin typeface="Arial" charset="0"/>
                <a:cs typeface="+mn-cs"/>
              </a:rPr>
              <a:t>Cracraft</a:t>
            </a:r>
            <a:r>
              <a:rPr lang="en-US" sz="1200" dirty="0">
                <a:latin typeface="Arial" charset="0"/>
                <a:cs typeface="+mn-cs"/>
              </a:rPr>
              <a:t> &amp; Michael J. </a:t>
            </a:r>
            <a:r>
              <a:rPr lang="en-US" sz="1200" dirty="0" err="1">
                <a:latin typeface="Arial" charset="0"/>
                <a:cs typeface="+mn-cs"/>
              </a:rPr>
              <a:t>Donoghue</a:t>
            </a:r>
            <a:r>
              <a:rPr lang="en-US" sz="1200" dirty="0">
                <a:latin typeface="Arial" charset="0"/>
                <a:cs typeface="+mn-cs"/>
              </a:rPr>
              <a:t> (Editors)</a:t>
            </a:r>
          </a:p>
          <a:p>
            <a:pPr marL="457200" indent="-457200">
              <a:defRPr/>
            </a:pPr>
            <a:r>
              <a:rPr lang="en-US" sz="1200" i="1" dirty="0">
                <a:latin typeface="Arial" charset="0"/>
                <a:cs typeface="+mn-cs"/>
              </a:rPr>
              <a:t>One Kingdom: Our Lives with Animals</a:t>
            </a:r>
            <a:r>
              <a:rPr lang="en-US" sz="1200" dirty="0">
                <a:latin typeface="Arial" charset="0"/>
                <a:cs typeface="+mn-cs"/>
              </a:rPr>
              <a:t> - Deborah Noyes</a:t>
            </a:r>
          </a:p>
          <a:p>
            <a:pPr marL="457200" indent="-457200">
              <a:defRPr/>
            </a:pPr>
            <a:r>
              <a:rPr lang="en-US" sz="1200" dirty="0">
                <a:latin typeface="Arial" charset="0"/>
                <a:cs typeface="+mn-cs"/>
              </a:rPr>
              <a:t> </a:t>
            </a:r>
          </a:p>
          <a:p>
            <a:pPr marL="457200" indent="-457200">
              <a:defRPr/>
            </a:pPr>
            <a:r>
              <a:rPr lang="en-US" sz="1200" b="1" u="sng" dirty="0">
                <a:latin typeface="Arial" charset="0"/>
                <a:cs typeface="+mn-cs"/>
              </a:rPr>
              <a:t>All Ages</a:t>
            </a:r>
            <a:endParaRPr lang="en-US" sz="1200" dirty="0">
              <a:latin typeface="Arial" charset="0"/>
              <a:cs typeface="+mn-cs"/>
            </a:endParaRPr>
          </a:p>
          <a:p>
            <a:pPr marL="457200" indent="-457200">
              <a:defRPr/>
            </a:pPr>
            <a:r>
              <a:rPr lang="en-US" sz="1200" i="1" dirty="0">
                <a:latin typeface="Arial" charset="0"/>
                <a:cs typeface="+mn-cs"/>
              </a:rPr>
              <a:t>The Beauty of the Beast: Poems from the Animal Kingdom</a:t>
            </a:r>
            <a:r>
              <a:rPr lang="en-US" sz="1200" dirty="0">
                <a:latin typeface="Arial" charset="0"/>
                <a:cs typeface="+mn-cs"/>
              </a:rPr>
              <a:t> - Jack </a:t>
            </a:r>
            <a:r>
              <a:rPr lang="en-US" sz="1200" dirty="0" err="1">
                <a:latin typeface="Arial" charset="0"/>
                <a:cs typeface="+mn-cs"/>
              </a:rPr>
              <a:t>Prelutsky</a:t>
            </a:r>
            <a:r>
              <a:rPr lang="en-US" sz="1200" dirty="0">
                <a:latin typeface="Arial" charset="0"/>
                <a:cs typeface="+mn-cs"/>
              </a:rPr>
              <a:t>, </a:t>
            </a:r>
            <a:r>
              <a:rPr lang="en-US" sz="1200" dirty="0" err="1">
                <a:latin typeface="Arial" charset="0"/>
                <a:cs typeface="+mn-cs"/>
              </a:rPr>
              <a:t>Meilo</a:t>
            </a:r>
            <a:r>
              <a:rPr lang="en-US" sz="1200" dirty="0">
                <a:latin typeface="Arial" charset="0"/>
                <a:cs typeface="+mn-cs"/>
              </a:rPr>
              <a:t> So (Illustrator)</a:t>
            </a:r>
          </a:p>
          <a:p>
            <a:pPr marL="457200" indent="-457200">
              <a:defRPr/>
            </a:pPr>
            <a:r>
              <a:rPr lang="en-US" sz="1200" b="1" dirty="0">
                <a:latin typeface="Arial" charset="0"/>
                <a:cs typeface="+mn-cs"/>
              </a:rPr>
              <a:t> </a:t>
            </a:r>
            <a:endParaRPr lang="en-US" sz="1200" dirty="0">
              <a:latin typeface="Arial" charset="0"/>
              <a:cs typeface="+mn-cs"/>
            </a:endParaRPr>
          </a:p>
          <a:p>
            <a:pPr marL="457200" indent="-457200">
              <a:defRPr/>
            </a:pPr>
            <a:r>
              <a:rPr lang="en-US" sz="1200" b="1" u="sng" dirty="0">
                <a:latin typeface="Arial" charset="0"/>
                <a:cs typeface="+mn-cs"/>
              </a:rPr>
              <a:t>Scientific Journal Articles (included on Teacher CD!)</a:t>
            </a:r>
            <a:endParaRPr lang="en-US" sz="1200" dirty="0">
              <a:latin typeface="Arial" charset="0"/>
              <a:cs typeface="+mn-cs"/>
            </a:endParaRPr>
          </a:p>
          <a:p>
            <a:pPr marL="457200" indent="-457200">
              <a:defRPr/>
            </a:pPr>
            <a:r>
              <a:rPr lang="en-US" sz="1200" dirty="0">
                <a:latin typeface="Arial" charset="0"/>
                <a:cs typeface="+mn-cs"/>
              </a:rPr>
              <a:t>Aguinaldo, A.M.A., J.M. </a:t>
            </a:r>
            <a:r>
              <a:rPr lang="en-US" sz="1200" dirty="0" err="1">
                <a:latin typeface="Arial" charset="0"/>
                <a:cs typeface="+mn-cs"/>
              </a:rPr>
              <a:t>Turbeville</a:t>
            </a:r>
            <a:r>
              <a:rPr lang="en-US" sz="1200" dirty="0">
                <a:latin typeface="Arial" charset="0"/>
                <a:cs typeface="+mn-cs"/>
              </a:rPr>
              <a:t>, L.S. </a:t>
            </a:r>
            <a:r>
              <a:rPr lang="en-US" sz="1200" dirty="0" err="1">
                <a:latin typeface="Arial" charset="0"/>
                <a:cs typeface="+mn-cs"/>
              </a:rPr>
              <a:t>Linford</a:t>
            </a:r>
            <a:r>
              <a:rPr lang="en-US" sz="1200" dirty="0">
                <a:latin typeface="Arial" charset="0"/>
                <a:cs typeface="+mn-cs"/>
              </a:rPr>
              <a:t>, M.C. Rivera, J.R. </a:t>
            </a:r>
            <a:r>
              <a:rPr lang="en-US" sz="1200" dirty="0" err="1">
                <a:latin typeface="Arial" charset="0"/>
                <a:cs typeface="+mn-cs"/>
              </a:rPr>
              <a:t>Garey</a:t>
            </a:r>
            <a:r>
              <a:rPr lang="en-US" sz="1200" dirty="0">
                <a:latin typeface="Arial" charset="0"/>
                <a:cs typeface="+mn-cs"/>
              </a:rPr>
              <a:t>, R.A. Raff, &amp; J.A. Lake. 1997. Evidence for a </a:t>
            </a:r>
            <a:r>
              <a:rPr lang="en-US" sz="1200" dirty="0" err="1">
                <a:latin typeface="Arial" charset="0"/>
                <a:cs typeface="+mn-cs"/>
              </a:rPr>
              <a:t>clade</a:t>
            </a:r>
            <a:r>
              <a:rPr lang="en-US" sz="1200" dirty="0">
                <a:latin typeface="Arial" charset="0"/>
                <a:cs typeface="+mn-cs"/>
              </a:rPr>
              <a:t> of nematodes, arthropods and other </a:t>
            </a:r>
            <a:r>
              <a:rPr lang="en-US" sz="1200" dirty="0" err="1">
                <a:latin typeface="Arial" charset="0"/>
                <a:cs typeface="+mn-cs"/>
              </a:rPr>
              <a:t>moulting</a:t>
            </a:r>
            <a:r>
              <a:rPr lang="en-US" sz="1200" dirty="0">
                <a:latin typeface="Arial" charset="0"/>
                <a:cs typeface="+mn-cs"/>
              </a:rPr>
              <a:t> animals. </a:t>
            </a:r>
            <a:r>
              <a:rPr lang="en-US" sz="1200" i="1" dirty="0">
                <a:latin typeface="Arial" charset="0"/>
                <a:cs typeface="+mn-cs"/>
              </a:rPr>
              <a:t>Nature</a:t>
            </a:r>
            <a:r>
              <a:rPr lang="en-US" sz="1200" dirty="0">
                <a:latin typeface="Arial" charset="0"/>
                <a:cs typeface="+mn-cs"/>
              </a:rPr>
              <a:t> 387:489-493.</a:t>
            </a:r>
          </a:p>
          <a:p>
            <a:pPr marL="457200" indent="-457200">
              <a:defRPr/>
            </a:pPr>
            <a:r>
              <a:rPr lang="en-US" sz="1200" dirty="0">
                <a:latin typeface="Arial" charset="0"/>
                <a:cs typeface="+mn-cs"/>
              </a:rPr>
              <a:t>Dunn, C.W., A. </a:t>
            </a:r>
            <a:r>
              <a:rPr lang="en-US" sz="1200" dirty="0" err="1">
                <a:latin typeface="Arial" charset="0"/>
                <a:cs typeface="+mn-cs"/>
              </a:rPr>
              <a:t>Hejnol</a:t>
            </a:r>
            <a:r>
              <a:rPr lang="en-US" sz="1200" dirty="0">
                <a:latin typeface="Arial" charset="0"/>
                <a:cs typeface="+mn-cs"/>
              </a:rPr>
              <a:t>, D.Q. </a:t>
            </a:r>
            <a:r>
              <a:rPr lang="en-US" sz="1200" dirty="0" err="1">
                <a:latin typeface="Arial" charset="0"/>
                <a:cs typeface="+mn-cs"/>
              </a:rPr>
              <a:t>Matus</a:t>
            </a:r>
            <a:r>
              <a:rPr lang="en-US" sz="1200" dirty="0">
                <a:latin typeface="Arial" charset="0"/>
                <a:cs typeface="+mn-cs"/>
              </a:rPr>
              <a:t>, K. Pang, W.E. Browne, S.A. Smith, E. </a:t>
            </a:r>
            <a:r>
              <a:rPr lang="en-US" sz="1200" dirty="0" err="1">
                <a:latin typeface="Arial" charset="0"/>
                <a:cs typeface="+mn-cs"/>
              </a:rPr>
              <a:t>Seaver</a:t>
            </a:r>
            <a:r>
              <a:rPr lang="en-US" sz="1200" dirty="0">
                <a:latin typeface="Arial" charset="0"/>
                <a:cs typeface="+mn-cs"/>
              </a:rPr>
              <a:t>, G.W. Rouse, M. </a:t>
            </a:r>
            <a:r>
              <a:rPr lang="en-US" sz="1200" dirty="0" err="1">
                <a:latin typeface="Arial" charset="0"/>
                <a:cs typeface="+mn-cs"/>
              </a:rPr>
              <a:t>Obst</a:t>
            </a:r>
            <a:r>
              <a:rPr lang="en-US" sz="1200" dirty="0">
                <a:latin typeface="Arial" charset="0"/>
                <a:cs typeface="+mn-cs"/>
              </a:rPr>
              <a:t>, G.D. Edgecombe, M.V. Sorensen, S.H.D. Haddock, A. Schmidt-</a:t>
            </a:r>
            <a:r>
              <a:rPr lang="en-US" sz="1200" dirty="0" err="1">
                <a:latin typeface="Arial" charset="0"/>
                <a:cs typeface="+mn-cs"/>
              </a:rPr>
              <a:t>Rhaesa</a:t>
            </a:r>
            <a:r>
              <a:rPr lang="en-US" sz="1200" dirty="0">
                <a:latin typeface="Arial" charset="0"/>
                <a:cs typeface="+mn-cs"/>
              </a:rPr>
              <a:t>, A. </a:t>
            </a:r>
            <a:r>
              <a:rPr lang="en-US" sz="1200" dirty="0" err="1">
                <a:latin typeface="Arial" charset="0"/>
                <a:cs typeface="+mn-cs"/>
              </a:rPr>
              <a:t>Okusu</a:t>
            </a:r>
            <a:r>
              <a:rPr lang="en-US" sz="1200" dirty="0">
                <a:latin typeface="Arial" charset="0"/>
                <a:cs typeface="+mn-cs"/>
              </a:rPr>
              <a:t>, R.M. </a:t>
            </a:r>
            <a:r>
              <a:rPr lang="en-US" sz="1200" dirty="0" err="1">
                <a:latin typeface="Arial" charset="0"/>
                <a:cs typeface="+mn-cs"/>
              </a:rPr>
              <a:t>Kristensen</a:t>
            </a:r>
            <a:r>
              <a:rPr lang="en-US" sz="1200" dirty="0">
                <a:latin typeface="Arial" charset="0"/>
                <a:cs typeface="+mn-cs"/>
              </a:rPr>
              <a:t>, W.C. Wheeler, M.Q. Martindale, &amp; G. </a:t>
            </a:r>
            <a:r>
              <a:rPr lang="en-US" sz="1200" dirty="0" err="1">
                <a:latin typeface="Arial" charset="0"/>
                <a:cs typeface="+mn-cs"/>
              </a:rPr>
              <a:t>Giribet</a:t>
            </a:r>
            <a:r>
              <a:rPr lang="en-US" sz="1200" dirty="0">
                <a:latin typeface="Arial" charset="0"/>
                <a:cs typeface="+mn-cs"/>
              </a:rPr>
              <a:t>. 2008. Broad </a:t>
            </a:r>
            <a:r>
              <a:rPr lang="en-US" sz="1200" dirty="0" err="1">
                <a:latin typeface="Arial" charset="0"/>
                <a:cs typeface="+mn-cs"/>
              </a:rPr>
              <a:t>phylogenomic</a:t>
            </a:r>
            <a:r>
              <a:rPr lang="en-US" sz="1200" dirty="0">
                <a:latin typeface="Arial" charset="0"/>
                <a:cs typeface="+mn-cs"/>
              </a:rPr>
              <a:t> sampling improves resolution of the animal tree of life. </a:t>
            </a:r>
            <a:r>
              <a:rPr lang="en-US" sz="1200" i="1" dirty="0">
                <a:latin typeface="Arial" charset="0"/>
                <a:cs typeface="+mn-cs"/>
              </a:rPr>
              <a:t>Nature</a:t>
            </a:r>
            <a:r>
              <a:rPr lang="en-US" sz="1200" dirty="0">
                <a:latin typeface="Arial" charset="0"/>
                <a:cs typeface="+mn-cs"/>
              </a:rPr>
              <a:t> 452:745-750.</a:t>
            </a:r>
          </a:p>
          <a:p>
            <a:pPr marL="457200" indent="-457200">
              <a:defRPr/>
            </a:pPr>
            <a:r>
              <a:rPr lang="en-US" sz="1200" dirty="0" err="1">
                <a:latin typeface="Arial" charset="0"/>
                <a:cs typeface="+mn-cs"/>
              </a:rPr>
              <a:t>Goodfriend</a:t>
            </a:r>
            <a:r>
              <a:rPr lang="en-US" sz="1200" dirty="0">
                <a:latin typeface="Arial" charset="0"/>
                <a:cs typeface="+mn-cs"/>
              </a:rPr>
              <a:t> G. A. 1986. Variation in land-snail shell form and size and its causes – a Review. </a:t>
            </a:r>
            <a:r>
              <a:rPr lang="en-US" sz="1200" i="1" dirty="0">
                <a:latin typeface="Arial" charset="0"/>
                <a:cs typeface="+mn-cs"/>
              </a:rPr>
              <a:t>Systematic Zoology</a:t>
            </a:r>
            <a:r>
              <a:rPr lang="en-US" sz="1200" dirty="0">
                <a:latin typeface="Arial" charset="0"/>
                <a:cs typeface="+mn-cs"/>
              </a:rPr>
              <a:t> 35: 204-223.</a:t>
            </a:r>
          </a:p>
          <a:p>
            <a:pPr marL="457200" indent="-457200">
              <a:defRPr/>
            </a:pPr>
            <a:r>
              <a:rPr lang="en-US" sz="1200" dirty="0" err="1">
                <a:latin typeface="Arial" charset="0"/>
                <a:cs typeface="+mn-cs"/>
              </a:rPr>
              <a:t>Hoso</a:t>
            </a:r>
            <a:r>
              <a:rPr lang="en-US" sz="1200" dirty="0">
                <a:latin typeface="Arial" charset="0"/>
                <a:cs typeface="+mn-cs"/>
              </a:rPr>
              <a:t>, M., T. </a:t>
            </a:r>
            <a:r>
              <a:rPr lang="en-US" sz="1200" dirty="0" err="1">
                <a:latin typeface="Arial" charset="0"/>
                <a:cs typeface="+mn-cs"/>
              </a:rPr>
              <a:t>Asami</a:t>
            </a:r>
            <a:r>
              <a:rPr lang="en-US" sz="1200" dirty="0">
                <a:latin typeface="Arial" charset="0"/>
                <a:cs typeface="+mn-cs"/>
              </a:rPr>
              <a:t>, and M. Hori. Right-handed snakes: convergent evolution of asymmetry for functional specialization.</a:t>
            </a:r>
          </a:p>
          <a:p>
            <a:pPr marL="457200" indent="-457200">
              <a:defRPr/>
            </a:pPr>
            <a:r>
              <a:rPr lang="en-US" sz="1200" dirty="0">
                <a:latin typeface="Arial" charset="0"/>
                <a:cs typeface="+mn-cs"/>
              </a:rPr>
              <a:t>Kaiser, A., C.J. </a:t>
            </a:r>
            <a:r>
              <a:rPr lang="en-US" sz="1200" dirty="0" err="1">
                <a:latin typeface="Arial" charset="0"/>
                <a:cs typeface="+mn-cs"/>
              </a:rPr>
              <a:t>Klok</a:t>
            </a:r>
            <a:r>
              <a:rPr lang="en-US" sz="1200" dirty="0">
                <a:latin typeface="Arial" charset="0"/>
                <a:cs typeface="+mn-cs"/>
              </a:rPr>
              <a:t>, J.J. </a:t>
            </a:r>
            <a:r>
              <a:rPr lang="en-US" sz="1200" dirty="0" err="1">
                <a:latin typeface="Arial" charset="0"/>
                <a:cs typeface="+mn-cs"/>
              </a:rPr>
              <a:t>Socha</a:t>
            </a:r>
            <a:r>
              <a:rPr lang="en-US" sz="1200" dirty="0">
                <a:latin typeface="Arial" charset="0"/>
                <a:cs typeface="+mn-cs"/>
              </a:rPr>
              <a:t>, W. Lee, M.C. Quinlan, &amp; J.F. Harrison. 2007. Increase in tracheal investment with beetle size supports hypothesis of oxygen limitation on insect gigantism. Proceedings of the National Academy of Sciences 104(32): 13198-19203.</a:t>
            </a:r>
          </a:p>
          <a:p>
            <a:pPr marL="457200" indent="-457200">
              <a:defRPr/>
            </a:pPr>
            <a:r>
              <a:rPr lang="en-US" sz="1200" dirty="0" err="1">
                <a:latin typeface="Arial" charset="0"/>
                <a:cs typeface="+mn-cs"/>
              </a:rPr>
              <a:t>Raup</a:t>
            </a:r>
            <a:r>
              <a:rPr lang="en-US" sz="1200" dirty="0">
                <a:latin typeface="Arial" charset="0"/>
                <a:cs typeface="+mn-cs"/>
              </a:rPr>
              <a:t>, D.M. 1961. The geometry of coiling in gastropods. Proceedings of the National Academy of Sciences of the United States of America 47(4):602-609.</a:t>
            </a:r>
          </a:p>
          <a:p>
            <a:pPr marL="457200" indent="-457200">
              <a:defRPr/>
            </a:pPr>
            <a:br>
              <a:rPr lang="en-US" sz="1400" b="1" dirty="0">
                <a:latin typeface="Arial" charset="0"/>
                <a:cs typeface="+mn-cs"/>
              </a:rPr>
            </a:br>
            <a:endParaRPr lang="en-US" sz="1400" dirty="0">
              <a:latin typeface="Arial" charset="0"/>
              <a:cs typeface="+mn-cs"/>
            </a:endParaRPr>
          </a:p>
          <a:p>
            <a:pPr marL="342900" indent="-342900">
              <a:defRPr/>
            </a:pPr>
            <a:endParaRPr lang="en-US" sz="1400" b="1" dirty="0">
              <a:latin typeface="Arial" charset="0"/>
              <a:cs typeface="+mn-cs"/>
            </a:endParaRPr>
          </a:p>
        </p:txBody>
      </p:sp>
      <p:sp>
        <p:nvSpPr>
          <p:cNvPr id="5" name="Action Button: Home 4">
            <a:hlinkClick r:id="rId2" action="ppaction://hlinksldjump" highlightClick="1"/>
            <a:extLst>
              <a:ext uri="{FF2B5EF4-FFF2-40B4-BE49-F238E27FC236}">
                <a16:creationId xmlns:a16="http://schemas.microsoft.com/office/drawing/2014/main" id="{F27DD9B7-8324-454E-9877-2E40F1819392}"/>
              </a:ext>
            </a:extLst>
          </p:cNvPr>
          <p:cNvSpPr/>
          <p:nvPr/>
        </p:nvSpPr>
        <p:spPr>
          <a:xfrm>
            <a:off x="7010400" y="152400"/>
            <a:ext cx="549275" cy="549275"/>
          </a:xfrm>
          <a:prstGeom prst="actionButtonHome">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Action Button: Back or Previous 6">
            <a:hlinkClick r:id="" action="ppaction://hlinkshowjump?jump=previousslide" highlightClick="1"/>
            <a:extLst>
              <a:ext uri="{FF2B5EF4-FFF2-40B4-BE49-F238E27FC236}">
                <a16:creationId xmlns:a16="http://schemas.microsoft.com/office/drawing/2014/main" id="{18C4F0CC-C10B-4C83-BE30-56E42495FCBB}"/>
              </a:ext>
            </a:extLst>
          </p:cNvPr>
          <p:cNvSpPr/>
          <p:nvPr/>
        </p:nvSpPr>
        <p:spPr>
          <a:xfrm>
            <a:off x="6324600" y="152400"/>
            <a:ext cx="549275" cy="549275"/>
          </a:xfrm>
          <a:prstGeom prst="actionButtonBackPrevious">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Action Button: Forward or Next 7">
            <a:hlinkClick r:id="" action="ppaction://hlinkshowjump?jump=nextslide" highlightClick="1"/>
            <a:extLst>
              <a:ext uri="{FF2B5EF4-FFF2-40B4-BE49-F238E27FC236}">
                <a16:creationId xmlns:a16="http://schemas.microsoft.com/office/drawing/2014/main" id="{0BFDAA18-438C-4D08-8B42-32DDA8B0E109}"/>
              </a:ext>
            </a:extLst>
          </p:cNvPr>
          <p:cNvSpPr/>
          <p:nvPr/>
        </p:nvSpPr>
        <p:spPr>
          <a:xfrm>
            <a:off x="7696200" y="152400"/>
            <a:ext cx="549275" cy="549275"/>
          </a:xfrm>
          <a:prstGeom prst="actionButtonForwardNex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39624" name="Picture 5">
            <a:extLst>
              <a:ext uri="{FF2B5EF4-FFF2-40B4-BE49-F238E27FC236}">
                <a16:creationId xmlns:a16="http://schemas.microsoft.com/office/drawing/2014/main" id="{1EE2AB3C-B2F1-40F4-A5E4-A6928BE910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638800"/>
            <a:ext cx="8286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5" name="Picture 6">
            <a:extLst>
              <a:ext uri="{FF2B5EF4-FFF2-40B4-BE49-F238E27FC236}">
                <a16:creationId xmlns:a16="http://schemas.microsoft.com/office/drawing/2014/main" id="{D26A6496-CE46-4F2A-85B9-C70F0EE0A5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5638800"/>
            <a:ext cx="86677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6" name="Picture 7">
            <a:extLst>
              <a:ext uri="{FF2B5EF4-FFF2-40B4-BE49-F238E27FC236}">
                <a16:creationId xmlns:a16="http://schemas.microsoft.com/office/drawing/2014/main" id="{48C2424F-B0AC-4E75-8431-5116A894BC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5638800"/>
            <a:ext cx="6667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7" name="Picture 8">
            <a:extLst>
              <a:ext uri="{FF2B5EF4-FFF2-40B4-BE49-F238E27FC236}">
                <a16:creationId xmlns:a16="http://schemas.microsoft.com/office/drawing/2014/main" id="{E820A485-EE72-450A-8F32-6AD3ED5EF6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5638800"/>
            <a:ext cx="6762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8" name="Picture 9">
            <a:extLst>
              <a:ext uri="{FF2B5EF4-FFF2-40B4-BE49-F238E27FC236}">
                <a16:creationId xmlns:a16="http://schemas.microsoft.com/office/drawing/2014/main" id="{EFDBAAB1-8C7A-4B0F-9AAC-813EA5A701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5562600"/>
            <a:ext cx="86677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9" name="Picture 10">
            <a:extLst>
              <a:ext uri="{FF2B5EF4-FFF2-40B4-BE49-F238E27FC236}">
                <a16:creationId xmlns:a16="http://schemas.microsoft.com/office/drawing/2014/main" id="{7925CBD6-E581-4110-8F6B-097BD80F47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1000" y="5562600"/>
            <a:ext cx="7715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78CCF9C9-04C2-4AA3-8BA4-FB58983679C0}"/>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E260F13-90E4-4C54-B3C9-307C72889278}" type="slidenum">
              <a:rPr lang="en-US" altLang="en-US">
                <a:solidFill>
                  <a:srgbClr val="898989"/>
                </a:solidFill>
              </a:rPr>
              <a:pPr eaLnBrk="1" hangingPunct="1"/>
              <a:t>216</a:t>
            </a:fld>
            <a:endParaRPr lang="en-US" altLang="en-US">
              <a:solidFill>
                <a:srgbClr val="898989"/>
              </a:solidFill>
            </a:endParaRPr>
          </a:p>
        </p:txBody>
      </p:sp>
      <p:sp>
        <p:nvSpPr>
          <p:cNvPr id="240643" name="Rectangle 2">
            <a:extLst>
              <a:ext uri="{FF2B5EF4-FFF2-40B4-BE49-F238E27FC236}">
                <a16:creationId xmlns:a16="http://schemas.microsoft.com/office/drawing/2014/main" id="{D16077F3-7B87-47A1-8A38-BB019470DC84}"/>
              </a:ext>
            </a:extLst>
          </p:cNvPr>
          <p:cNvSpPr>
            <a:spLocks noGrp="1" noChangeArrowheads="1"/>
          </p:cNvSpPr>
          <p:nvPr>
            <p:ph type="title" idx="4294967295"/>
          </p:nvPr>
        </p:nvSpPr>
        <p:spPr>
          <a:xfrm>
            <a:off x="381000" y="152400"/>
            <a:ext cx="7010400" cy="533400"/>
          </a:xfrm>
          <a:solidFill>
            <a:srgbClr val="FFFF00"/>
          </a:solidFill>
          <a:ln w="38100">
            <a:solidFill>
              <a:schemeClr val="tx1"/>
            </a:solidFill>
            <a:miter lim="800000"/>
            <a:headEnd/>
            <a:tailEnd/>
          </a:ln>
        </p:spPr>
        <p:txBody>
          <a:bodyPr/>
          <a:lstStyle/>
          <a:p>
            <a:r>
              <a:rPr lang="en-US" altLang="en-US" sz="2400" b="1"/>
              <a:t>Links (all underlined text is clickable!)</a:t>
            </a:r>
          </a:p>
        </p:txBody>
      </p:sp>
      <p:sp>
        <p:nvSpPr>
          <p:cNvPr id="240644" name="TextBox 4">
            <a:extLst>
              <a:ext uri="{FF2B5EF4-FFF2-40B4-BE49-F238E27FC236}">
                <a16:creationId xmlns:a16="http://schemas.microsoft.com/office/drawing/2014/main" id="{DD546604-7115-46BD-8A11-802B09D3A755}"/>
              </a:ext>
            </a:extLst>
          </p:cNvPr>
          <p:cNvSpPr txBox="1">
            <a:spLocks noChangeArrowheads="1"/>
          </p:cNvSpPr>
          <p:nvPr/>
        </p:nvSpPr>
        <p:spPr bwMode="auto">
          <a:xfrm>
            <a:off x="152400" y="762000"/>
            <a:ext cx="8763000" cy="609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hlinkClick r:id="rId2"/>
              </a:rPr>
              <a:t>Animal Phyla</a:t>
            </a:r>
            <a:r>
              <a:rPr lang="en-US" altLang="en-US" sz="1100">
                <a:hlinkClick r:id="rId2"/>
              </a:rPr>
              <a:t> </a:t>
            </a:r>
            <a:r>
              <a:rPr lang="en-US" altLang="en-US" sz="1100"/>
              <a:t>– Another page by Wayne Armstrong which provides a great overview of similarities and differences among the nine major animal phyla.</a:t>
            </a:r>
          </a:p>
          <a:p>
            <a:pPr eaLnBrk="1" hangingPunct="1"/>
            <a:r>
              <a:rPr lang="en-US" altLang="en-US" sz="1100" b="1">
                <a:hlinkClick r:id="rId3"/>
              </a:rPr>
              <a:t>Animals, Animal Pictures, Wild Animal Facts</a:t>
            </a:r>
            <a:r>
              <a:rPr lang="en-US" altLang="en-US" sz="1100">
                <a:hlinkClick r:id="rId3"/>
              </a:rPr>
              <a:t> </a:t>
            </a:r>
            <a:r>
              <a:rPr lang="en-US" altLang="en-US" sz="1100"/>
              <a:t>– National Geographic’s page on animal diversity.  Contains lots of interesting information for all ages.</a:t>
            </a:r>
          </a:p>
          <a:p>
            <a:pPr eaLnBrk="1" hangingPunct="1"/>
            <a:r>
              <a:rPr lang="en-US" altLang="en-US" sz="1100" b="1">
                <a:hlinkClick r:id="rId4"/>
              </a:rPr>
              <a:t>Archerd Shell Collection</a:t>
            </a:r>
            <a:r>
              <a:rPr lang="en-US" altLang="en-US" sz="1100">
                <a:hlinkClick r:id="rId4"/>
              </a:rPr>
              <a:t> </a:t>
            </a:r>
            <a:r>
              <a:rPr lang="en-US" altLang="en-US" sz="1100"/>
              <a:t>– A web-based tour of the Archerd Shell Collection at Washington State University Tri-Cities Natural History Museum.  Provides great info on the main classes of mollusc shells, shell development, torsion in gastropods, and more!</a:t>
            </a:r>
          </a:p>
          <a:p>
            <a:pPr eaLnBrk="1" hangingPunct="1"/>
            <a:r>
              <a:rPr lang="en-US" altLang="en-US" sz="1100" b="1">
                <a:hlinkClick r:id="rId5"/>
              </a:rPr>
              <a:t>Basic Venn Diagrams</a:t>
            </a:r>
            <a:r>
              <a:rPr lang="en-US" altLang="en-US" sz="1100">
                <a:hlinkClick r:id="rId5"/>
              </a:rPr>
              <a:t> </a:t>
            </a:r>
            <a:r>
              <a:rPr lang="en-US" altLang="en-US" sz="1100"/>
              <a:t>– Information on Venn diagrams as a graphic organizational tool.</a:t>
            </a:r>
          </a:p>
          <a:p>
            <a:pPr eaLnBrk="1" hangingPunct="1"/>
            <a:r>
              <a:rPr lang="en-US" altLang="en-US" sz="1100" b="1">
                <a:hlinkClick r:id="rId6"/>
              </a:rPr>
              <a:t>Bilateral (left/right) symmetry</a:t>
            </a:r>
            <a:r>
              <a:rPr lang="en-US" altLang="en-US" sz="1100">
                <a:hlinkClick r:id="rId6"/>
              </a:rPr>
              <a:t> </a:t>
            </a:r>
            <a:r>
              <a:rPr lang="en-US" altLang="en-US" sz="1100"/>
              <a:t>– Great page from the University of California Berkeley that effectively illustrates the concept of animal symmetry.</a:t>
            </a:r>
          </a:p>
          <a:p>
            <a:pPr eaLnBrk="1" hangingPunct="1"/>
            <a:r>
              <a:rPr lang="en-US" altLang="en-US" sz="1100" b="1">
                <a:hlinkClick r:id="rId7"/>
              </a:rPr>
              <a:t>Biology4Kids.com</a:t>
            </a:r>
            <a:r>
              <a:rPr lang="en-US" altLang="en-US" sz="1100"/>
              <a:t> – A great site with information on </a:t>
            </a:r>
            <a:r>
              <a:rPr lang="en-US" altLang="en-US" sz="1100">
                <a:hlinkClick r:id="rId8"/>
              </a:rPr>
              <a:t>invertebrates</a:t>
            </a:r>
            <a:r>
              <a:rPr lang="en-US" altLang="en-US" sz="1100"/>
              <a:t> and </a:t>
            </a:r>
            <a:r>
              <a:rPr lang="en-US" altLang="en-US" sz="1100">
                <a:hlinkClick r:id="rId9"/>
              </a:rPr>
              <a:t>vertebrates</a:t>
            </a:r>
            <a:r>
              <a:rPr lang="en-US" altLang="en-US" sz="1100"/>
              <a:t>, as well as organisms from the other kingdoms of life.  </a:t>
            </a:r>
          </a:p>
          <a:p>
            <a:pPr eaLnBrk="1" hangingPunct="1"/>
            <a:r>
              <a:rPr lang="en-US" altLang="en-US" sz="1100" b="1" u="sng">
                <a:hlinkClick r:id="rId10"/>
              </a:rPr>
              <a:t>Class Gastropoda (Snails and Slugs) - Biodiversity of Great Smoky Mountains National Park</a:t>
            </a:r>
            <a:r>
              <a:rPr lang="en-US" altLang="en-US" sz="1100">
                <a:hlinkClick r:id="rId10"/>
              </a:rPr>
              <a:t> </a:t>
            </a:r>
            <a:r>
              <a:rPr lang="en-US" altLang="en-US" sz="1100"/>
              <a:t>- a great website about the gastropod diversity found in our own home state, with lots of information on land snail importance, life histories, anatomy, and identification!</a:t>
            </a:r>
          </a:p>
          <a:p>
            <a:pPr eaLnBrk="1" hangingPunct="1"/>
            <a:r>
              <a:rPr lang="en-US" altLang="en-US" sz="1100" b="1">
                <a:hlinkClick r:id="rId11"/>
              </a:rPr>
              <a:t>Create A Graph</a:t>
            </a:r>
            <a:r>
              <a:rPr lang="en-US" altLang="en-US" sz="1100">
                <a:hlinkClick r:id="rId11"/>
              </a:rPr>
              <a:t> </a:t>
            </a:r>
            <a:r>
              <a:rPr lang="en-US" altLang="en-US" sz="1100"/>
              <a:t>– Nice interactive page from the National Center for Education Statistics which allows students to create customizable graphs of many types online.</a:t>
            </a:r>
          </a:p>
          <a:p>
            <a:pPr eaLnBrk="1" hangingPunct="1"/>
            <a:r>
              <a:rPr lang="en-US" altLang="en-US" sz="1100" b="1">
                <a:hlinkClick r:id="rId12"/>
              </a:rPr>
              <a:t>General Overview of Animal Phyla</a:t>
            </a:r>
            <a:r>
              <a:rPr lang="en-US" altLang="en-US" sz="1100">
                <a:hlinkClick r:id="rId12"/>
              </a:rPr>
              <a:t> </a:t>
            </a:r>
            <a:r>
              <a:rPr lang="en-US" altLang="en-US" sz="1100"/>
              <a:t>– Page from the Department of Biology at Bellarmine University. providing clickable pictures of animal phyla representatives (with each phylum page containing lots of additional informational links), as well as good definitions of various terminology.</a:t>
            </a:r>
          </a:p>
          <a:p>
            <a:pPr eaLnBrk="1" hangingPunct="1"/>
            <a:r>
              <a:rPr lang="en-US" altLang="en-US" sz="1100" b="1">
                <a:hlinkClick r:id="rId13"/>
              </a:rPr>
              <a:t>GraphJam.com</a:t>
            </a:r>
            <a:r>
              <a:rPr lang="en-US" altLang="en-US" sz="1100"/>
              <a:t> – An amusing (and sometimes irreverent) website using various types of graphs in a humorous manner.  Even includes an interactive graph creator for students to produce their own funny graphs of many different types (brought to you by the same folks that started the LOLcat craze!)</a:t>
            </a:r>
          </a:p>
          <a:p>
            <a:pPr eaLnBrk="1" hangingPunct="1"/>
            <a:r>
              <a:rPr lang="en-US" altLang="en-US" sz="1100" b="1"/>
              <a:t> </a:t>
            </a:r>
            <a:r>
              <a:rPr lang="en-US" altLang="en-US" sz="1100" b="1">
                <a:hlinkClick r:id="rId14"/>
              </a:rPr>
              <a:t>Kingdoms of Life</a:t>
            </a:r>
            <a:r>
              <a:rPr lang="en-US" altLang="en-US" sz="1100">
                <a:hlinkClick r:id="rId14"/>
              </a:rPr>
              <a:t> </a:t>
            </a:r>
            <a:r>
              <a:rPr lang="en-US" altLang="en-US" sz="1100"/>
              <a:t>– Page by Wayne Armstrong at Palomar Community College.  Provides a great broad overview of biodiversity and higher level taxonomy.  (Note: This page lists Bacteria and Archaea as in the same kingdom, Monera, but distinguishes the two at the domain level, which is another common convention among biologists.)</a:t>
            </a:r>
          </a:p>
          <a:p>
            <a:pPr eaLnBrk="1" hangingPunct="1"/>
            <a:r>
              <a:rPr lang="en-US" altLang="en-US" sz="1100" b="1">
                <a:hlinkClick r:id="rId15"/>
              </a:rPr>
              <a:t>OLogy: Biodiversity – Everything Counts!</a:t>
            </a:r>
            <a:r>
              <a:rPr lang="en-US" altLang="en-US" sz="1100">
                <a:hlinkClick r:id="rId15"/>
              </a:rPr>
              <a:t> </a:t>
            </a:r>
            <a:r>
              <a:rPr lang="en-US" altLang="en-US" sz="1100"/>
              <a:t>– A great page with lots of activities about biodiversity for all ages, presented by the American Museum of Natural History.</a:t>
            </a:r>
          </a:p>
          <a:p>
            <a:pPr eaLnBrk="1" hangingPunct="1"/>
            <a:r>
              <a:rPr lang="en-US" altLang="en-US" sz="1100" b="1">
                <a:hlinkClick r:id="rId16"/>
              </a:rPr>
              <a:t>OLogy: Tree of Life Cladogram</a:t>
            </a:r>
            <a:r>
              <a:rPr lang="en-US" altLang="en-US" sz="1100">
                <a:hlinkClick r:id="rId16"/>
              </a:rPr>
              <a:t> </a:t>
            </a:r>
            <a:r>
              <a:rPr lang="en-US" altLang="en-US" sz="1100"/>
              <a:t>– From the American Museum of Natural History, this site presents a cladogram of several major groups of organisms, as well as gives younger students a tutorial on how to read/interpret cladograms.</a:t>
            </a:r>
          </a:p>
          <a:p>
            <a:pPr eaLnBrk="1" hangingPunct="1"/>
            <a:r>
              <a:rPr lang="en-US" altLang="en-US" sz="1100" b="1">
                <a:hlinkClick r:id="rId17"/>
              </a:rPr>
              <a:t>Tree of Life Web Project</a:t>
            </a:r>
            <a:r>
              <a:rPr lang="en-US" altLang="en-US" sz="1100">
                <a:hlinkClick r:id="rId17"/>
              </a:rPr>
              <a:t> </a:t>
            </a:r>
            <a:r>
              <a:rPr lang="en-US" altLang="en-US" sz="1100"/>
              <a:t>– “Provides information about biodiversity, the characteristics of different groups of organisms, and their evolutionary history.”</a:t>
            </a:r>
          </a:p>
          <a:p>
            <a:pPr eaLnBrk="1" hangingPunct="1"/>
            <a:r>
              <a:rPr lang="en-US" altLang="en-US" sz="1100" b="1">
                <a:hlinkClick r:id="rId18"/>
              </a:rPr>
              <a:t>UCMP Web Lift to Taxa</a:t>
            </a:r>
            <a:r>
              <a:rPr lang="en-US" altLang="en-US" sz="1100">
                <a:hlinkClick r:id="rId18"/>
              </a:rPr>
              <a:t> </a:t>
            </a:r>
            <a:r>
              <a:rPr lang="en-US" altLang="en-US" sz="1100"/>
              <a:t>– Great page with numerous links to various groups of organisms, presented by the University of California Museum of Paleontology</a:t>
            </a:r>
          </a:p>
          <a:p>
            <a:pPr eaLnBrk="1" hangingPunct="1"/>
            <a:r>
              <a:rPr lang="en-US" altLang="en-US" sz="1100" b="1">
                <a:hlinkClick r:id="rId19"/>
              </a:rPr>
              <a:t>Understanding Phylogenies</a:t>
            </a:r>
            <a:r>
              <a:rPr lang="en-US" altLang="en-US" sz="1100">
                <a:hlinkClick r:id="rId19"/>
              </a:rPr>
              <a:t> </a:t>
            </a:r>
            <a:r>
              <a:rPr lang="en-US" altLang="en-US" sz="1100"/>
              <a:t>– Excellent page from the University of California Berkeley, which provides an excellent tutorial on phylogenies, including how to read/interpret them, as well as how they are constructed.</a:t>
            </a:r>
          </a:p>
          <a:p>
            <a:pPr eaLnBrk="1" hangingPunct="1"/>
            <a:endParaRPr lang="en-US" altLang="en-US" sz="1200"/>
          </a:p>
        </p:txBody>
      </p:sp>
      <p:sp>
        <p:nvSpPr>
          <p:cNvPr id="6" name="Action Button: Home 5">
            <a:hlinkClick r:id="rId20" action="ppaction://hlinksldjump" highlightClick="1"/>
            <a:extLst>
              <a:ext uri="{FF2B5EF4-FFF2-40B4-BE49-F238E27FC236}">
                <a16:creationId xmlns:a16="http://schemas.microsoft.com/office/drawing/2014/main" id="{6F634648-B277-47AF-B3A1-997F3949B6F4}"/>
              </a:ext>
            </a:extLst>
          </p:cNvPr>
          <p:cNvSpPr/>
          <p:nvPr/>
        </p:nvSpPr>
        <p:spPr>
          <a:xfrm>
            <a:off x="8229600" y="152400"/>
            <a:ext cx="549275" cy="549275"/>
          </a:xfrm>
          <a:prstGeom prst="actionButtonHome">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Action Button: Back or Previous 6">
            <a:hlinkClick r:id="" action="ppaction://hlinkshowjump?jump=previousslide" highlightClick="1"/>
            <a:extLst>
              <a:ext uri="{FF2B5EF4-FFF2-40B4-BE49-F238E27FC236}">
                <a16:creationId xmlns:a16="http://schemas.microsoft.com/office/drawing/2014/main" id="{BE6284FD-6E89-43C4-ADCA-18D43303014E}"/>
              </a:ext>
            </a:extLst>
          </p:cNvPr>
          <p:cNvSpPr/>
          <p:nvPr/>
        </p:nvSpPr>
        <p:spPr>
          <a:xfrm>
            <a:off x="7543800" y="152400"/>
            <a:ext cx="549275" cy="549275"/>
          </a:xfrm>
          <a:prstGeom prst="actionButtonBackPrevious">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3" name="Rectangle 11">
            <a:extLst>
              <a:ext uri="{FF2B5EF4-FFF2-40B4-BE49-F238E27FC236}">
                <a16:creationId xmlns:a16="http://schemas.microsoft.com/office/drawing/2014/main" id="{259E76DB-0DF3-4C30-B3E9-4DC2523717E7}"/>
              </a:ext>
            </a:extLst>
          </p:cNvPr>
          <p:cNvSpPr>
            <a:spLocks noChangeArrowheads="1"/>
          </p:cNvSpPr>
          <p:nvPr/>
        </p:nvSpPr>
        <p:spPr bwMode="auto">
          <a:xfrm>
            <a:off x="76200" y="163513"/>
            <a:ext cx="8915400" cy="517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u="sng">
                <a:solidFill>
                  <a:srgbClr val="000000"/>
                </a:solidFill>
                <a:cs typeface="Times New Roman" panose="02020603050405020304" pitchFamily="18" charset="0"/>
              </a:rPr>
              <a:t>How to make the pie chart (continued):   </a:t>
            </a:r>
            <a:endParaRPr lang="en-US" altLang="en-US" sz="1100" u="sng"/>
          </a:p>
          <a:p>
            <a:r>
              <a:rPr lang="en-US" altLang="en-US" sz="2800">
                <a:solidFill>
                  <a:srgbClr val="000000"/>
                </a:solidFill>
                <a:cs typeface="Times New Roman" panose="02020603050405020304" pitchFamily="18" charset="0"/>
              </a:rPr>
              <a:t>Remember, you should have one sector for each kingdom, and the size of a sector’s interior angle should be proportional to the fraction of the species that the sector represents, as follows:</a:t>
            </a:r>
          </a:p>
          <a:p>
            <a:endParaRPr lang="en-US" altLang="en-US" sz="2800">
              <a:solidFill>
                <a:srgbClr val="000000"/>
              </a:solidFill>
              <a:cs typeface="Times New Roman" panose="02020603050405020304" pitchFamily="18" charset="0"/>
            </a:endParaRPr>
          </a:p>
          <a:p>
            <a:endParaRPr lang="en-US" altLang="en-US" sz="2800">
              <a:solidFill>
                <a:srgbClr val="000000"/>
              </a:solidFill>
              <a:cs typeface="Times New Roman" panose="02020603050405020304" pitchFamily="18" charset="0"/>
            </a:endParaRPr>
          </a:p>
          <a:p>
            <a:endParaRPr lang="en-US" altLang="en-US" sz="2800">
              <a:solidFill>
                <a:srgbClr val="000000"/>
              </a:solidFill>
              <a:cs typeface="Times New Roman" panose="02020603050405020304" pitchFamily="18" charset="0"/>
            </a:endParaRPr>
          </a:p>
          <a:p>
            <a:endParaRPr lang="en-US" altLang="en-US" sz="2800">
              <a:solidFill>
                <a:srgbClr val="000000"/>
              </a:solidFill>
              <a:cs typeface="Times New Roman" panose="02020603050405020304" pitchFamily="18" charset="0"/>
            </a:endParaRPr>
          </a:p>
          <a:p>
            <a:endParaRPr lang="en-US" altLang="en-US" sz="2800">
              <a:solidFill>
                <a:srgbClr val="000000"/>
              </a:solidFill>
              <a:cs typeface="Times New Roman" panose="02020603050405020304" pitchFamily="18" charset="0"/>
            </a:endParaRPr>
          </a:p>
          <a:p>
            <a:endParaRPr lang="en-US" altLang="en-US" sz="2800">
              <a:solidFill>
                <a:srgbClr val="000000"/>
              </a:solidFill>
            </a:endParaRPr>
          </a:p>
          <a:p>
            <a:r>
              <a:rPr lang="en-US" altLang="en-US" sz="2800" b="1">
                <a:solidFill>
                  <a:srgbClr val="000000"/>
                </a:solidFill>
                <a:cs typeface="Times New Roman" panose="02020603050405020304" pitchFamily="18" charset="0"/>
              </a:rPr>
              <a:t>Step 4:  </a:t>
            </a:r>
            <a:r>
              <a:rPr lang="en-US" altLang="en-US" sz="2800">
                <a:solidFill>
                  <a:srgbClr val="000000"/>
                </a:solidFill>
                <a:cs typeface="Times New Roman" panose="02020603050405020304" pitchFamily="18" charset="0"/>
              </a:rPr>
              <a:t>Use a protractor to draw the sectors of your pie chart.  Your teacher may provide you with a template (found on the next slide) to help you construct your pie chart. </a:t>
            </a:r>
            <a:endParaRPr lang="en-US" altLang="en-US" sz="2000"/>
          </a:p>
        </p:txBody>
      </p:sp>
      <p:sp>
        <p:nvSpPr>
          <p:cNvPr id="7" name="Slide Number Placeholder 6">
            <a:extLst>
              <a:ext uri="{FF2B5EF4-FFF2-40B4-BE49-F238E27FC236}">
                <a16:creationId xmlns:a16="http://schemas.microsoft.com/office/drawing/2014/main" id="{4498BD00-0648-415B-AD86-D65973196BBE}"/>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434DD32-200E-4A9C-B310-E41BD86A87B8}" type="slidenum">
              <a:rPr lang="en-US" altLang="en-US">
                <a:solidFill>
                  <a:srgbClr val="898989"/>
                </a:solidFill>
              </a:rPr>
              <a:pPr eaLnBrk="1" hangingPunct="1"/>
              <a:t>22</a:t>
            </a:fld>
            <a:endParaRPr lang="en-US" altLang="en-US">
              <a:solidFill>
                <a:srgbClr val="898989"/>
              </a:solidFill>
            </a:endParaRPr>
          </a:p>
        </p:txBody>
      </p:sp>
      <p:pic>
        <p:nvPicPr>
          <p:cNvPr id="3082" name="Picture 10">
            <a:extLst>
              <a:ext uri="{FF2B5EF4-FFF2-40B4-BE49-F238E27FC236}">
                <a16:creationId xmlns:a16="http://schemas.microsoft.com/office/drawing/2014/main" id="{6D280BAA-A0F5-46F2-B155-C09096C97EE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7388" y="2747963"/>
            <a:ext cx="77628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9">
            <a:extLst>
              <a:ext uri="{FF2B5EF4-FFF2-40B4-BE49-F238E27FC236}">
                <a16:creationId xmlns:a16="http://schemas.microsoft.com/office/drawing/2014/main" id="{B979B4FE-2067-4D5B-B5D2-CFDAC1EE425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8650" y="3962400"/>
            <a:ext cx="7810500"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0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8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8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8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6C110D67-649B-4307-B05E-274C591C457D}"/>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DA9D63C-55A1-4E57-8C9A-3139E54223B1}" type="slidenum">
              <a:rPr lang="en-US" altLang="en-US">
                <a:solidFill>
                  <a:srgbClr val="898989"/>
                </a:solidFill>
              </a:rPr>
              <a:pPr eaLnBrk="1" hangingPunct="1"/>
              <a:t>23</a:t>
            </a:fld>
            <a:endParaRPr lang="en-US" altLang="en-US">
              <a:solidFill>
                <a:srgbClr val="898989"/>
              </a:solidFill>
            </a:endParaRPr>
          </a:p>
        </p:txBody>
      </p:sp>
      <p:sp>
        <p:nvSpPr>
          <p:cNvPr id="43011" name="Text Box 1029">
            <a:extLst>
              <a:ext uri="{FF2B5EF4-FFF2-40B4-BE49-F238E27FC236}">
                <a16:creationId xmlns:a16="http://schemas.microsoft.com/office/drawing/2014/main" id="{AEE639A0-5F6A-48CB-9C90-1CF1D9840D53}"/>
              </a:ext>
            </a:extLst>
          </p:cNvPr>
          <p:cNvSpPr txBox="1">
            <a:spLocks noChangeArrowheads="1"/>
          </p:cNvSpPr>
          <p:nvPr/>
        </p:nvSpPr>
        <p:spPr bwMode="auto">
          <a:xfrm>
            <a:off x="212725" y="417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3012" name="Text Box 1030">
            <a:extLst>
              <a:ext uri="{FF2B5EF4-FFF2-40B4-BE49-F238E27FC236}">
                <a16:creationId xmlns:a16="http://schemas.microsoft.com/office/drawing/2014/main" id="{03E03454-BAB6-4005-B57C-C38489DCD652}"/>
              </a:ext>
            </a:extLst>
          </p:cNvPr>
          <p:cNvSpPr txBox="1">
            <a:spLocks noChangeArrowheads="1"/>
          </p:cNvSpPr>
          <p:nvPr/>
        </p:nvSpPr>
        <p:spPr bwMode="auto">
          <a:xfrm>
            <a:off x="365125" y="493713"/>
            <a:ext cx="14843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t>Pie chart </a:t>
            </a:r>
          </a:p>
          <a:p>
            <a:pPr eaLnBrk="1" hangingPunct="1"/>
            <a:r>
              <a:rPr lang="en-US" altLang="en-US" sz="2400"/>
              <a:t>template</a:t>
            </a:r>
          </a:p>
        </p:txBody>
      </p:sp>
      <p:sp>
        <p:nvSpPr>
          <p:cNvPr id="43013" name="AutoShape 2">
            <a:extLst>
              <a:ext uri="{FF2B5EF4-FFF2-40B4-BE49-F238E27FC236}">
                <a16:creationId xmlns:a16="http://schemas.microsoft.com/office/drawing/2014/main" id="{8D985B23-9D05-4CC1-B862-E307CCB69C9A}"/>
              </a:ext>
            </a:extLst>
          </p:cNvPr>
          <p:cNvSpPr>
            <a:spLocks noChangeArrowheads="1"/>
          </p:cNvSpPr>
          <p:nvPr/>
        </p:nvSpPr>
        <p:spPr bwMode="auto">
          <a:xfrm>
            <a:off x="2133600" y="228600"/>
            <a:ext cx="5943600" cy="5943600"/>
          </a:xfrm>
          <a:prstGeom prst="flowChartConnector">
            <a:avLst/>
          </a:prstGeom>
          <a:solidFill>
            <a:srgbClr val="FFFFFF"/>
          </a:solidFill>
          <a:ln w="9525">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3" name="Rectangle 11">
            <a:extLst>
              <a:ext uri="{FF2B5EF4-FFF2-40B4-BE49-F238E27FC236}">
                <a16:creationId xmlns:a16="http://schemas.microsoft.com/office/drawing/2014/main" id="{9F0696B6-ADD2-4163-B341-54511ED4EC5A}"/>
              </a:ext>
            </a:extLst>
          </p:cNvPr>
          <p:cNvSpPr>
            <a:spLocks noChangeArrowheads="1"/>
          </p:cNvSpPr>
          <p:nvPr/>
        </p:nvSpPr>
        <p:spPr bwMode="auto">
          <a:xfrm>
            <a:off x="76200" y="163513"/>
            <a:ext cx="8915400" cy="5170487"/>
          </a:xfrm>
          <a:prstGeom prst="rect">
            <a:avLst/>
          </a:prstGeom>
          <a:noFill/>
          <a:ln w="9525">
            <a:noFill/>
            <a:miter lim="800000"/>
            <a:headEnd/>
            <a:tailEnd/>
          </a:ln>
          <a:effectLst/>
        </p:spPr>
        <p:txBody>
          <a:bodyPr/>
          <a:lstStyle/>
          <a:p>
            <a:pPr eaLnBrk="0" hangingPunct="0">
              <a:defRPr/>
            </a:pPr>
            <a:r>
              <a:rPr lang="en-US" sz="2400" b="1" u="sng" dirty="0">
                <a:solidFill>
                  <a:srgbClr val="000000"/>
                </a:solidFill>
                <a:ea typeface="Times New Roman" pitchFamily="18" charset="0"/>
                <a:cs typeface="+mn-cs"/>
              </a:rPr>
              <a:t>How to make the pie chart (continued):   </a:t>
            </a:r>
            <a:endParaRPr lang="en-US" sz="1050" u="sng" dirty="0">
              <a:cs typeface="+mn-cs"/>
            </a:endParaRPr>
          </a:p>
          <a:p>
            <a:pPr eaLnBrk="0" hangingPunct="0">
              <a:defRPr/>
            </a:pPr>
            <a:r>
              <a:rPr lang="en-US" sz="2400" b="1" dirty="0">
                <a:solidFill>
                  <a:srgbClr val="000000"/>
                </a:solidFill>
                <a:ea typeface="Times New Roman" pitchFamily="18" charset="0"/>
                <a:cs typeface="+mn-cs"/>
              </a:rPr>
              <a:t>Step 4 (continued):  </a:t>
            </a:r>
            <a:r>
              <a:rPr lang="en-US" sz="2400" dirty="0">
                <a:latin typeface="Arial" charset="0"/>
                <a:cs typeface="+mn-cs"/>
              </a:rPr>
              <a:t>First, however, you should find the center of the circle.  </a:t>
            </a:r>
          </a:p>
          <a:p>
            <a:pPr marL="800100" lvl="1" indent="-342900" eaLnBrk="0" hangingPunct="0">
              <a:buFont typeface="Wingdings" pitchFamily="2" charset="2"/>
              <a:buChar char="q"/>
              <a:defRPr/>
            </a:pPr>
            <a:r>
              <a:rPr lang="en-US" sz="2400" dirty="0">
                <a:latin typeface="Arial" charset="0"/>
                <a:cs typeface="+mn-cs"/>
              </a:rPr>
              <a:t>You can find the center by folding the circle in half, being sure the edge of the circle is exactly lined up with no overlaps (you may find it helpful to hold the paper up toward a light to help you see the circle edge). You may want to begin with a vertical (lengthwise) paper fold. </a:t>
            </a:r>
          </a:p>
          <a:p>
            <a:pPr marL="800100" lvl="1" indent="-342900" eaLnBrk="0" hangingPunct="0">
              <a:buFont typeface="Wingdings" pitchFamily="2" charset="2"/>
              <a:buChar char="q"/>
              <a:defRPr/>
            </a:pPr>
            <a:r>
              <a:rPr lang="en-US" sz="2400" dirty="0">
                <a:latin typeface="Arial" charset="0"/>
                <a:cs typeface="+mn-cs"/>
              </a:rPr>
              <a:t>Crease the paper when the edges of the circles are lined up correctly. </a:t>
            </a:r>
          </a:p>
          <a:p>
            <a:pPr marL="800100" lvl="1" indent="-342900" eaLnBrk="0" hangingPunct="0">
              <a:buFont typeface="Wingdings" pitchFamily="2" charset="2"/>
              <a:buChar char="q"/>
              <a:defRPr/>
            </a:pPr>
            <a:r>
              <a:rPr lang="en-US" sz="2400" dirty="0">
                <a:latin typeface="Arial" charset="0"/>
                <a:cs typeface="+mn-cs"/>
              </a:rPr>
              <a:t>Unfold, and then fold in a different direction in the same way you folded the first time, with the edge exactly lined up all the way around the edge of the circle. Crease the paper. </a:t>
            </a:r>
          </a:p>
          <a:p>
            <a:pPr marL="800100" lvl="1" indent="-342900" eaLnBrk="0" hangingPunct="0">
              <a:buFont typeface="Wingdings" pitchFamily="2" charset="2"/>
              <a:buChar char="q"/>
              <a:defRPr/>
            </a:pPr>
            <a:r>
              <a:rPr lang="en-US" sz="2400" dirty="0">
                <a:latin typeface="Arial" charset="0"/>
                <a:cs typeface="+mn-cs"/>
              </a:rPr>
              <a:t>When you unfold the paper, you should see a point where the two crease lines intersect inside the circle. That is the center point of your circle.</a:t>
            </a:r>
          </a:p>
          <a:p>
            <a:pPr marL="800100" lvl="1" indent="-342900" eaLnBrk="0" hangingPunct="0">
              <a:buFont typeface="Wingdings" pitchFamily="2" charset="2"/>
              <a:buChar char="q"/>
              <a:defRPr/>
            </a:pPr>
            <a:r>
              <a:rPr lang="en-US" sz="2400" dirty="0">
                <a:latin typeface="Arial" charset="0"/>
                <a:cs typeface="+mn-cs"/>
              </a:rPr>
              <a:t>Mark the center point with a pencil. </a:t>
            </a:r>
            <a:endParaRPr lang="en-US" sz="2400" dirty="0">
              <a:cs typeface="+mn-cs"/>
            </a:endParaRPr>
          </a:p>
          <a:p>
            <a:pPr eaLnBrk="0" hangingPunct="0">
              <a:defRPr/>
            </a:pPr>
            <a:endParaRPr lang="en-US" dirty="0">
              <a:cs typeface="+mn-cs"/>
            </a:endParaRPr>
          </a:p>
        </p:txBody>
      </p:sp>
      <p:sp>
        <p:nvSpPr>
          <p:cNvPr id="7" name="Slide Number Placeholder 6">
            <a:extLst>
              <a:ext uri="{FF2B5EF4-FFF2-40B4-BE49-F238E27FC236}">
                <a16:creationId xmlns:a16="http://schemas.microsoft.com/office/drawing/2014/main" id="{EF1C6700-0D4E-4B3F-98DF-6D1EE90C352E}"/>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A3B8D82-8160-40EA-ADD7-C3474F704CC1}" type="slidenum">
              <a:rPr lang="en-US" altLang="en-US">
                <a:solidFill>
                  <a:srgbClr val="898989"/>
                </a:solidFill>
              </a:rPr>
              <a:pPr eaLnBrk="1" hangingPunct="1"/>
              <a:t>24</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0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8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8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8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3" name="Rectangle 11">
            <a:extLst>
              <a:ext uri="{FF2B5EF4-FFF2-40B4-BE49-F238E27FC236}">
                <a16:creationId xmlns:a16="http://schemas.microsoft.com/office/drawing/2014/main" id="{0C8FF090-F6B9-4E50-97D7-94E24330ECF2}"/>
              </a:ext>
            </a:extLst>
          </p:cNvPr>
          <p:cNvSpPr>
            <a:spLocks noChangeArrowheads="1"/>
          </p:cNvSpPr>
          <p:nvPr/>
        </p:nvSpPr>
        <p:spPr bwMode="auto">
          <a:xfrm>
            <a:off x="76200" y="163513"/>
            <a:ext cx="8915400" cy="5170487"/>
          </a:xfrm>
          <a:prstGeom prst="rect">
            <a:avLst/>
          </a:prstGeom>
          <a:noFill/>
          <a:ln w="9525">
            <a:noFill/>
            <a:miter lim="800000"/>
            <a:headEnd/>
            <a:tailEnd/>
          </a:ln>
          <a:effectLst/>
        </p:spPr>
        <p:txBody>
          <a:bodyPr/>
          <a:lstStyle/>
          <a:p>
            <a:pPr eaLnBrk="0" hangingPunct="0">
              <a:defRPr/>
            </a:pPr>
            <a:r>
              <a:rPr lang="en-US" sz="2400" b="1" u="sng" dirty="0">
                <a:solidFill>
                  <a:srgbClr val="000000"/>
                </a:solidFill>
                <a:ea typeface="Times New Roman" pitchFamily="18" charset="0"/>
                <a:cs typeface="+mn-cs"/>
              </a:rPr>
              <a:t>How to make the pie chart (continued):   </a:t>
            </a:r>
            <a:endParaRPr lang="en-US" sz="1050" u="sng" dirty="0">
              <a:cs typeface="+mn-cs"/>
            </a:endParaRPr>
          </a:p>
          <a:p>
            <a:pPr eaLnBrk="0" hangingPunct="0">
              <a:defRPr/>
            </a:pPr>
            <a:r>
              <a:rPr lang="en-US" sz="2400" b="1" dirty="0">
                <a:solidFill>
                  <a:srgbClr val="000000"/>
                </a:solidFill>
                <a:ea typeface="Times New Roman" pitchFamily="18" charset="0"/>
                <a:cs typeface="+mn-cs"/>
              </a:rPr>
              <a:t>Step 4 (continued):  </a:t>
            </a:r>
            <a:r>
              <a:rPr lang="en-US" sz="2400" dirty="0">
                <a:latin typeface="Arial" charset="0"/>
                <a:cs typeface="+mn-cs"/>
              </a:rPr>
              <a:t>Now, using a ruler or other straightedge, draw a line from the center point to any point on the edge of the circle. You will use this line to begin dividing your circle into sections.  Your first interior angle is measured using the center point of the circle as the vertex of the angle, and the line you just drew as your base line.  </a:t>
            </a:r>
          </a:p>
          <a:p>
            <a:pPr eaLnBrk="0" hangingPunct="0">
              <a:defRPr/>
            </a:pPr>
            <a:endParaRPr lang="en-US" sz="2400" dirty="0">
              <a:latin typeface="Arial" charset="0"/>
              <a:cs typeface="+mn-cs"/>
            </a:endParaRPr>
          </a:p>
          <a:p>
            <a:pPr eaLnBrk="0" hangingPunct="0">
              <a:defRPr/>
            </a:pPr>
            <a:endParaRPr lang="en-US" sz="2400" dirty="0">
              <a:latin typeface="Arial" charset="0"/>
              <a:cs typeface="+mn-cs"/>
            </a:endParaRPr>
          </a:p>
          <a:p>
            <a:pPr eaLnBrk="0" hangingPunct="0">
              <a:defRPr/>
            </a:pPr>
            <a:endParaRPr lang="en-US" sz="2400" dirty="0">
              <a:latin typeface="Arial" charset="0"/>
              <a:cs typeface="+mn-cs"/>
            </a:endParaRPr>
          </a:p>
          <a:p>
            <a:pPr eaLnBrk="0" hangingPunct="0">
              <a:defRPr/>
            </a:pPr>
            <a:endParaRPr lang="en-US" sz="2400" dirty="0">
              <a:latin typeface="Arial" charset="0"/>
              <a:cs typeface="+mn-cs"/>
            </a:endParaRPr>
          </a:p>
          <a:p>
            <a:pPr eaLnBrk="0" hangingPunct="0">
              <a:defRPr/>
            </a:pPr>
            <a:endParaRPr lang="en-US" sz="2400" dirty="0">
              <a:latin typeface="Arial" charset="0"/>
              <a:cs typeface="+mn-cs"/>
            </a:endParaRPr>
          </a:p>
          <a:p>
            <a:pPr eaLnBrk="0" hangingPunct="0">
              <a:defRPr/>
            </a:pPr>
            <a:endParaRPr lang="en-US" sz="2400" dirty="0">
              <a:latin typeface="Arial" charset="0"/>
              <a:cs typeface="+mn-cs"/>
            </a:endParaRPr>
          </a:p>
          <a:p>
            <a:pPr eaLnBrk="0" hangingPunct="0">
              <a:defRPr/>
            </a:pPr>
            <a:endParaRPr lang="en-US" sz="2400" dirty="0">
              <a:latin typeface="Arial" charset="0"/>
              <a:cs typeface="+mn-cs"/>
            </a:endParaRPr>
          </a:p>
          <a:p>
            <a:pPr eaLnBrk="0" hangingPunct="0">
              <a:defRPr/>
            </a:pPr>
            <a:r>
              <a:rPr lang="en-US" sz="2400" dirty="0">
                <a:latin typeface="Arial" charset="0"/>
                <a:cs typeface="+mn-cs"/>
              </a:rPr>
              <a:t>To construct additional segments of the chart, you can use each new line added for a kingdom as your base line for drawing the angle to represent the next kingdom that you add to the chart. </a:t>
            </a:r>
            <a:endParaRPr lang="en-US" dirty="0">
              <a:cs typeface="+mn-cs"/>
            </a:endParaRPr>
          </a:p>
        </p:txBody>
      </p:sp>
      <p:sp>
        <p:nvSpPr>
          <p:cNvPr id="7" name="Slide Number Placeholder 6">
            <a:extLst>
              <a:ext uri="{FF2B5EF4-FFF2-40B4-BE49-F238E27FC236}">
                <a16:creationId xmlns:a16="http://schemas.microsoft.com/office/drawing/2014/main" id="{C19778E4-7BD4-4F50-A8F2-069E41A95C7D}"/>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6684A72-0BB8-4518-AA69-B09415ABDC70}" type="slidenum">
              <a:rPr lang="en-US" altLang="en-US">
                <a:solidFill>
                  <a:srgbClr val="898989"/>
                </a:solidFill>
              </a:rPr>
              <a:pPr eaLnBrk="1" hangingPunct="1"/>
              <a:t>25</a:t>
            </a:fld>
            <a:endParaRPr lang="en-US" altLang="en-US">
              <a:solidFill>
                <a:srgbClr val="898989"/>
              </a:solidFill>
            </a:endParaRPr>
          </a:p>
        </p:txBody>
      </p:sp>
      <p:graphicFrame>
        <p:nvGraphicFramePr>
          <p:cNvPr id="4" name="Chart 3">
            <a:extLst>
              <a:ext uri="{FF2B5EF4-FFF2-40B4-BE49-F238E27FC236}">
                <a16:creationId xmlns:a16="http://schemas.microsoft.com/office/drawing/2014/main" id="{98BDFFFF-BF74-40B5-B4FD-2B6457153839}"/>
              </a:ext>
            </a:extLst>
          </p:cNvPr>
          <p:cNvGraphicFramePr>
            <a:graphicFrameLocks/>
          </p:cNvGraphicFramePr>
          <p:nvPr/>
        </p:nvGraphicFramePr>
        <p:xfrm>
          <a:off x="2540000" y="2387600"/>
          <a:ext cx="5054600" cy="287337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0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8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3" name="Rectangle 11">
            <a:extLst>
              <a:ext uri="{FF2B5EF4-FFF2-40B4-BE49-F238E27FC236}">
                <a16:creationId xmlns:a16="http://schemas.microsoft.com/office/drawing/2014/main" id="{D23058E0-9751-4845-B61A-4709B029A2B9}"/>
              </a:ext>
            </a:extLst>
          </p:cNvPr>
          <p:cNvSpPr>
            <a:spLocks noChangeArrowheads="1"/>
          </p:cNvSpPr>
          <p:nvPr/>
        </p:nvSpPr>
        <p:spPr bwMode="auto">
          <a:xfrm>
            <a:off x="76200" y="163513"/>
            <a:ext cx="8915400" cy="5170487"/>
          </a:xfrm>
          <a:prstGeom prst="rect">
            <a:avLst/>
          </a:prstGeom>
          <a:noFill/>
          <a:ln w="9525">
            <a:noFill/>
            <a:miter lim="800000"/>
            <a:headEnd/>
            <a:tailEnd/>
          </a:ln>
          <a:effectLst/>
        </p:spPr>
        <p:txBody>
          <a:bodyPr/>
          <a:lstStyle/>
          <a:p>
            <a:pPr eaLnBrk="0" hangingPunct="0">
              <a:defRPr/>
            </a:pPr>
            <a:r>
              <a:rPr lang="en-US" sz="2400" b="1" u="sng" dirty="0">
                <a:solidFill>
                  <a:srgbClr val="000000"/>
                </a:solidFill>
                <a:ea typeface="Times New Roman" pitchFamily="18" charset="0"/>
                <a:cs typeface="+mn-cs"/>
              </a:rPr>
              <a:t>How to make the pie chart (continued):   </a:t>
            </a:r>
            <a:endParaRPr lang="en-US" sz="1050" u="sng" dirty="0">
              <a:cs typeface="+mn-cs"/>
            </a:endParaRPr>
          </a:p>
          <a:p>
            <a:pPr eaLnBrk="0" hangingPunct="0">
              <a:defRPr/>
            </a:pPr>
            <a:r>
              <a:rPr lang="en-US" sz="2400" b="1" dirty="0">
                <a:solidFill>
                  <a:srgbClr val="000000"/>
                </a:solidFill>
                <a:ea typeface="Times New Roman" pitchFamily="18" charset="0"/>
                <a:cs typeface="+mn-cs"/>
              </a:rPr>
              <a:t>Step 4 (continued):</a:t>
            </a:r>
            <a:r>
              <a:rPr lang="en-US" sz="2400" dirty="0">
                <a:solidFill>
                  <a:srgbClr val="000000"/>
                </a:solidFill>
                <a:ea typeface="Times New Roman" pitchFamily="18" charset="0"/>
                <a:cs typeface="+mn-cs"/>
              </a:rPr>
              <a:t> </a:t>
            </a:r>
            <a:r>
              <a:rPr lang="en-US" sz="2400" dirty="0">
                <a:latin typeface="Arial" charset="0"/>
                <a:cs typeface="+mn-cs"/>
              </a:rPr>
              <a:t>Using your degree measurements you calculated from the fractions or decimals in Step 3, choose one of the six Kingdoms and measure its angle, making a mark on the edge of the circle so you know where to connect the line. </a:t>
            </a:r>
          </a:p>
          <a:p>
            <a:pPr marL="342900" indent="-342900" eaLnBrk="0" hangingPunct="0">
              <a:buFont typeface="Wingdings" pitchFamily="2" charset="2"/>
              <a:buChar char="q"/>
              <a:defRPr/>
            </a:pPr>
            <a:r>
              <a:rPr lang="en-US" sz="2400" dirty="0">
                <a:latin typeface="Arial" charset="0"/>
                <a:cs typeface="+mn-cs"/>
              </a:rPr>
              <a:t>Draw a line from the center of the circle to the mark you made at the edge of the circle to create the first section. </a:t>
            </a:r>
          </a:p>
          <a:p>
            <a:pPr marL="342900" indent="-342900" eaLnBrk="0" hangingPunct="0">
              <a:buFont typeface="Wingdings" pitchFamily="2" charset="2"/>
              <a:buChar char="q"/>
              <a:defRPr/>
            </a:pPr>
            <a:r>
              <a:rPr lang="en-US" sz="2400" dirty="0">
                <a:latin typeface="Arial" charset="0"/>
                <a:cs typeface="+mn-cs"/>
              </a:rPr>
              <a:t>After measuring the fifth section, the remaining section should measure roughly the degrees appropriate for your sixth section (it may not be exact due to rounding the decimals earlier, but it should be very close).</a:t>
            </a:r>
          </a:p>
          <a:p>
            <a:pPr eaLnBrk="0" hangingPunct="0">
              <a:defRPr/>
            </a:pPr>
            <a:r>
              <a:rPr lang="en-US" sz="2400" b="1" dirty="0">
                <a:solidFill>
                  <a:srgbClr val="000000"/>
                </a:solidFill>
                <a:ea typeface="Times New Roman" pitchFamily="18" charset="0"/>
                <a:cs typeface="+mn-cs"/>
              </a:rPr>
              <a:t>Step 5:  </a:t>
            </a:r>
            <a:r>
              <a:rPr lang="en-US" sz="2400" dirty="0">
                <a:solidFill>
                  <a:srgbClr val="000000"/>
                </a:solidFill>
                <a:ea typeface="Times New Roman" pitchFamily="18" charset="0"/>
                <a:cs typeface="+mn-cs"/>
              </a:rPr>
              <a:t>Choose a color to represent each kingdom.  Color the sectors of your pie chart accordingly and create a legend or key.</a:t>
            </a:r>
            <a:endParaRPr lang="en-US" sz="2400" dirty="0">
              <a:cs typeface="+mn-cs"/>
            </a:endParaRPr>
          </a:p>
          <a:p>
            <a:pPr eaLnBrk="0" hangingPunct="0">
              <a:defRPr/>
            </a:pPr>
            <a:r>
              <a:rPr lang="en-US" sz="2400" b="1" dirty="0">
                <a:solidFill>
                  <a:srgbClr val="000000"/>
                </a:solidFill>
                <a:ea typeface="Times New Roman" pitchFamily="18" charset="0"/>
                <a:cs typeface="+mn-cs"/>
              </a:rPr>
              <a:t>Step 6: </a:t>
            </a:r>
            <a:r>
              <a:rPr lang="en-US" sz="2400" dirty="0">
                <a:solidFill>
                  <a:srgbClr val="000000"/>
                </a:solidFill>
                <a:ea typeface="Times New Roman" pitchFamily="18" charset="0"/>
                <a:cs typeface="+mn-cs"/>
              </a:rPr>
              <a:t>Title your pie chart.</a:t>
            </a:r>
          </a:p>
          <a:p>
            <a:pPr eaLnBrk="0" hangingPunct="0">
              <a:defRPr/>
            </a:pPr>
            <a:endParaRPr lang="en-US" sz="2400" dirty="0">
              <a:solidFill>
                <a:srgbClr val="000000"/>
              </a:solidFill>
              <a:ea typeface="Times New Roman" pitchFamily="18" charset="0"/>
              <a:cs typeface="+mn-cs"/>
            </a:endParaRPr>
          </a:p>
          <a:p>
            <a:pPr eaLnBrk="0" hangingPunct="0">
              <a:defRPr/>
            </a:pPr>
            <a:r>
              <a:rPr lang="en-US" sz="2400" dirty="0">
                <a:solidFill>
                  <a:srgbClr val="000000"/>
                </a:solidFill>
                <a:ea typeface="Times New Roman" pitchFamily="18" charset="0"/>
                <a:cs typeface="+mn-cs"/>
              </a:rPr>
              <a:t>Go to the next slide to see examples of what your completed graphs should look like!</a:t>
            </a:r>
          </a:p>
          <a:p>
            <a:pPr eaLnBrk="0" hangingPunct="0">
              <a:defRPr/>
            </a:pPr>
            <a:endParaRPr lang="en-US" sz="2400" dirty="0">
              <a:solidFill>
                <a:srgbClr val="000000"/>
              </a:solidFill>
              <a:cs typeface="+mn-cs"/>
            </a:endParaRPr>
          </a:p>
          <a:p>
            <a:pPr eaLnBrk="0" hangingPunct="0">
              <a:defRPr/>
            </a:pPr>
            <a:endParaRPr lang="en-US" dirty="0">
              <a:cs typeface="+mn-cs"/>
            </a:endParaRPr>
          </a:p>
        </p:txBody>
      </p:sp>
      <p:sp>
        <p:nvSpPr>
          <p:cNvPr id="7" name="Slide Number Placeholder 6">
            <a:extLst>
              <a:ext uri="{FF2B5EF4-FFF2-40B4-BE49-F238E27FC236}">
                <a16:creationId xmlns:a16="http://schemas.microsoft.com/office/drawing/2014/main" id="{EB96AB3A-19B7-4EEB-B552-CF6A39741657}"/>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CE155B1-FFA4-4AEA-9ED6-F9165CC4007B}" type="slidenum">
              <a:rPr lang="en-US" altLang="en-US">
                <a:solidFill>
                  <a:srgbClr val="898989"/>
                </a:solidFill>
              </a:rPr>
              <a:pPr eaLnBrk="1" hangingPunct="1"/>
              <a:t>26</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0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8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8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8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8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CE88C0-E463-48A3-B0A2-470FC54F4264}"/>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FEE3D56-2BAE-4E6D-888D-CA4624E69EE7}" type="slidenum">
              <a:rPr lang="en-US" altLang="en-US">
                <a:solidFill>
                  <a:srgbClr val="898989"/>
                </a:solidFill>
              </a:rPr>
              <a:pPr eaLnBrk="1" hangingPunct="1"/>
              <a:t>27</a:t>
            </a:fld>
            <a:endParaRPr lang="en-US" altLang="en-US">
              <a:solidFill>
                <a:srgbClr val="898989"/>
              </a:solidFill>
            </a:endParaRPr>
          </a:p>
        </p:txBody>
      </p:sp>
      <p:graphicFrame>
        <p:nvGraphicFramePr>
          <p:cNvPr id="3" name="Chart 2">
            <a:extLst>
              <a:ext uri="{FF2B5EF4-FFF2-40B4-BE49-F238E27FC236}">
                <a16:creationId xmlns:a16="http://schemas.microsoft.com/office/drawing/2014/main" id="{73DFA15E-16D0-4F7A-9514-2B32C2C521F4}"/>
              </a:ext>
            </a:extLst>
          </p:cNvPr>
          <p:cNvGraphicFramePr>
            <a:graphicFrameLocks/>
          </p:cNvGraphicFramePr>
          <p:nvPr/>
        </p:nvGraphicFramePr>
        <p:xfrm>
          <a:off x="-50800" y="406400"/>
          <a:ext cx="5054600" cy="3378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C678457E-781E-4100-BF49-E73FA56CBAF9}"/>
              </a:ext>
            </a:extLst>
          </p:cNvPr>
          <p:cNvGraphicFramePr>
            <a:graphicFrameLocks/>
          </p:cNvGraphicFramePr>
          <p:nvPr/>
        </p:nvGraphicFramePr>
        <p:xfrm>
          <a:off x="-50800" y="3759200"/>
          <a:ext cx="5588000" cy="330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27F1B01C-D8E6-452E-BE27-0EF4F04FE75B}"/>
              </a:ext>
            </a:extLst>
          </p:cNvPr>
          <p:cNvGraphicFramePr>
            <a:graphicFrameLocks/>
          </p:cNvGraphicFramePr>
          <p:nvPr/>
        </p:nvGraphicFramePr>
        <p:xfrm>
          <a:off x="4368800" y="2997200"/>
          <a:ext cx="5588000" cy="3302000"/>
        </p:xfrm>
        <a:graphic>
          <a:graphicData uri="http://schemas.openxmlformats.org/drawingml/2006/chart">
            <c:chart xmlns:c="http://schemas.openxmlformats.org/drawingml/2006/chart" xmlns:r="http://schemas.openxmlformats.org/officeDocument/2006/relationships" r:id="rId4"/>
          </a:graphicData>
        </a:graphic>
      </p:graphicFrame>
      <p:sp>
        <p:nvSpPr>
          <p:cNvPr id="47110" name="TextBox 5">
            <a:extLst>
              <a:ext uri="{FF2B5EF4-FFF2-40B4-BE49-F238E27FC236}">
                <a16:creationId xmlns:a16="http://schemas.microsoft.com/office/drawing/2014/main" id="{C1FA62D0-073C-4CCA-9CA3-D3BB47D92032}"/>
              </a:ext>
            </a:extLst>
          </p:cNvPr>
          <p:cNvSpPr txBox="1">
            <a:spLocks noChangeArrowheads="1"/>
          </p:cNvSpPr>
          <p:nvPr/>
        </p:nvSpPr>
        <p:spPr bwMode="auto">
          <a:xfrm>
            <a:off x="5257800" y="685800"/>
            <a:ext cx="3581400" cy="157003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The graphs that you produced should look similar to the ones presented here.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4" grpId="0">
        <p:bldAsOne/>
      </p:bldGraphic>
      <p:bldGraphic spid="5"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D78C2D-26AC-4824-87F5-8C3A8D0C89F1}"/>
              </a:ext>
            </a:extLst>
          </p:cNvPr>
          <p:cNvSpPr>
            <a:spLocks noGrp="1"/>
          </p:cNvSpPr>
          <p:nvPr>
            <p:ph idx="1"/>
          </p:nvPr>
        </p:nvSpPr>
        <p:spPr>
          <a:xfrm>
            <a:off x="228600" y="3352800"/>
            <a:ext cx="8382000" cy="3352800"/>
          </a:xfrm>
        </p:spPr>
        <p:txBody>
          <a:bodyPr rtlCol="0">
            <a:normAutofit fontScale="92500" lnSpcReduction="10000"/>
          </a:bodyPr>
          <a:lstStyle/>
          <a:p>
            <a:pPr fontAlgn="auto">
              <a:spcAft>
                <a:spcPts val="0"/>
              </a:spcAft>
              <a:buFont typeface="Wingdings" pitchFamily="2" charset="2"/>
              <a:buChar char="q"/>
              <a:defRPr/>
            </a:pPr>
            <a:r>
              <a:rPr lang="en-US" sz="2600" b="1" dirty="0">
                <a:cs typeface="Arial" pitchFamily="34" charset="0"/>
              </a:rPr>
              <a:t>Compare the two types of graphs above, and use them to answer the following questions:</a:t>
            </a:r>
          </a:p>
          <a:p>
            <a:pPr marL="0" indent="0" fontAlgn="auto">
              <a:spcAft>
                <a:spcPts val="0"/>
              </a:spcAft>
              <a:buFont typeface="Arial" panose="020B0604020202020204" pitchFamily="34" charset="0"/>
              <a:buNone/>
              <a:defRPr/>
            </a:pPr>
            <a:r>
              <a:rPr lang="en-US" sz="2600" b="1" dirty="0">
                <a:cs typeface="Arial" pitchFamily="34" charset="0"/>
              </a:rPr>
              <a:t>Q1.</a:t>
            </a:r>
            <a:r>
              <a:rPr lang="en-US" sz="2600" dirty="0">
                <a:cs typeface="Arial" pitchFamily="34" charset="0"/>
              </a:rPr>
              <a:t> Which grade has the most students?  Which grade has the second most students?  Which graph makes it easier to see the answer to this question?  </a:t>
            </a:r>
          </a:p>
          <a:p>
            <a:pPr marL="0" indent="0" fontAlgn="auto">
              <a:spcAft>
                <a:spcPts val="0"/>
              </a:spcAft>
              <a:buFont typeface="Arial" panose="020B0604020202020204" pitchFamily="34" charset="0"/>
              <a:buNone/>
              <a:defRPr/>
            </a:pPr>
            <a:r>
              <a:rPr lang="en-US" sz="2600" dirty="0">
                <a:cs typeface="Arial" pitchFamily="34" charset="0"/>
              </a:rPr>
              <a:t> </a:t>
            </a:r>
            <a:r>
              <a:rPr lang="en-US" sz="2600" b="1" dirty="0">
                <a:cs typeface="Arial" pitchFamily="34" charset="0"/>
              </a:rPr>
              <a:t>Q2. </a:t>
            </a:r>
            <a:r>
              <a:rPr lang="en-US" sz="2600" dirty="0">
                <a:cs typeface="Arial" pitchFamily="34" charset="0"/>
              </a:rPr>
              <a:t>How are the students distributed among the five grades?  That is, do a few of the grades contain most of the students, or are the students fairly evenly distributed amongst all of the grades?</a:t>
            </a:r>
          </a:p>
          <a:p>
            <a:pPr fontAlgn="auto">
              <a:spcAft>
                <a:spcPts val="0"/>
              </a:spcAft>
              <a:defRPr/>
            </a:pPr>
            <a:endParaRPr lang="en-US" dirty="0"/>
          </a:p>
        </p:txBody>
      </p:sp>
      <p:sp>
        <p:nvSpPr>
          <p:cNvPr id="4" name="Slide Number Placeholder 3">
            <a:extLst>
              <a:ext uri="{FF2B5EF4-FFF2-40B4-BE49-F238E27FC236}">
                <a16:creationId xmlns:a16="http://schemas.microsoft.com/office/drawing/2014/main" id="{D92ADC6C-C7B8-451D-8308-E761A55F30CB}"/>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363CF21-AEB1-40D6-9D04-F08143B75E77}" type="slidenum">
              <a:rPr lang="en-US" altLang="en-US">
                <a:solidFill>
                  <a:srgbClr val="898989"/>
                </a:solidFill>
              </a:rPr>
              <a:pPr eaLnBrk="1" hangingPunct="1"/>
              <a:t>28</a:t>
            </a:fld>
            <a:endParaRPr lang="en-US" altLang="en-US">
              <a:solidFill>
                <a:srgbClr val="898989"/>
              </a:solidFill>
            </a:endParaRPr>
          </a:p>
        </p:txBody>
      </p:sp>
      <p:graphicFrame>
        <p:nvGraphicFramePr>
          <p:cNvPr id="48132" name="Chart 4">
            <a:extLst>
              <a:ext uri="{FF2B5EF4-FFF2-40B4-BE49-F238E27FC236}">
                <a16:creationId xmlns:a16="http://schemas.microsoft.com/office/drawing/2014/main" id="{A4573965-D8ED-45C2-8D95-2F79480974CD}"/>
              </a:ext>
            </a:extLst>
          </p:cNvPr>
          <p:cNvGraphicFramePr>
            <a:graphicFrameLocks/>
          </p:cNvGraphicFramePr>
          <p:nvPr/>
        </p:nvGraphicFramePr>
        <p:xfrm>
          <a:off x="330200" y="177800"/>
          <a:ext cx="4597400" cy="3149600"/>
        </p:xfrm>
        <a:graphic>
          <a:graphicData uri="http://schemas.openxmlformats.org/presentationml/2006/ole">
            <mc:AlternateContent xmlns:mc="http://schemas.openxmlformats.org/markup-compatibility/2006">
              <mc:Choice xmlns:v="urn:schemas-microsoft-com:vml" Requires="v">
                <p:oleObj spid="_x0000_s48134" r:id="rId3" imgW="4596782" imgH="3151905" progId="Excel.Chart.8">
                  <p:embed/>
                </p:oleObj>
              </mc:Choice>
              <mc:Fallback>
                <p:oleObj r:id="rId3" imgW="4596782" imgH="3151905" progId="Excel.Chart.8">
                  <p:embed/>
                  <p:pic>
                    <p:nvPicPr>
                      <p:cNvPr id="0" name="Chart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177800"/>
                        <a:ext cx="4597400" cy="314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33" name="Chart 5">
            <a:extLst>
              <a:ext uri="{FF2B5EF4-FFF2-40B4-BE49-F238E27FC236}">
                <a16:creationId xmlns:a16="http://schemas.microsoft.com/office/drawing/2014/main" id="{17AEDF7D-678D-4E08-B57E-443CCFA81548}"/>
              </a:ext>
            </a:extLst>
          </p:cNvPr>
          <p:cNvGraphicFramePr>
            <a:graphicFrameLocks/>
          </p:cNvGraphicFramePr>
          <p:nvPr/>
        </p:nvGraphicFramePr>
        <p:xfrm>
          <a:off x="4368800" y="177800"/>
          <a:ext cx="4368800" cy="2997200"/>
        </p:xfrm>
        <a:graphic>
          <a:graphicData uri="http://schemas.openxmlformats.org/presentationml/2006/ole">
            <mc:AlternateContent xmlns:mc="http://schemas.openxmlformats.org/markup-compatibility/2006">
              <mc:Choice xmlns:v="urn:schemas-microsoft-com:vml" Requires="v">
                <p:oleObj spid="_x0000_s48135" r:id="rId5" imgW="4365114" imgH="2999492" progId="Excel.Chart.8">
                  <p:embed/>
                </p:oleObj>
              </mc:Choice>
              <mc:Fallback>
                <p:oleObj r:id="rId5" imgW="4365114" imgH="2999492" progId="Excel.Chart.8">
                  <p:embed/>
                  <p:pic>
                    <p:nvPicPr>
                      <p:cNvPr id="0" name="Chart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8800" y="177800"/>
                        <a:ext cx="4368800" cy="299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F94186-8AA3-43CB-A430-DDEC6BA35438}"/>
              </a:ext>
            </a:extLst>
          </p:cNvPr>
          <p:cNvSpPr>
            <a:spLocks noGrp="1"/>
          </p:cNvSpPr>
          <p:nvPr>
            <p:ph idx="1"/>
          </p:nvPr>
        </p:nvSpPr>
        <p:spPr>
          <a:xfrm>
            <a:off x="381000" y="3429000"/>
            <a:ext cx="8229600" cy="3276600"/>
          </a:xfrm>
        </p:spPr>
        <p:txBody>
          <a:bodyPr rtlCol="0">
            <a:normAutofit lnSpcReduction="10000"/>
          </a:bodyPr>
          <a:lstStyle/>
          <a:p>
            <a:pPr fontAlgn="auto">
              <a:spcAft>
                <a:spcPts val="0"/>
              </a:spcAft>
              <a:buFont typeface="Wingdings" pitchFamily="2" charset="2"/>
              <a:buChar char="q"/>
              <a:defRPr/>
            </a:pPr>
            <a:r>
              <a:rPr lang="en-US" sz="2600" b="1" dirty="0">
                <a:cs typeface="Arial" pitchFamily="34" charset="0"/>
              </a:rPr>
              <a:t>Compare the two types of graphs above, and use them to answer the following questions:</a:t>
            </a:r>
          </a:p>
          <a:p>
            <a:pPr marL="0" indent="0" fontAlgn="auto">
              <a:spcAft>
                <a:spcPts val="0"/>
              </a:spcAft>
              <a:buFont typeface="Arial" panose="020B0604020202020204" pitchFamily="34" charset="0"/>
              <a:buNone/>
              <a:defRPr/>
            </a:pPr>
            <a:r>
              <a:rPr lang="en-US" sz="2400" b="1" dirty="0">
                <a:cs typeface="Arial" pitchFamily="34" charset="0"/>
              </a:rPr>
              <a:t>Q3.  </a:t>
            </a:r>
            <a:r>
              <a:rPr lang="en-US" sz="2400" dirty="0">
                <a:cs typeface="Arial" pitchFamily="34" charset="0"/>
              </a:rPr>
              <a:t>Approximately how many students are in the third grade?  Which graph did you use to answer this question?  Could you have used the other graph to answer the question?  Why or why not?</a:t>
            </a:r>
          </a:p>
          <a:p>
            <a:pPr marL="0" indent="0" fontAlgn="auto">
              <a:spcAft>
                <a:spcPts val="0"/>
              </a:spcAft>
              <a:buFont typeface="Arial" panose="020B0604020202020204" pitchFamily="34" charset="0"/>
              <a:buNone/>
              <a:defRPr/>
            </a:pPr>
            <a:r>
              <a:rPr lang="en-US" sz="2400" b="1" dirty="0">
                <a:cs typeface="Arial" pitchFamily="34" charset="0"/>
              </a:rPr>
              <a:t>Q4.    </a:t>
            </a:r>
            <a:r>
              <a:rPr lang="en-US" sz="2400" dirty="0">
                <a:cs typeface="Arial" pitchFamily="34" charset="0"/>
              </a:rPr>
              <a:t>What kinds of questions are easier to answer by looking at a bar graph?  What kinds of questions are easier to answer by looking at a pie chart? </a:t>
            </a:r>
          </a:p>
          <a:p>
            <a:pPr fontAlgn="auto">
              <a:spcAft>
                <a:spcPts val="0"/>
              </a:spcAft>
              <a:defRPr/>
            </a:pPr>
            <a:endParaRPr lang="en-US" dirty="0"/>
          </a:p>
        </p:txBody>
      </p:sp>
      <p:sp>
        <p:nvSpPr>
          <p:cNvPr id="4" name="Slide Number Placeholder 3">
            <a:extLst>
              <a:ext uri="{FF2B5EF4-FFF2-40B4-BE49-F238E27FC236}">
                <a16:creationId xmlns:a16="http://schemas.microsoft.com/office/drawing/2014/main" id="{EF850920-4DD8-448A-B444-A6EEB337AAA3}"/>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E7A34A8-7F4A-41EA-BF22-2E4D3413C725}" type="slidenum">
              <a:rPr lang="en-US" altLang="en-US">
                <a:solidFill>
                  <a:srgbClr val="898989"/>
                </a:solidFill>
              </a:rPr>
              <a:pPr eaLnBrk="1" hangingPunct="1"/>
              <a:t>29</a:t>
            </a:fld>
            <a:endParaRPr lang="en-US" altLang="en-US">
              <a:solidFill>
                <a:srgbClr val="898989"/>
              </a:solidFill>
            </a:endParaRPr>
          </a:p>
        </p:txBody>
      </p:sp>
      <p:graphicFrame>
        <p:nvGraphicFramePr>
          <p:cNvPr id="49156" name="Chart 4">
            <a:extLst>
              <a:ext uri="{FF2B5EF4-FFF2-40B4-BE49-F238E27FC236}">
                <a16:creationId xmlns:a16="http://schemas.microsoft.com/office/drawing/2014/main" id="{1E8CF207-83C7-456F-BF4A-A841C574D5F0}"/>
              </a:ext>
            </a:extLst>
          </p:cNvPr>
          <p:cNvGraphicFramePr>
            <a:graphicFrameLocks/>
          </p:cNvGraphicFramePr>
          <p:nvPr/>
        </p:nvGraphicFramePr>
        <p:xfrm>
          <a:off x="330200" y="177800"/>
          <a:ext cx="4597400" cy="3149600"/>
        </p:xfrm>
        <a:graphic>
          <a:graphicData uri="http://schemas.openxmlformats.org/presentationml/2006/ole">
            <mc:AlternateContent xmlns:mc="http://schemas.openxmlformats.org/markup-compatibility/2006">
              <mc:Choice xmlns:v="urn:schemas-microsoft-com:vml" Requires="v">
                <p:oleObj spid="_x0000_s49158" r:id="rId3" imgW="4596782" imgH="3151905" progId="Excel.Chart.8">
                  <p:embed/>
                </p:oleObj>
              </mc:Choice>
              <mc:Fallback>
                <p:oleObj r:id="rId3" imgW="4596782" imgH="3151905" progId="Excel.Chart.8">
                  <p:embed/>
                  <p:pic>
                    <p:nvPicPr>
                      <p:cNvPr id="0" name="Chart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177800"/>
                        <a:ext cx="4597400" cy="314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157" name="Chart 5">
            <a:extLst>
              <a:ext uri="{FF2B5EF4-FFF2-40B4-BE49-F238E27FC236}">
                <a16:creationId xmlns:a16="http://schemas.microsoft.com/office/drawing/2014/main" id="{BB638B7A-A208-45D2-88D8-6B31E1D2D3E0}"/>
              </a:ext>
            </a:extLst>
          </p:cNvPr>
          <p:cNvGraphicFramePr>
            <a:graphicFrameLocks/>
          </p:cNvGraphicFramePr>
          <p:nvPr/>
        </p:nvGraphicFramePr>
        <p:xfrm>
          <a:off x="4368800" y="177800"/>
          <a:ext cx="4368800" cy="2997200"/>
        </p:xfrm>
        <a:graphic>
          <a:graphicData uri="http://schemas.openxmlformats.org/presentationml/2006/ole">
            <mc:AlternateContent xmlns:mc="http://schemas.openxmlformats.org/markup-compatibility/2006">
              <mc:Choice xmlns:v="urn:schemas-microsoft-com:vml" Requires="v">
                <p:oleObj spid="_x0000_s49159" r:id="rId5" imgW="4365114" imgH="2999492" progId="Excel.Chart.8">
                  <p:embed/>
                </p:oleObj>
              </mc:Choice>
              <mc:Fallback>
                <p:oleObj r:id="rId5" imgW="4365114" imgH="2999492" progId="Excel.Chart.8">
                  <p:embed/>
                  <p:pic>
                    <p:nvPicPr>
                      <p:cNvPr id="0" name="Chart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8800" y="177800"/>
                        <a:ext cx="4368800" cy="299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a:extLst>
              <a:ext uri="{FF2B5EF4-FFF2-40B4-BE49-F238E27FC236}">
                <a16:creationId xmlns:a16="http://schemas.microsoft.com/office/drawing/2014/main" id="{A478DFE6-C30B-4AFE-AFC6-1DE84B4B942C}"/>
              </a:ext>
            </a:extLst>
          </p:cNvPr>
          <p:cNvSpPr>
            <a:spLocks noGrp="1" noChangeArrowheads="1"/>
          </p:cNvSpPr>
          <p:nvPr>
            <p:ph type="title"/>
          </p:nvPr>
        </p:nvSpPr>
        <p:spPr>
          <a:xfrm>
            <a:off x="457200" y="0"/>
            <a:ext cx="8229600" cy="685800"/>
          </a:xfrm>
          <a:solidFill>
            <a:schemeClr val="tx1">
              <a:lumMod val="50000"/>
              <a:lumOff val="50000"/>
            </a:schemeClr>
          </a:solidFill>
          <a:ln w="38100">
            <a:solidFill>
              <a:schemeClr val="tx1"/>
            </a:solidFill>
          </a:ln>
        </p:spPr>
        <p:txBody>
          <a:bodyPr rtlCol="0">
            <a:normAutofit/>
          </a:bodyPr>
          <a:lstStyle/>
          <a:p>
            <a:pPr fontAlgn="auto">
              <a:spcAft>
                <a:spcPts val="0"/>
              </a:spcAft>
              <a:defRPr/>
            </a:pPr>
            <a:r>
              <a:rPr lang="en-US" sz="3200" b="1" dirty="0">
                <a:solidFill>
                  <a:schemeClr val="bg1"/>
                </a:solidFill>
                <a:cs typeface="Arial" pitchFamily="34" charset="0"/>
              </a:rPr>
              <a:t>Homepage Unit 6: Animal Kingdom</a:t>
            </a:r>
          </a:p>
        </p:txBody>
      </p:sp>
      <p:sp>
        <p:nvSpPr>
          <p:cNvPr id="6148" name="Rectangle 3">
            <a:extLst>
              <a:ext uri="{FF2B5EF4-FFF2-40B4-BE49-F238E27FC236}">
                <a16:creationId xmlns:a16="http://schemas.microsoft.com/office/drawing/2014/main" id="{64DBDBF6-0054-4C17-92B1-89E022616B62}"/>
              </a:ext>
            </a:extLst>
          </p:cNvPr>
          <p:cNvSpPr>
            <a:spLocks noGrp="1" noChangeArrowheads="1"/>
          </p:cNvSpPr>
          <p:nvPr>
            <p:ph idx="1"/>
          </p:nvPr>
        </p:nvSpPr>
        <p:spPr>
          <a:xfrm>
            <a:off x="228600" y="838200"/>
            <a:ext cx="8686800" cy="5257800"/>
          </a:xfrm>
          <a:ln w="38100"/>
        </p:spPr>
        <p:txBody>
          <a:bodyPr rtlCol="0">
            <a:normAutofit fontScale="92500" lnSpcReduction="20000"/>
          </a:bodyPr>
          <a:lstStyle/>
          <a:p>
            <a:pPr fontAlgn="auto">
              <a:spcAft>
                <a:spcPts val="0"/>
              </a:spcAft>
              <a:buFont typeface="Wingdings" pitchFamily="2" charset="2"/>
              <a:buNone/>
              <a:defRPr/>
            </a:pPr>
            <a:r>
              <a:rPr lang="en-US" sz="2600" b="1" dirty="0"/>
              <a:t>Click on underlined text to go to information and exercises!</a:t>
            </a:r>
          </a:p>
          <a:p>
            <a:pPr fontAlgn="auto">
              <a:lnSpc>
                <a:spcPct val="90000"/>
              </a:lnSpc>
              <a:spcAft>
                <a:spcPts val="0"/>
              </a:spcAft>
              <a:buFont typeface="Arial" panose="020B0604020202020204" pitchFamily="34" charset="0"/>
              <a:buNone/>
              <a:defRPr/>
            </a:pPr>
            <a:r>
              <a:rPr lang="en-US" sz="2400" b="1" dirty="0">
                <a:cs typeface="Arial" pitchFamily="34" charset="0"/>
                <a:hlinkClick r:id="rId2" action="ppaction://hlinksldjump"/>
              </a:rPr>
              <a:t>Materials List </a:t>
            </a:r>
            <a:r>
              <a:rPr lang="en-US" sz="1200" b="1" dirty="0">
                <a:solidFill>
                  <a:srgbClr val="FF0000"/>
                </a:solidFill>
                <a:cs typeface="Arial" pitchFamily="34" charset="0"/>
              </a:rPr>
              <a:t>(</a:t>
            </a:r>
            <a:r>
              <a:rPr lang="en-US" sz="1200" b="1" i="1" dirty="0">
                <a:solidFill>
                  <a:srgbClr val="FF0000"/>
                </a:solidFill>
                <a:cs typeface="Arial" pitchFamily="34" charset="0"/>
              </a:rPr>
              <a:t>Best not to let students see this information until after they have completed Exercise 3 and/or 6!)</a:t>
            </a:r>
            <a:endParaRPr lang="en-US" sz="1400" b="1" dirty="0">
              <a:solidFill>
                <a:srgbClr val="FF0000"/>
              </a:solidFill>
            </a:endParaRPr>
          </a:p>
          <a:p>
            <a:pPr fontAlgn="auto">
              <a:spcAft>
                <a:spcPts val="0"/>
              </a:spcAft>
              <a:buFont typeface="Arial" panose="020B0604020202020204" pitchFamily="34" charset="0"/>
              <a:buNone/>
              <a:defRPr/>
            </a:pPr>
            <a:r>
              <a:rPr lang="en-US" sz="2400" b="1" dirty="0">
                <a:cs typeface="Arial" pitchFamily="34" charset="0"/>
                <a:hlinkClick r:id="" action="ppaction://hlinkshowjump?jump=nextslide"/>
              </a:rPr>
              <a:t>Introduction</a:t>
            </a:r>
            <a:endParaRPr lang="en-US" sz="2400" b="1" dirty="0">
              <a:cs typeface="Arial" pitchFamily="34" charset="0"/>
            </a:endParaRPr>
          </a:p>
          <a:p>
            <a:pPr fontAlgn="auto">
              <a:spcAft>
                <a:spcPts val="0"/>
              </a:spcAft>
              <a:buFont typeface="Arial" panose="020B0604020202020204" pitchFamily="34" charset="0"/>
              <a:buNone/>
              <a:defRPr/>
            </a:pPr>
            <a:r>
              <a:rPr lang="en-US" sz="2400" b="1" dirty="0">
                <a:cs typeface="Arial" pitchFamily="34" charset="0"/>
                <a:hlinkClick r:id="rId3" action="ppaction://hlinksldjump"/>
              </a:rPr>
              <a:t>Exercise 1: Graph that Diversity</a:t>
            </a:r>
            <a:r>
              <a:rPr lang="en-US" sz="2400" b="1" dirty="0">
                <a:cs typeface="Arial" pitchFamily="34" charset="0"/>
              </a:rPr>
              <a:t>		</a:t>
            </a:r>
          </a:p>
          <a:p>
            <a:pPr fontAlgn="auto">
              <a:spcAft>
                <a:spcPts val="0"/>
              </a:spcAft>
              <a:buFont typeface="Arial" panose="020B0604020202020204" pitchFamily="34" charset="0"/>
              <a:buNone/>
              <a:defRPr/>
            </a:pPr>
            <a:r>
              <a:rPr lang="en-US" sz="2400" b="1" dirty="0">
                <a:cs typeface="Arial" pitchFamily="34" charset="0"/>
                <a:hlinkClick r:id="rId4" action="ppaction://hlinksldjump"/>
              </a:rPr>
              <a:t>Exercise 2: What’s that Reflection?: Animal Symmetry</a:t>
            </a:r>
            <a:endParaRPr lang="en-US" sz="2400" dirty="0">
              <a:cs typeface="Arial" pitchFamily="34" charset="0"/>
            </a:endParaRPr>
          </a:p>
          <a:p>
            <a:pPr fontAlgn="auto">
              <a:spcAft>
                <a:spcPts val="0"/>
              </a:spcAft>
              <a:buFont typeface="Arial" panose="020B0604020202020204" pitchFamily="34" charset="0"/>
              <a:buNone/>
              <a:defRPr/>
            </a:pPr>
            <a:r>
              <a:rPr lang="en-US" sz="2400" b="1" dirty="0">
                <a:cs typeface="Arial" pitchFamily="34" charset="0"/>
                <a:hlinkClick r:id="rId5" action="ppaction://hlinksldjump"/>
              </a:rPr>
              <a:t>Exercise 3: Guess that Phylum</a:t>
            </a:r>
            <a:r>
              <a:rPr lang="en-US" sz="2400" b="1" dirty="0">
                <a:cs typeface="Arial" pitchFamily="34" charset="0"/>
              </a:rPr>
              <a:t>				</a:t>
            </a:r>
            <a:endParaRPr lang="en-US" sz="2400" dirty="0">
              <a:cs typeface="Arial" pitchFamily="34" charset="0"/>
            </a:endParaRPr>
          </a:p>
          <a:p>
            <a:pPr fontAlgn="auto">
              <a:spcAft>
                <a:spcPts val="0"/>
              </a:spcAft>
              <a:buFont typeface="Arial" panose="020B0604020202020204" pitchFamily="34" charset="0"/>
              <a:buNone/>
              <a:defRPr/>
            </a:pPr>
            <a:r>
              <a:rPr lang="en-US" sz="2400" b="1" dirty="0">
                <a:cs typeface="Arial" pitchFamily="34" charset="0"/>
                <a:hlinkClick r:id="rId6" action="ppaction://hlinksldjump"/>
              </a:rPr>
              <a:t>Exercise 4: Diagram those Traits</a:t>
            </a:r>
            <a:endParaRPr lang="en-US" sz="2400" dirty="0">
              <a:cs typeface="Arial" pitchFamily="34" charset="0"/>
            </a:endParaRPr>
          </a:p>
          <a:p>
            <a:pPr fontAlgn="auto">
              <a:spcAft>
                <a:spcPts val="0"/>
              </a:spcAft>
              <a:buFont typeface="Arial" panose="020B0604020202020204" pitchFamily="34" charset="0"/>
              <a:buNone/>
              <a:defRPr/>
            </a:pPr>
            <a:r>
              <a:rPr lang="en-US" sz="2400" b="1" dirty="0">
                <a:cs typeface="Arial" pitchFamily="34" charset="0"/>
                <a:hlinkClick r:id="rId7" action="ppaction://hlinksldjump"/>
              </a:rPr>
              <a:t>Exercise 5: Sort these Animals (grades K-2)</a:t>
            </a:r>
            <a:endParaRPr lang="en-US" sz="2400" dirty="0">
              <a:cs typeface="Arial" pitchFamily="34" charset="0"/>
            </a:endParaRPr>
          </a:p>
          <a:p>
            <a:pPr fontAlgn="auto">
              <a:spcAft>
                <a:spcPts val="0"/>
              </a:spcAft>
              <a:buFont typeface="Arial" panose="020B0604020202020204" pitchFamily="34" charset="0"/>
              <a:buNone/>
              <a:defRPr/>
            </a:pPr>
            <a:r>
              <a:rPr lang="en-US" sz="2400" b="1" dirty="0">
                <a:cs typeface="Arial" pitchFamily="34" charset="0"/>
                <a:hlinkClick r:id="rId8" action="ppaction://hlinksldjump"/>
              </a:rPr>
              <a:t>Exercise 6: Who’s in that Tree?: Animal Phylogenies</a:t>
            </a:r>
            <a:endParaRPr lang="en-US" sz="2400" dirty="0">
              <a:cs typeface="Arial" pitchFamily="34" charset="0"/>
            </a:endParaRPr>
          </a:p>
          <a:p>
            <a:pPr fontAlgn="auto">
              <a:spcAft>
                <a:spcPts val="0"/>
              </a:spcAft>
              <a:buFont typeface="Arial" panose="020B0604020202020204" pitchFamily="34" charset="0"/>
              <a:buNone/>
              <a:defRPr/>
            </a:pPr>
            <a:r>
              <a:rPr lang="en-US" sz="2400" b="1" dirty="0">
                <a:cs typeface="Arial" pitchFamily="34" charset="0"/>
                <a:hlinkClick r:id="rId9" action="ppaction://hlinksldjump"/>
              </a:rPr>
              <a:t>Exercise 7: What is that Animal?</a:t>
            </a:r>
            <a:endParaRPr lang="en-US" sz="2400" b="1" dirty="0">
              <a:cs typeface="Arial" pitchFamily="34" charset="0"/>
            </a:endParaRPr>
          </a:p>
          <a:p>
            <a:pPr fontAlgn="auto">
              <a:spcAft>
                <a:spcPts val="0"/>
              </a:spcAft>
              <a:buFont typeface="Arial" panose="020B0604020202020204" pitchFamily="34" charset="0"/>
              <a:buNone/>
              <a:defRPr/>
            </a:pPr>
            <a:r>
              <a:rPr lang="en-US" sz="2400" b="1" dirty="0">
                <a:cs typeface="Arial" pitchFamily="34" charset="0"/>
                <a:hlinkClick r:id="rId10" action="ppaction://hlinksldjump"/>
              </a:rPr>
              <a:t>Exercise 8: Pass that Gas!</a:t>
            </a:r>
            <a:endParaRPr lang="en-US" sz="2400" dirty="0">
              <a:cs typeface="Arial" pitchFamily="34" charset="0"/>
            </a:endParaRPr>
          </a:p>
          <a:p>
            <a:pPr fontAlgn="auto">
              <a:spcAft>
                <a:spcPts val="0"/>
              </a:spcAft>
              <a:buFont typeface="Arial" panose="020B0604020202020204" pitchFamily="34" charset="0"/>
              <a:buNone/>
              <a:defRPr/>
            </a:pPr>
            <a:r>
              <a:rPr lang="en-US" sz="2400" b="1" dirty="0">
                <a:cs typeface="Arial" pitchFamily="34" charset="0"/>
                <a:hlinkClick r:id="rId11" action="ppaction://hlinksldjump"/>
              </a:rPr>
              <a:t>Exercise 9: Follow that Spiral!</a:t>
            </a:r>
            <a:endParaRPr lang="en-US" sz="2400" b="1" dirty="0">
              <a:cs typeface="Arial" pitchFamily="34" charset="0"/>
            </a:endParaRPr>
          </a:p>
          <a:p>
            <a:pPr fontAlgn="auto">
              <a:spcAft>
                <a:spcPts val="0"/>
              </a:spcAft>
              <a:buFont typeface="Arial" panose="020B0604020202020204" pitchFamily="34" charset="0"/>
              <a:buNone/>
              <a:defRPr/>
            </a:pPr>
            <a:r>
              <a:rPr lang="en-US" sz="2400" b="1" dirty="0">
                <a:cs typeface="Arial" pitchFamily="34" charset="0"/>
                <a:hlinkClick r:id="rId12" action="ppaction://hlinksldjump"/>
              </a:rPr>
              <a:t>Suggested Readings</a:t>
            </a:r>
            <a:endParaRPr lang="en-US" sz="2400" b="1" dirty="0">
              <a:cs typeface="Arial" pitchFamily="34" charset="0"/>
            </a:endParaRPr>
          </a:p>
          <a:p>
            <a:pPr fontAlgn="auto">
              <a:spcAft>
                <a:spcPts val="0"/>
              </a:spcAft>
              <a:buFont typeface="Arial" panose="020B0604020202020204" pitchFamily="34" charset="0"/>
              <a:buNone/>
              <a:defRPr/>
            </a:pPr>
            <a:r>
              <a:rPr lang="en-US" sz="2400" b="1" dirty="0">
                <a:cs typeface="Arial" pitchFamily="34" charset="0"/>
                <a:hlinkClick r:id="rId13" action="ppaction://hlinksldjump"/>
              </a:rPr>
              <a:t>Links</a:t>
            </a:r>
            <a:endParaRPr lang="en-US" b="1" dirty="0">
              <a:cs typeface="Arial" pitchFamily="34" charset="0"/>
            </a:endParaRPr>
          </a:p>
        </p:txBody>
      </p:sp>
      <p:sp>
        <p:nvSpPr>
          <p:cNvPr id="6146" name="Slide Number Placeholder 5">
            <a:extLst>
              <a:ext uri="{FF2B5EF4-FFF2-40B4-BE49-F238E27FC236}">
                <a16:creationId xmlns:a16="http://schemas.microsoft.com/office/drawing/2014/main" id="{4217665C-50EA-4144-8A31-383D371548C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4878207-4B30-42A9-9F04-6012D3C0CF70}" type="slidenum">
              <a:rPr lang="en-US" altLang="en-US">
                <a:solidFill>
                  <a:srgbClr val="898989"/>
                </a:solidFill>
              </a:rPr>
              <a:pPr eaLnBrk="1" hangingPunct="1"/>
              <a:t>3</a:t>
            </a:fld>
            <a:endParaRPr lang="en-US" altLang="en-US">
              <a:solidFill>
                <a:srgbClr val="898989"/>
              </a:solidFill>
            </a:endParaRPr>
          </a:p>
        </p:txBody>
      </p:sp>
      <p:grpSp>
        <p:nvGrpSpPr>
          <p:cNvPr id="22533" name="Group 7">
            <a:extLst>
              <a:ext uri="{FF2B5EF4-FFF2-40B4-BE49-F238E27FC236}">
                <a16:creationId xmlns:a16="http://schemas.microsoft.com/office/drawing/2014/main" id="{2C2DA8FA-0417-42D7-B468-C65C453344DE}"/>
              </a:ext>
            </a:extLst>
          </p:cNvPr>
          <p:cNvGrpSpPr>
            <a:grpSpLocks/>
          </p:cNvGrpSpPr>
          <p:nvPr/>
        </p:nvGrpSpPr>
        <p:grpSpPr bwMode="auto">
          <a:xfrm>
            <a:off x="5791200" y="5486400"/>
            <a:ext cx="2514600" cy="1077913"/>
            <a:chOff x="5791200" y="5334000"/>
            <a:chExt cx="2514600" cy="1077218"/>
          </a:xfrm>
        </p:grpSpPr>
        <p:sp>
          <p:nvSpPr>
            <p:cNvPr id="22534" name="Text Box 5">
              <a:extLst>
                <a:ext uri="{FF2B5EF4-FFF2-40B4-BE49-F238E27FC236}">
                  <a16:creationId xmlns:a16="http://schemas.microsoft.com/office/drawing/2014/main" id="{050598A4-D68E-40E4-BB3A-F43BDB7D3EA7}"/>
                </a:ext>
              </a:extLst>
            </p:cNvPr>
            <p:cNvSpPr txBox="1">
              <a:spLocks noChangeArrowheads="1"/>
            </p:cNvSpPr>
            <p:nvPr/>
          </p:nvSpPr>
          <p:spPr bwMode="auto">
            <a:xfrm>
              <a:off x="5791200" y="5334000"/>
              <a:ext cx="2514600" cy="1077218"/>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a:t>Clicking the        icon on other slides will bring you back to this page!</a:t>
              </a:r>
            </a:p>
          </p:txBody>
        </p:sp>
        <p:sp>
          <p:nvSpPr>
            <p:cNvPr id="22535" name="AutoShape 4">
              <a:hlinkClick r:id="" action="ppaction://noaction" highlightClick="1"/>
              <a:extLst>
                <a:ext uri="{FF2B5EF4-FFF2-40B4-BE49-F238E27FC236}">
                  <a16:creationId xmlns:a16="http://schemas.microsoft.com/office/drawing/2014/main" id="{F0DE2570-E7C7-46DC-80A5-B582448F6534}"/>
                </a:ext>
              </a:extLst>
            </p:cNvPr>
            <p:cNvSpPr>
              <a:spLocks noChangeArrowheads="1"/>
            </p:cNvSpPr>
            <p:nvPr/>
          </p:nvSpPr>
          <p:spPr bwMode="auto">
            <a:xfrm>
              <a:off x="7086600" y="5334000"/>
              <a:ext cx="274320" cy="274320"/>
            </a:xfrm>
            <a:prstGeom prst="actionButtonHome">
              <a:avLst/>
            </a:prstGeom>
            <a:solidFill>
              <a:srgbClr val="96969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3B0FBA-AC20-4A76-974C-D36AA50B3DF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71F5749-CCC4-47F9-B7A6-F11911A1C805}" type="slidenum">
              <a:rPr lang="en-US" altLang="en-US">
                <a:solidFill>
                  <a:srgbClr val="898989"/>
                </a:solidFill>
              </a:rPr>
              <a:pPr eaLnBrk="1" hangingPunct="1"/>
              <a:t>30</a:t>
            </a:fld>
            <a:endParaRPr lang="en-US" altLang="en-US">
              <a:solidFill>
                <a:srgbClr val="898989"/>
              </a:solidFill>
            </a:endParaRPr>
          </a:p>
        </p:txBody>
      </p:sp>
      <p:sp>
        <p:nvSpPr>
          <p:cNvPr id="131073" name="Rectangle 1">
            <a:extLst>
              <a:ext uri="{FF2B5EF4-FFF2-40B4-BE49-F238E27FC236}">
                <a16:creationId xmlns:a16="http://schemas.microsoft.com/office/drawing/2014/main" id="{C5EADE51-AD50-4611-B002-6CB7A40934C8}"/>
              </a:ext>
            </a:extLst>
          </p:cNvPr>
          <p:cNvSpPr>
            <a:spLocks noChangeArrowheads="1"/>
          </p:cNvSpPr>
          <p:nvPr/>
        </p:nvSpPr>
        <p:spPr bwMode="auto">
          <a:xfrm>
            <a:off x="228600" y="838200"/>
            <a:ext cx="8610600"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rgbClr val="000000"/>
                </a:solidFill>
                <a:cs typeface="Times New Roman" panose="02020603050405020304" pitchFamily="18" charset="0"/>
              </a:rPr>
              <a:t>Q1. Which grade has the most students?  Which grade has the second most students?  Which graph makes it easier to see the answer to this question?  </a:t>
            </a:r>
          </a:p>
          <a:p>
            <a:endParaRPr lang="en-US" altLang="en-US" sz="2400"/>
          </a:p>
          <a:p>
            <a:r>
              <a:rPr lang="en-US" altLang="en-US" sz="2400" b="1">
                <a:solidFill>
                  <a:srgbClr val="CF2BB8"/>
                </a:solidFill>
                <a:cs typeface="Times New Roman" panose="02020603050405020304" pitchFamily="18" charset="0"/>
              </a:rPr>
              <a:t>The fifth grade has the most students.  The fourth grade has the second most students.  It is easier to see that this is the answer by looking at the bar graph.</a:t>
            </a:r>
          </a:p>
          <a:p>
            <a:endParaRPr lang="en-US" altLang="en-US" sz="2400"/>
          </a:p>
          <a:p>
            <a:r>
              <a:rPr lang="en-US" altLang="en-US" sz="2400" b="1">
                <a:solidFill>
                  <a:srgbClr val="000000"/>
                </a:solidFill>
                <a:cs typeface="Times New Roman" panose="02020603050405020304" pitchFamily="18" charset="0"/>
              </a:rPr>
              <a:t>Q2. How are the students distributed among the five grades?  That is, do a few of the grades contain most of the students or are the students fairly evenly distributed amongst all of the grades?</a:t>
            </a:r>
          </a:p>
          <a:p>
            <a:endParaRPr lang="en-US" altLang="en-US" sz="2400"/>
          </a:p>
          <a:p>
            <a:r>
              <a:rPr lang="en-US" altLang="en-US" sz="2400" b="1">
                <a:solidFill>
                  <a:srgbClr val="CF2BB8"/>
                </a:solidFill>
                <a:cs typeface="Times New Roman" panose="02020603050405020304" pitchFamily="18" charset="0"/>
              </a:rPr>
              <a:t>The students are fairly evenly distributed among all of the grades.  This is easier to see by looking at the pie chart.  </a:t>
            </a:r>
          </a:p>
          <a:p>
            <a:endParaRPr lang="en-US" altLang="en-US" sz="1400"/>
          </a:p>
        </p:txBody>
      </p:sp>
      <p:sp>
        <p:nvSpPr>
          <p:cNvPr id="4" name="Rectangle 8">
            <a:extLst>
              <a:ext uri="{FF2B5EF4-FFF2-40B4-BE49-F238E27FC236}">
                <a16:creationId xmlns:a16="http://schemas.microsoft.com/office/drawing/2014/main" id="{4CA83674-B61B-427A-8380-D3892DE9EB44}"/>
              </a:ext>
            </a:extLst>
          </p:cNvPr>
          <p:cNvSpPr txBox="1">
            <a:spLocks noChangeArrowheads="1"/>
          </p:cNvSpPr>
          <p:nvPr/>
        </p:nvSpPr>
        <p:spPr>
          <a:xfrm>
            <a:off x="304800" y="0"/>
            <a:ext cx="8534400" cy="655638"/>
          </a:xfrm>
          <a:prstGeom prst="rect">
            <a:avLst/>
          </a:prstGeom>
          <a:solidFill>
            <a:srgbClr val="CF2BB8"/>
          </a:solidFill>
          <a:ln w="38100">
            <a:solidFill>
              <a:schemeClr val="tx1"/>
            </a:solidFill>
          </a:ln>
        </p:spPr>
        <p:txBody>
          <a:bodyPr/>
          <a:lstStyle/>
          <a:p>
            <a:pPr algn="ctr" fontAlgn="auto">
              <a:spcAft>
                <a:spcPts val="0"/>
              </a:spcAft>
              <a:defRPr/>
            </a:pPr>
            <a:endParaRPr lang="en-US" sz="3200" b="1" dirty="0">
              <a:ea typeface="+mj-ea"/>
              <a:cs typeface="+mj-cs"/>
            </a:endParaRPr>
          </a:p>
        </p:txBody>
      </p:sp>
      <p:pic>
        <p:nvPicPr>
          <p:cNvPr id="5" name="Picture 4" descr="j0234131">
            <a:extLst>
              <a:ext uri="{FF2B5EF4-FFF2-40B4-BE49-F238E27FC236}">
                <a16:creationId xmlns:a16="http://schemas.microsoft.com/office/drawing/2014/main" id="{36247FEA-828B-4256-9F55-5AC64FC78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28600"/>
            <a:ext cx="10668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9E7BAD77-F2AF-448C-A774-59AF7C336AA7}"/>
              </a:ext>
            </a:extLst>
          </p:cNvPr>
          <p:cNvSpPr txBox="1">
            <a:spLocks noChangeArrowheads="1"/>
          </p:cNvSpPr>
          <p:nvPr/>
        </p:nvSpPr>
        <p:spPr bwMode="auto">
          <a:xfrm>
            <a:off x="3276600" y="152400"/>
            <a:ext cx="3962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Answer Time!</a:t>
            </a:r>
          </a:p>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3107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107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107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107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C38151-2440-4C8F-8C01-50DEDB181ACE}"/>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52D3AFC-B991-4AB8-906A-92AEE9E50F6D}" type="slidenum">
              <a:rPr lang="en-US" altLang="en-US">
                <a:solidFill>
                  <a:srgbClr val="898989"/>
                </a:solidFill>
              </a:rPr>
              <a:pPr eaLnBrk="1" hangingPunct="1"/>
              <a:t>31</a:t>
            </a:fld>
            <a:endParaRPr lang="en-US" altLang="en-US">
              <a:solidFill>
                <a:srgbClr val="898989"/>
              </a:solidFill>
            </a:endParaRPr>
          </a:p>
        </p:txBody>
      </p:sp>
      <p:sp>
        <p:nvSpPr>
          <p:cNvPr id="131073" name="Rectangle 1">
            <a:extLst>
              <a:ext uri="{FF2B5EF4-FFF2-40B4-BE49-F238E27FC236}">
                <a16:creationId xmlns:a16="http://schemas.microsoft.com/office/drawing/2014/main" id="{C50C6239-7A3B-42B8-BBE8-7C471A2AD020}"/>
              </a:ext>
            </a:extLst>
          </p:cNvPr>
          <p:cNvSpPr>
            <a:spLocks noChangeArrowheads="1"/>
          </p:cNvSpPr>
          <p:nvPr/>
        </p:nvSpPr>
        <p:spPr bwMode="auto">
          <a:xfrm>
            <a:off x="228600" y="2286000"/>
            <a:ext cx="86106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rgbClr val="000000"/>
                </a:solidFill>
                <a:cs typeface="Times New Roman" panose="02020603050405020304" pitchFamily="18" charset="0"/>
              </a:rPr>
              <a:t>Q3.  Approximately how many students are in the third grade?  Which graph did you use to answer this question?  Could you have used the other graph to answer the question?  Why or why not?</a:t>
            </a:r>
          </a:p>
          <a:p>
            <a:r>
              <a:rPr lang="en-US" altLang="en-US" sz="2400" b="1">
                <a:solidFill>
                  <a:srgbClr val="CF2BB8"/>
                </a:solidFill>
                <a:cs typeface="Times New Roman" panose="02020603050405020304" pitchFamily="18" charset="0"/>
              </a:rPr>
              <a:t>There are about 630 students in the third grade.  We used the bar graph to answer this question.  We could not have used the pie chart, because the pie chart displays the fraction of total students in each grade, and not the number of students in each grade.</a:t>
            </a:r>
          </a:p>
          <a:p>
            <a:endParaRPr lang="en-US" altLang="en-US" sz="2400" b="1">
              <a:solidFill>
                <a:srgbClr val="CF2BB8"/>
              </a:solidFill>
              <a:cs typeface="Times New Roman" panose="02020603050405020304" pitchFamily="18" charset="0"/>
            </a:endParaRPr>
          </a:p>
          <a:p>
            <a:r>
              <a:rPr lang="en-US" altLang="en-US" sz="2400" b="1">
                <a:solidFill>
                  <a:srgbClr val="000000"/>
                </a:solidFill>
                <a:cs typeface="Times New Roman" panose="02020603050405020304" pitchFamily="18" charset="0"/>
              </a:rPr>
              <a:t>Q4.    What kinds of questions are easier to answer by looking at a bar graph?  What kinds of questions are easier to answer by looking at a pie chart? </a:t>
            </a:r>
          </a:p>
          <a:p>
            <a:r>
              <a:rPr lang="en-US" altLang="en-US" sz="2400" b="1">
                <a:solidFill>
                  <a:srgbClr val="CF2BB8"/>
                </a:solidFill>
                <a:cs typeface="Times New Roman" panose="02020603050405020304" pitchFamily="18" charset="0"/>
              </a:rPr>
              <a:t>Bar graphs can be used to find or estimate exact data values.  Pie charts can be used to describe how data is distributed.</a:t>
            </a:r>
            <a:endParaRPr lang="en-US" altLang="en-US" sz="2400" b="1">
              <a:solidFill>
                <a:srgbClr val="CF2BB8"/>
              </a:solidFill>
            </a:endParaRPr>
          </a:p>
        </p:txBody>
      </p:sp>
      <p:sp>
        <p:nvSpPr>
          <p:cNvPr id="4" name="Rectangle 8">
            <a:extLst>
              <a:ext uri="{FF2B5EF4-FFF2-40B4-BE49-F238E27FC236}">
                <a16:creationId xmlns:a16="http://schemas.microsoft.com/office/drawing/2014/main" id="{617E1A27-EA04-4A4F-9A2E-D9136D1F6ECB}"/>
              </a:ext>
            </a:extLst>
          </p:cNvPr>
          <p:cNvSpPr txBox="1">
            <a:spLocks noChangeArrowheads="1"/>
          </p:cNvSpPr>
          <p:nvPr/>
        </p:nvSpPr>
        <p:spPr>
          <a:xfrm>
            <a:off x="304800" y="0"/>
            <a:ext cx="8534400" cy="655638"/>
          </a:xfrm>
          <a:prstGeom prst="rect">
            <a:avLst/>
          </a:prstGeom>
          <a:solidFill>
            <a:srgbClr val="CF2BB8"/>
          </a:solidFill>
          <a:ln w="38100">
            <a:solidFill>
              <a:schemeClr val="tx1"/>
            </a:solidFill>
          </a:ln>
        </p:spPr>
        <p:txBody>
          <a:bodyPr/>
          <a:lstStyle/>
          <a:p>
            <a:pPr algn="ctr" fontAlgn="auto">
              <a:spcAft>
                <a:spcPts val="0"/>
              </a:spcAft>
              <a:defRPr/>
            </a:pPr>
            <a:endParaRPr lang="en-US" sz="3200" b="1" dirty="0">
              <a:ea typeface="+mj-ea"/>
              <a:cs typeface="+mj-cs"/>
            </a:endParaRPr>
          </a:p>
        </p:txBody>
      </p:sp>
      <p:pic>
        <p:nvPicPr>
          <p:cNvPr id="5" name="Picture 4" descr="j0234131">
            <a:extLst>
              <a:ext uri="{FF2B5EF4-FFF2-40B4-BE49-F238E27FC236}">
                <a16:creationId xmlns:a16="http://schemas.microsoft.com/office/drawing/2014/main" id="{59B7FD0E-8F4B-4F00-A60D-A5BDF7EFE6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0"/>
            <a:ext cx="68262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911A78C-B5C5-455D-AC43-592065024778}"/>
              </a:ext>
            </a:extLst>
          </p:cNvPr>
          <p:cNvSpPr txBox="1">
            <a:spLocks noChangeArrowheads="1"/>
          </p:cNvSpPr>
          <p:nvPr/>
        </p:nvSpPr>
        <p:spPr bwMode="auto">
          <a:xfrm>
            <a:off x="3429000" y="152400"/>
            <a:ext cx="3962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Answer Time!</a:t>
            </a:r>
          </a:p>
          <a:p>
            <a:pPr eaLnBrk="1" hangingPunct="1"/>
            <a:endParaRPr lang="en-US" altLang="en-US"/>
          </a:p>
        </p:txBody>
      </p:sp>
      <p:sp>
        <p:nvSpPr>
          <p:cNvPr id="9" name="AutoShape 8">
            <a:hlinkClick r:id="rId3" action="ppaction://hlinksldjump" highlightClick="1"/>
            <a:extLst>
              <a:ext uri="{FF2B5EF4-FFF2-40B4-BE49-F238E27FC236}">
                <a16:creationId xmlns:a16="http://schemas.microsoft.com/office/drawing/2014/main" id="{C56AB19E-3846-460B-BA13-34AFB5081359}"/>
              </a:ext>
            </a:extLst>
          </p:cNvPr>
          <p:cNvSpPr>
            <a:spLocks noChangeArrowheads="1"/>
          </p:cNvSpPr>
          <p:nvPr/>
        </p:nvSpPr>
        <p:spPr bwMode="auto">
          <a:xfrm>
            <a:off x="8382000" y="6324600"/>
            <a:ext cx="457200" cy="357188"/>
          </a:xfrm>
          <a:prstGeom prst="actionButtonHome">
            <a:avLst/>
          </a:prstGeom>
          <a:solidFill>
            <a:srgbClr val="CF2BB8"/>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3107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1073">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107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107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3" name="Rectangle 11">
            <a:extLst>
              <a:ext uri="{FF2B5EF4-FFF2-40B4-BE49-F238E27FC236}">
                <a16:creationId xmlns:a16="http://schemas.microsoft.com/office/drawing/2014/main" id="{4CA7947F-1436-491C-A2F0-EF5188A26E45}"/>
              </a:ext>
            </a:extLst>
          </p:cNvPr>
          <p:cNvSpPr>
            <a:spLocks noChangeArrowheads="1"/>
          </p:cNvSpPr>
          <p:nvPr/>
        </p:nvSpPr>
        <p:spPr bwMode="auto">
          <a:xfrm>
            <a:off x="114300" y="642938"/>
            <a:ext cx="8915400" cy="5170487"/>
          </a:xfrm>
          <a:prstGeom prst="rect">
            <a:avLst/>
          </a:prstGeom>
          <a:noFill/>
          <a:ln w="9525">
            <a:noFill/>
            <a:miter lim="800000"/>
            <a:headEnd/>
            <a:tailEnd/>
          </a:ln>
          <a:effectLst/>
        </p:spPr>
        <p:txBody>
          <a:bodyPr/>
          <a:lstStyle/>
          <a:p>
            <a:pPr marL="342900" indent="-342900">
              <a:buFont typeface="Wingdings" pitchFamily="2" charset="2"/>
              <a:buChar char="q"/>
              <a:defRPr/>
            </a:pPr>
            <a:r>
              <a:rPr lang="en-US" sz="2400" dirty="0">
                <a:latin typeface="Arial" charset="0"/>
                <a:cs typeface="+mn-cs"/>
              </a:rPr>
              <a:t>Using your bar graph, measure one-inch wide strips of construction paper the length of each of your bars, using a different color for each Kingdom, and being careful to make your strips the exact length of the bars. </a:t>
            </a:r>
          </a:p>
          <a:p>
            <a:pPr marL="342900" indent="-342900">
              <a:buFont typeface="Wingdings" pitchFamily="2" charset="2"/>
              <a:buChar char="q"/>
              <a:defRPr/>
            </a:pPr>
            <a:r>
              <a:rPr lang="en-US" sz="2400" dirty="0">
                <a:latin typeface="Arial" charset="0"/>
                <a:cs typeface="+mn-cs"/>
              </a:rPr>
              <a:t>Label each bar with the name of the Kingdom it represents.</a:t>
            </a:r>
          </a:p>
          <a:p>
            <a:pPr marL="342900" indent="-342900">
              <a:buFont typeface="Wingdings" pitchFamily="2" charset="2"/>
              <a:buChar char="q"/>
              <a:defRPr/>
            </a:pPr>
            <a:r>
              <a:rPr lang="en-US" sz="2400" dirty="0">
                <a:latin typeface="Arial" charset="0"/>
                <a:cs typeface="+mn-cs"/>
              </a:rPr>
              <a:t>Tape the bars together end-to-end without overlapping the bars. </a:t>
            </a:r>
          </a:p>
          <a:p>
            <a:pPr marL="342900" indent="-342900">
              <a:buFont typeface="Wingdings" pitchFamily="2" charset="2"/>
              <a:buChar char="q"/>
              <a:defRPr/>
            </a:pPr>
            <a:r>
              <a:rPr lang="en-US" sz="2400" dirty="0">
                <a:latin typeface="Arial" charset="0"/>
                <a:cs typeface="+mn-cs"/>
              </a:rPr>
              <a:t>Once all six bars are connected, complete the circle by taping the ends of the long strip together, end-to-end, without overlapping. </a:t>
            </a:r>
          </a:p>
          <a:p>
            <a:pPr marL="342900" indent="-342900">
              <a:buFont typeface="Wingdings" pitchFamily="2" charset="2"/>
              <a:buChar char="q"/>
              <a:defRPr/>
            </a:pPr>
            <a:r>
              <a:rPr lang="en-US" sz="2400" dirty="0">
                <a:latin typeface="Arial" charset="0"/>
                <a:cs typeface="+mn-cs"/>
              </a:rPr>
              <a:t> You can see from the different colors which Kingdom includes the most species and which has the least.  </a:t>
            </a:r>
          </a:p>
          <a:p>
            <a:pPr marL="342900" indent="-342900">
              <a:buFont typeface="Wingdings" pitchFamily="2" charset="2"/>
              <a:buChar char="q"/>
              <a:defRPr/>
            </a:pPr>
            <a:r>
              <a:rPr lang="en-US" sz="2400" dirty="0">
                <a:latin typeface="Arial" charset="0"/>
                <a:cs typeface="+mn-cs"/>
              </a:rPr>
              <a:t>Compare your circle to your bar graph, and answer the following questions:</a:t>
            </a:r>
          </a:p>
          <a:p>
            <a:pPr marL="800100" lvl="1" indent="-342900">
              <a:buFont typeface="Wingdings" pitchFamily="2" charset="2"/>
              <a:buChar char="q"/>
              <a:defRPr/>
            </a:pPr>
            <a:r>
              <a:rPr lang="en-US" sz="2400" dirty="0">
                <a:latin typeface="Arial" charset="0"/>
                <a:cs typeface="+mn-cs"/>
              </a:rPr>
              <a:t>What similarities do you see? </a:t>
            </a:r>
          </a:p>
          <a:p>
            <a:pPr marL="800100" lvl="1" indent="-342900">
              <a:buFont typeface="Wingdings" pitchFamily="2" charset="2"/>
              <a:buChar char="q"/>
              <a:defRPr/>
            </a:pPr>
            <a:r>
              <a:rPr lang="en-US" sz="2400" dirty="0">
                <a:latin typeface="Arial" charset="0"/>
                <a:cs typeface="+mn-cs"/>
              </a:rPr>
              <a:t>What differences do you notice?</a:t>
            </a:r>
          </a:p>
          <a:p>
            <a:pPr marL="342900" indent="-342900" eaLnBrk="0" hangingPunct="0">
              <a:buFont typeface="Wingdings" pitchFamily="2" charset="2"/>
              <a:buChar char="q"/>
              <a:defRPr/>
            </a:pPr>
            <a:endParaRPr lang="en-US" sz="2400" dirty="0">
              <a:solidFill>
                <a:srgbClr val="000000"/>
              </a:solidFill>
              <a:cs typeface="+mn-cs"/>
            </a:endParaRPr>
          </a:p>
          <a:p>
            <a:pPr marL="285750" indent="-285750" eaLnBrk="0" hangingPunct="0">
              <a:buFont typeface="Wingdings" pitchFamily="2" charset="2"/>
              <a:buChar char="q"/>
              <a:defRPr/>
            </a:pPr>
            <a:endParaRPr lang="en-US" dirty="0">
              <a:cs typeface="+mn-cs"/>
            </a:endParaRPr>
          </a:p>
        </p:txBody>
      </p:sp>
      <p:sp>
        <p:nvSpPr>
          <p:cNvPr id="7" name="Slide Number Placeholder 6">
            <a:extLst>
              <a:ext uri="{FF2B5EF4-FFF2-40B4-BE49-F238E27FC236}">
                <a16:creationId xmlns:a16="http://schemas.microsoft.com/office/drawing/2014/main" id="{A1440B85-C486-4277-B236-319498C85771}"/>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DF2B7EB-EB4E-4706-8B40-F0DE44CD1BEA}" type="slidenum">
              <a:rPr lang="en-US" altLang="en-US">
                <a:solidFill>
                  <a:srgbClr val="898989"/>
                </a:solidFill>
              </a:rPr>
              <a:pPr eaLnBrk="1" hangingPunct="1"/>
              <a:t>32</a:t>
            </a:fld>
            <a:endParaRPr lang="en-US" altLang="en-US">
              <a:solidFill>
                <a:srgbClr val="898989"/>
              </a:solidFill>
            </a:endParaRPr>
          </a:p>
        </p:txBody>
      </p:sp>
      <p:sp>
        <p:nvSpPr>
          <p:cNvPr id="52228" name="TextBox 1">
            <a:extLst>
              <a:ext uri="{FF2B5EF4-FFF2-40B4-BE49-F238E27FC236}">
                <a16:creationId xmlns:a16="http://schemas.microsoft.com/office/drawing/2014/main" id="{87BE4BD8-96BF-4217-BA0D-02111927C0CF}"/>
              </a:ext>
            </a:extLst>
          </p:cNvPr>
          <p:cNvSpPr txBox="1">
            <a:spLocks noChangeArrowheads="1"/>
          </p:cNvSpPr>
          <p:nvPr/>
        </p:nvSpPr>
        <p:spPr bwMode="auto">
          <a:xfrm>
            <a:off x="114300" y="152400"/>
            <a:ext cx="8915400" cy="461963"/>
          </a:xfrm>
          <a:prstGeom prst="rect">
            <a:avLst/>
          </a:prstGeom>
          <a:solidFill>
            <a:srgbClr val="CF2BB8"/>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Alternative “Circle Graph” Exercise for Younger Students</a:t>
            </a:r>
          </a:p>
        </p:txBody>
      </p:sp>
      <p:sp>
        <p:nvSpPr>
          <p:cNvPr id="3" name="Action Button: Return 2">
            <a:hlinkClick r:id="rId2" action="ppaction://hlinksldjump" highlightClick="1"/>
            <a:extLst>
              <a:ext uri="{FF2B5EF4-FFF2-40B4-BE49-F238E27FC236}">
                <a16:creationId xmlns:a16="http://schemas.microsoft.com/office/drawing/2014/main" id="{11D4B541-E378-4F5B-8B9F-4D3F23BC9F63}"/>
              </a:ext>
            </a:extLst>
          </p:cNvPr>
          <p:cNvSpPr/>
          <p:nvPr/>
        </p:nvSpPr>
        <p:spPr>
          <a:xfrm>
            <a:off x="8077200" y="6096000"/>
            <a:ext cx="609600" cy="533400"/>
          </a:xfrm>
          <a:prstGeom prst="actionButtonReturn">
            <a:avLst/>
          </a:prstGeom>
          <a:solidFill>
            <a:srgbClr val="CF2B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0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8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8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8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8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83">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03682-789A-48CC-8BFA-7C8722AA624E}"/>
              </a:ext>
            </a:extLst>
          </p:cNvPr>
          <p:cNvSpPr>
            <a:spLocks noGrp="1"/>
          </p:cNvSpPr>
          <p:nvPr>
            <p:ph type="title"/>
          </p:nvPr>
        </p:nvSpPr>
        <p:spPr>
          <a:xfrm>
            <a:off x="228600" y="0"/>
            <a:ext cx="8686800" cy="533400"/>
          </a:xfrm>
          <a:solidFill>
            <a:schemeClr val="tx2">
              <a:lumMod val="20000"/>
              <a:lumOff val="80000"/>
            </a:schemeClr>
          </a:solidFill>
          <a:ln w="38100">
            <a:solidFill>
              <a:schemeClr val="tx1"/>
            </a:solidFill>
          </a:ln>
        </p:spPr>
        <p:txBody>
          <a:bodyPr rtlCol="0">
            <a:noAutofit/>
          </a:bodyPr>
          <a:lstStyle/>
          <a:p>
            <a:pPr fontAlgn="auto">
              <a:spcAft>
                <a:spcPts val="0"/>
              </a:spcAft>
              <a:defRPr/>
            </a:pPr>
            <a:r>
              <a:rPr lang="en-US" sz="2400" b="1" dirty="0">
                <a:cs typeface="Arial" pitchFamily="34" charset="0"/>
              </a:rPr>
              <a:t>Exercise 2: What’s that Reflection?: Animal Symmetry</a:t>
            </a:r>
            <a:endParaRPr lang="en-US" sz="2400" dirty="0">
              <a:cs typeface="Arial" pitchFamily="34" charset="0"/>
            </a:endParaRPr>
          </a:p>
        </p:txBody>
      </p:sp>
      <p:sp>
        <p:nvSpPr>
          <p:cNvPr id="3" name="Slide Number Placeholder 2">
            <a:extLst>
              <a:ext uri="{FF2B5EF4-FFF2-40B4-BE49-F238E27FC236}">
                <a16:creationId xmlns:a16="http://schemas.microsoft.com/office/drawing/2014/main" id="{D6B3A10F-D60B-49BE-B111-026E431368E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85BC181-410C-4202-9911-261F2518F2DC}" type="slidenum">
              <a:rPr lang="en-US" altLang="en-US">
                <a:solidFill>
                  <a:srgbClr val="898989"/>
                </a:solidFill>
              </a:rPr>
              <a:pPr eaLnBrk="1" hangingPunct="1"/>
              <a:t>33</a:t>
            </a:fld>
            <a:endParaRPr lang="en-US" altLang="en-US">
              <a:solidFill>
                <a:srgbClr val="898989"/>
              </a:solidFill>
            </a:endParaRPr>
          </a:p>
        </p:txBody>
      </p:sp>
      <p:sp>
        <p:nvSpPr>
          <p:cNvPr id="137221" name="Rectangle 5">
            <a:extLst>
              <a:ext uri="{FF2B5EF4-FFF2-40B4-BE49-F238E27FC236}">
                <a16:creationId xmlns:a16="http://schemas.microsoft.com/office/drawing/2014/main" id="{D5DFEC0C-CB2C-45C2-967F-193F0B73B089}"/>
              </a:ext>
            </a:extLst>
          </p:cNvPr>
          <p:cNvSpPr>
            <a:spLocks noChangeArrowheads="1"/>
          </p:cNvSpPr>
          <p:nvPr/>
        </p:nvSpPr>
        <p:spPr bwMode="auto">
          <a:xfrm>
            <a:off x="228600" y="609600"/>
            <a:ext cx="8610600" cy="666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Tx/>
              <a:buChar char="•"/>
            </a:pPr>
            <a:r>
              <a:rPr lang="en-US" altLang="en-US" sz="2400">
                <a:solidFill>
                  <a:srgbClr val="000000"/>
                </a:solidFill>
                <a:cs typeface="Times New Roman" panose="02020603050405020304" pitchFamily="18" charset="0"/>
              </a:rPr>
              <a:t>Many of the animals in this box exhibit self-similarity or </a:t>
            </a:r>
            <a:r>
              <a:rPr lang="en-US" altLang="en-US" sz="2400" b="1">
                <a:solidFill>
                  <a:schemeClr val="accent1"/>
                </a:solidFill>
                <a:cs typeface="Times New Roman" panose="02020603050405020304" pitchFamily="18" charset="0"/>
              </a:rPr>
              <a:t>symmetry</a:t>
            </a:r>
            <a:r>
              <a:rPr lang="en-US" altLang="en-US" sz="2400" b="1">
                <a:cs typeface="Times New Roman" panose="02020603050405020304" pitchFamily="18" charset="0"/>
              </a:rPr>
              <a:t>, </a:t>
            </a:r>
            <a:r>
              <a:rPr lang="en-US" altLang="en-US" sz="2400">
                <a:cs typeface="Times New Roman" panose="02020603050405020304" pitchFamily="18" charset="0"/>
              </a:rPr>
              <a:t>which can also be described as the </a:t>
            </a:r>
            <a:r>
              <a:rPr lang="en-US" altLang="en-US" sz="2400" b="1">
                <a:solidFill>
                  <a:schemeClr val="accent1"/>
                </a:solidFill>
                <a:cs typeface="Times New Roman" panose="02020603050405020304" pitchFamily="18" charset="0"/>
              </a:rPr>
              <a:t>duplication of body parts</a:t>
            </a:r>
            <a:r>
              <a:rPr lang="en-US" altLang="en-US" sz="2400">
                <a:solidFill>
                  <a:srgbClr val="000000"/>
                </a:solidFill>
                <a:cs typeface="Times New Roman" panose="02020603050405020304" pitchFamily="18" charset="0"/>
              </a:rPr>
              <a:t>.  </a:t>
            </a:r>
          </a:p>
          <a:p>
            <a:pPr>
              <a:buFontTx/>
              <a:buChar char="•"/>
            </a:pPr>
            <a:r>
              <a:rPr lang="en-US" altLang="en-US" sz="2400"/>
              <a:t>Some of the animals in the box exhibit a type of symmetry called </a:t>
            </a:r>
            <a:r>
              <a:rPr lang="en-US" altLang="en-US" sz="2400" b="1"/>
              <a:t>radial symmetry</a:t>
            </a:r>
            <a:r>
              <a:rPr lang="en-US" altLang="en-US" sz="2400"/>
              <a:t>.  </a:t>
            </a:r>
          </a:p>
          <a:p>
            <a:pPr>
              <a:buFontTx/>
              <a:buChar char="•"/>
            </a:pPr>
            <a:r>
              <a:rPr lang="en-US" altLang="en-US" sz="2400"/>
              <a:t>These animals have a central point about which they can be rotated without changing their appearance. Thus this radial symmetry is a kind of </a:t>
            </a:r>
            <a:r>
              <a:rPr lang="en-US" altLang="en-US" sz="2400" b="1"/>
              <a:t>rotational symmetry</a:t>
            </a:r>
            <a:r>
              <a:rPr lang="en-US" altLang="en-US" sz="2400"/>
              <a:t>. Think of a pie.</a:t>
            </a:r>
          </a:p>
          <a:p>
            <a:pPr>
              <a:buFontTx/>
              <a:buChar char="•"/>
            </a:pPr>
            <a:endParaRPr lang="en-US" altLang="en-US" sz="2400"/>
          </a:p>
          <a:p>
            <a:pPr>
              <a:buFontTx/>
              <a:buChar char="•"/>
            </a:pPr>
            <a:endParaRPr lang="en-US" altLang="en-US" sz="2400"/>
          </a:p>
          <a:p>
            <a:pPr>
              <a:buFontTx/>
              <a:buChar char="•"/>
            </a:pPr>
            <a:endParaRPr lang="en-US" altLang="en-US" sz="2400"/>
          </a:p>
          <a:p>
            <a:pPr>
              <a:buFontTx/>
              <a:buChar char="•"/>
            </a:pPr>
            <a:endParaRPr lang="en-US" altLang="en-US" sz="2400"/>
          </a:p>
          <a:p>
            <a:pPr>
              <a:buFontTx/>
              <a:buChar char="•"/>
            </a:pPr>
            <a:r>
              <a:rPr lang="en-US" altLang="en-US" sz="2400"/>
              <a:t> You could rotate this pie any distance in either direction and it would look the same. It has a top (</a:t>
            </a:r>
            <a:r>
              <a:rPr lang="en-US" altLang="en-US" sz="2400" b="1"/>
              <a:t>dorsum</a:t>
            </a:r>
            <a:r>
              <a:rPr lang="en-US" altLang="en-US" sz="2400"/>
              <a:t>) and a bottom (</a:t>
            </a:r>
            <a:r>
              <a:rPr lang="en-US" altLang="en-US" sz="2400" b="1"/>
              <a:t>venter</a:t>
            </a:r>
            <a:r>
              <a:rPr lang="en-US" altLang="en-US" sz="2400"/>
              <a:t>), but you could divide the pie into two equal halves in any direction as long as you cut it through the center point. </a:t>
            </a:r>
          </a:p>
          <a:p>
            <a:pPr>
              <a:buFontTx/>
              <a:buChar char="•"/>
            </a:pPr>
            <a:endParaRPr lang="en-US" altLang="en-US">
              <a:solidFill>
                <a:srgbClr val="000000"/>
              </a:solidFill>
              <a:cs typeface="Times New Roman" panose="02020603050405020304" pitchFamily="18" charset="0"/>
            </a:endParaRPr>
          </a:p>
          <a:p>
            <a:pPr>
              <a:buFontTx/>
              <a:buChar char="•"/>
            </a:pPr>
            <a:endParaRPr lang="en-US" altLang="en-US" sz="700"/>
          </a:p>
          <a:p>
            <a:endParaRPr lang="en-US" altLang="en-US"/>
          </a:p>
        </p:txBody>
      </p:sp>
      <p:pic>
        <p:nvPicPr>
          <p:cNvPr id="8" name="Picture 7" descr="See full size image">
            <a:hlinkClick r:id="rId2"/>
            <a:extLst>
              <a:ext uri="{FF2B5EF4-FFF2-40B4-BE49-F238E27FC236}">
                <a16:creationId xmlns:a16="http://schemas.microsoft.com/office/drawing/2014/main" id="{0680E9DB-ECE5-4B5C-9C67-0CC457E24A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810000"/>
            <a:ext cx="1247775" cy="1152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3722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722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722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0" fill="hold"/>
                                        <p:tgtEl>
                                          <p:spTgt spid="8"/>
                                        </p:tgtEl>
                                        <p:attrNameLst>
                                          <p:attrName>ppt_w</p:attrName>
                                        </p:attrNameLst>
                                      </p:cBhvr>
                                      <p:tavLst>
                                        <p:tav tm="0">
                                          <p:val>
                                            <p:fltVal val="0"/>
                                          </p:val>
                                        </p:tav>
                                        <p:tav tm="100000">
                                          <p:val>
                                            <p:strVal val="#ppt_w"/>
                                          </p:val>
                                        </p:tav>
                                      </p:tavLst>
                                    </p:anim>
                                    <p:anim calcmode="lin" valueType="num">
                                      <p:cBhvr>
                                        <p:cTn id="20" dur="5000" fill="hold"/>
                                        <p:tgtEl>
                                          <p:spTgt spid="8"/>
                                        </p:tgtEl>
                                        <p:attrNameLst>
                                          <p:attrName>ppt_h</p:attrName>
                                        </p:attrNameLst>
                                      </p:cBhvr>
                                      <p:tavLst>
                                        <p:tav tm="0">
                                          <p:val>
                                            <p:fltVal val="0"/>
                                          </p:val>
                                        </p:tav>
                                        <p:tav tm="100000">
                                          <p:val>
                                            <p:strVal val="#ppt_h"/>
                                          </p:val>
                                        </p:tav>
                                      </p:tavLst>
                                    </p:anim>
                                    <p:anim calcmode="lin" valueType="num">
                                      <p:cBhvr>
                                        <p:cTn id="21" dur="5000" fill="hold"/>
                                        <p:tgtEl>
                                          <p:spTgt spid="8"/>
                                        </p:tgtEl>
                                        <p:attrNameLst>
                                          <p:attrName>style.rotation</p:attrName>
                                        </p:attrNameLst>
                                      </p:cBhvr>
                                      <p:tavLst>
                                        <p:tav tm="0">
                                          <p:val>
                                            <p:fltVal val="360"/>
                                          </p:val>
                                        </p:tav>
                                        <p:tav tm="100000">
                                          <p:val>
                                            <p:fltVal val="0"/>
                                          </p:val>
                                        </p:tav>
                                      </p:tavLst>
                                    </p:anim>
                                    <p:animEffect transition="in" filter="fade">
                                      <p:cBhvr>
                                        <p:cTn id="22" dur="50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722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1DDF2-5D05-469B-9E35-C2B0982843C1}"/>
              </a:ext>
            </a:extLst>
          </p:cNvPr>
          <p:cNvSpPr>
            <a:spLocks noGrp="1"/>
          </p:cNvSpPr>
          <p:nvPr>
            <p:ph type="title"/>
          </p:nvPr>
        </p:nvSpPr>
        <p:spPr>
          <a:xfrm>
            <a:off x="228600" y="0"/>
            <a:ext cx="8686800" cy="533400"/>
          </a:xfrm>
          <a:solidFill>
            <a:schemeClr val="tx2">
              <a:lumMod val="20000"/>
              <a:lumOff val="80000"/>
            </a:schemeClr>
          </a:solidFill>
          <a:ln w="38100">
            <a:solidFill>
              <a:schemeClr val="tx1"/>
            </a:solidFill>
          </a:ln>
        </p:spPr>
        <p:txBody>
          <a:bodyPr rtlCol="0">
            <a:noAutofit/>
          </a:bodyPr>
          <a:lstStyle/>
          <a:p>
            <a:pPr fontAlgn="auto">
              <a:spcAft>
                <a:spcPts val="0"/>
              </a:spcAft>
              <a:defRPr/>
            </a:pPr>
            <a:r>
              <a:rPr lang="en-US" sz="2400" b="1" dirty="0">
                <a:cs typeface="Arial" pitchFamily="34" charset="0"/>
              </a:rPr>
              <a:t>Illustrating Rotational Symmetry</a:t>
            </a:r>
            <a:endParaRPr lang="en-US" sz="2400" dirty="0">
              <a:cs typeface="Arial" pitchFamily="34" charset="0"/>
            </a:endParaRPr>
          </a:p>
        </p:txBody>
      </p:sp>
      <p:sp>
        <p:nvSpPr>
          <p:cNvPr id="3" name="Slide Number Placeholder 2">
            <a:extLst>
              <a:ext uri="{FF2B5EF4-FFF2-40B4-BE49-F238E27FC236}">
                <a16:creationId xmlns:a16="http://schemas.microsoft.com/office/drawing/2014/main" id="{03BA6793-9564-4E63-AE56-7D9F8620C3E9}"/>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60C008A-2DB5-4719-A8E7-F356D2419FBF}" type="slidenum">
              <a:rPr lang="en-US" altLang="en-US">
                <a:solidFill>
                  <a:srgbClr val="898989"/>
                </a:solidFill>
              </a:rPr>
              <a:pPr eaLnBrk="1" hangingPunct="1"/>
              <a:t>34</a:t>
            </a:fld>
            <a:endParaRPr lang="en-US" altLang="en-US">
              <a:solidFill>
                <a:srgbClr val="898989"/>
              </a:solidFill>
            </a:endParaRPr>
          </a:p>
        </p:txBody>
      </p:sp>
      <p:sp>
        <p:nvSpPr>
          <p:cNvPr id="4" name="Rectangle 6">
            <a:extLst>
              <a:ext uri="{FF2B5EF4-FFF2-40B4-BE49-F238E27FC236}">
                <a16:creationId xmlns:a16="http://schemas.microsoft.com/office/drawing/2014/main" id="{113A0AB1-BE95-443F-98E2-E2D02DD32B0D}"/>
              </a:ext>
            </a:extLst>
          </p:cNvPr>
          <p:cNvSpPr>
            <a:spLocks noChangeArrowheads="1"/>
          </p:cNvSpPr>
          <p:nvPr/>
        </p:nvSpPr>
        <p:spPr bwMode="auto">
          <a:xfrm>
            <a:off x="76200" y="533400"/>
            <a:ext cx="8991600" cy="4335463"/>
          </a:xfrm>
          <a:prstGeom prst="rect">
            <a:avLst/>
          </a:prstGeom>
          <a:noFill/>
          <a:ln w="9525">
            <a:noFill/>
            <a:miter lim="800000"/>
            <a:headEnd/>
            <a:tailEnd/>
          </a:ln>
          <a:effectLst/>
        </p:spPr>
        <p:txBody>
          <a:bodyPr/>
          <a:lstStyle/>
          <a:p>
            <a:pPr marL="342900" indent="-342900">
              <a:buFont typeface="Wingdings" pitchFamily="2" charset="2"/>
              <a:buChar char="q"/>
              <a:defRPr/>
            </a:pPr>
            <a:r>
              <a:rPr lang="en-US" sz="2400" dirty="0">
                <a:latin typeface="Arial" charset="0"/>
                <a:cs typeface="+mn-cs"/>
              </a:rPr>
              <a:t>Take a square object &amp; trace around it on a piece of paper. </a:t>
            </a:r>
          </a:p>
          <a:p>
            <a:pPr marL="342900" indent="-342900">
              <a:buFont typeface="Wingdings" pitchFamily="2" charset="2"/>
              <a:buChar char="q"/>
              <a:defRPr/>
            </a:pPr>
            <a:r>
              <a:rPr lang="en-US" sz="2400" dirty="0">
                <a:latin typeface="Arial" charset="0"/>
                <a:cs typeface="+mn-cs"/>
              </a:rPr>
              <a:t>Keep the object in place so that it is in the position it was in when you traced the shape. </a:t>
            </a:r>
          </a:p>
          <a:p>
            <a:pPr marL="342900" indent="-342900">
              <a:buFont typeface="Wingdings" pitchFamily="2" charset="2"/>
              <a:buChar char="q"/>
              <a:defRPr/>
            </a:pPr>
            <a:r>
              <a:rPr lang="en-US" sz="2400" dirty="0">
                <a:latin typeface="Arial" charset="0"/>
                <a:cs typeface="+mn-cs"/>
              </a:rPr>
              <a:t>Make a mark on one edge of the square so you can keep track of that particular edge.</a:t>
            </a:r>
          </a:p>
          <a:p>
            <a:pPr marL="342900" indent="-342900">
              <a:buFont typeface="Wingdings" pitchFamily="2" charset="2"/>
              <a:buChar char="q"/>
              <a:defRPr/>
            </a:pPr>
            <a:r>
              <a:rPr lang="en-US" sz="2400" dirty="0">
                <a:latin typeface="Arial" charset="0"/>
                <a:cs typeface="+mn-cs"/>
              </a:rPr>
              <a:t>Place a finger on the shape at its center and hold the shape firmly enough that it remains in place without sliding across the paper, but also so you can rotate it with your other hand. Turn the object just until the shape fits into the traced edges again. Do not move or slide the shape, only rotate it. </a:t>
            </a:r>
          </a:p>
          <a:p>
            <a:pPr marL="342900" indent="-342900">
              <a:buFont typeface="Wingdings" pitchFamily="2" charset="2"/>
              <a:buChar char="q"/>
              <a:defRPr/>
            </a:pPr>
            <a:r>
              <a:rPr lang="en-US" sz="2400" dirty="0">
                <a:latin typeface="Arial" charset="0"/>
                <a:cs typeface="+mn-cs"/>
              </a:rPr>
              <a:t>Turn it another time until it fits into traced edges again. </a:t>
            </a:r>
          </a:p>
          <a:p>
            <a:pPr marL="342900" indent="-342900">
              <a:buFont typeface="Wingdings" pitchFamily="2" charset="2"/>
              <a:buChar char="q"/>
              <a:defRPr/>
            </a:pPr>
            <a:r>
              <a:rPr lang="en-US" sz="2400" dirty="0">
                <a:latin typeface="Arial" charset="0"/>
                <a:cs typeface="+mn-cs"/>
              </a:rPr>
              <a:t>How many times can you turn the shape so that it fits into traced edges before you make one complete circle around the traced edges? You have just demonstrated the square’s </a:t>
            </a:r>
            <a:r>
              <a:rPr lang="en-US" sz="2400" i="1" dirty="0">
                <a:latin typeface="Arial" charset="0"/>
                <a:cs typeface="+mn-cs"/>
              </a:rPr>
              <a:t>rotational symmetry</a:t>
            </a:r>
            <a:r>
              <a:rPr lang="en-US" sz="2400" dirty="0">
                <a:latin typeface="Arial" charset="0"/>
                <a:cs typeface="+mn-cs"/>
              </a:rPr>
              <a:t>. The shape can be rotated four times and still look exactly the same. It was not moved to a different location, only turned about the center of the shape. </a:t>
            </a:r>
          </a:p>
          <a:p>
            <a:pPr eaLnBrk="0" hangingPunct="0">
              <a:buFontTx/>
              <a:buChar char="•"/>
              <a:defRPr/>
            </a:pPr>
            <a:endParaRPr lang="en-US" sz="1600" b="1" dirty="0">
              <a:latin typeface="Arial" charset="0"/>
              <a:cs typeface="+mn-cs"/>
            </a:endParaRPr>
          </a:p>
          <a:p>
            <a:pPr eaLnBrk="0" hangingPunct="0">
              <a:buFontTx/>
              <a:buChar char="•"/>
              <a:defRPr/>
            </a:pPr>
            <a:endParaRPr lang="en-US" sz="1600" b="1" dirty="0">
              <a:latin typeface="Arial" charset="0"/>
              <a:cs typeface="+mn-cs"/>
            </a:endParaRPr>
          </a:p>
          <a:p>
            <a:pPr eaLnBrk="0" hangingPunct="0">
              <a:buFontTx/>
              <a:buChar char="•"/>
              <a:defRPr/>
            </a:pPr>
            <a:endParaRPr lang="en-US" sz="1600" b="1" dirty="0">
              <a:latin typeface="Arial" charset="0"/>
              <a:cs typeface="+mn-cs"/>
            </a:endParaRPr>
          </a:p>
          <a:p>
            <a:pPr eaLnBrk="0" hangingPunct="0">
              <a:buFontTx/>
              <a:buChar char="•"/>
              <a:defRPr/>
            </a:pPr>
            <a:endParaRPr lang="en-US" sz="1600" b="1" dirty="0">
              <a:latin typeface="Arial" charset="0"/>
              <a:cs typeface="+mn-cs"/>
            </a:endParaRPr>
          </a:p>
          <a:p>
            <a:pPr>
              <a:defRPr/>
            </a:pPr>
            <a:endParaRPr lang="en-US" sz="1600" b="1" dirty="0">
              <a:latin typeface="Arial" charset="0"/>
              <a:cs typeface="+mn-cs"/>
            </a:endParaRPr>
          </a:p>
          <a:p>
            <a:pPr>
              <a:defRPr/>
            </a:pPr>
            <a:endParaRPr lang="en-US" dirty="0">
              <a:latin typeface="Arial"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C6975-900E-49D5-8CEE-F266658387FB}"/>
              </a:ext>
            </a:extLst>
          </p:cNvPr>
          <p:cNvSpPr>
            <a:spLocks noGrp="1"/>
          </p:cNvSpPr>
          <p:nvPr>
            <p:ph type="title"/>
          </p:nvPr>
        </p:nvSpPr>
        <p:spPr>
          <a:xfrm>
            <a:off x="76200" y="0"/>
            <a:ext cx="8991600" cy="990600"/>
          </a:xfrm>
          <a:solidFill>
            <a:schemeClr val="tx2">
              <a:lumMod val="20000"/>
              <a:lumOff val="80000"/>
            </a:schemeClr>
          </a:solidFill>
          <a:ln w="38100">
            <a:solidFill>
              <a:schemeClr val="tx1"/>
            </a:solidFill>
          </a:ln>
        </p:spPr>
        <p:txBody>
          <a:bodyPr rtlCol="0">
            <a:noAutofit/>
          </a:bodyPr>
          <a:lstStyle/>
          <a:p>
            <a:pPr fontAlgn="auto">
              <a:spcAft>
                <a:spcPts val="0"/>
              </a:spcAft>
              <a:defRPr/>
            </a:pPr>
            <a:r>
              <a:rPr lang="en-US" sz="2400" b="1" dirty="0">
                <a:cs typeface="Arial" pitchFamily="34" charset="0"/>
              </a:rPr>
              <a:t>Finding the Degree Measure of </a:t>
            </a:r>
            <a:br>
              <a:rPr lang="en-US" sz="2400" b="1" dirty="0">
                <a:cs typeface="Arial" pitchFamily="34" charset="0"/>
              </a:rPr>
            </a:br>
            <a:r>
              <a:rPr lang="en-US" sz="2400" b="1" dirty="0">
                <a:cs typeface="Arial" pitchFamily="34" charset="0"/>
              </a:rPr>
              <a:t>Rotation of Radially Symmetrical Objects</a:t>
            </a:r>
            <a:endParaRPr lang="en-US" sz="2400" dirty="0">
              <a:cs typeface="Arial" pitchFamily="34" charset="0"/>
            </a:endParaRPr>
          </a:p>
        </p:txBody>
      </p:sp>
      <p:sp>
        <p:nvSpPr>
          <p:cNvPr id="3" name="Slide Number Placeholder 2">
            <a:extLst>
              <a:ext uri="{FF2B5EF4-FFF2-40B4-BE49-F238E27FC236}">
                <a16:creationId xmlns:a16="http://schemas.microsoft.com/office/drawing/2014/main" id="{2B6F4BE5-A224-4C36-BEF0-2F8ABB68D83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3EEF037-5719-4665-AB84-AC658B6604F1}" type="slidenum">
              <a:rPr lang="en-US" altLang="en-US">
                <a:solidFill>
                  <a:srgbClr val="898989"/>
                </a:solidFill>
              </a:rPr>
              <a:pPr eaLnBrk="1" hangingPunct="1"/>
              <a:t>35</a:t>
            </a:fld>
            <a:endParaRPr lang="en-US" altLang="en-US">
              <a:solidFill>
                <a:srgbClr val="898989"/>
              </a:solidFill>
            </a:endParaRPr>
          </a:p>
        </p:txBody>
      </p:sp>
      <p:sp>
        <p:nvSpPr>
          <p:cNvPr id="4" name="Rectangle 6">
            <a:extLst>
              <a:ext uri="{FF2B5EF4-FFF2-40B4-BE49-F238E27FC236}">
                <a16:creationId xmlns:a16="http://schemas.microsoft.com/office/drawing/2014/main" id="{5DE9486D-AA6C-456B-9BC2-62EC76F9602D}"/>
              </a:ext>
            </a:extLst>
          </p:cNvPr>
          <p:cNvSpPr>
            <a:spLocks noChangeArrowheads="1"/>
          </p:cNvSpPr>
          <p:nvPr/>
        </p:nvSpPr>
        <p:spPr bwMode="auto">
          <a:xfrm>
            <a:off x="152400" y="1066800"/>
            <a:ext cx="8991600" cy="4335463"/>
          </a:xfrm>
          <a:prstGeom prst="rect">
            <a:avLst/>
          </a:prstGeom>
          <a:noFill/>
          <a:ln w="9525">
            <a:noFill/>
            <a:miter lim="800000"/>
            <a:headEnd/>
            <a:tailEnd/>
          </a:ln>
          <a:effectLst/>
        </p:spPr>
        <p:txBody>
          <a:bodyPr/>
          <a:lstStyle/>
          <a:p>
            <a:pPr marL="342900" indent="-342900">
              <a:buFont typeface="Wingdings" pitchFamily="2" charset="2"/>
              <a:buChar char="q"/>
              <a:defRPr/>
            </a:pPr>
            <a:r>
              <a:rPr lang="en-US" sz="2400" dirty="0">
                <a:latin typeface="Arial" charset="0"/>
                <a:cs typeface="+mn-cs"/>
              </a:rPr>
              <a:t>To find the degree measure of rotation of an object, you will think in terms of the 360 degrees in a circle because we are investigating the circular rotation of the object.  </a:t>
            </a:r>
          </a:p>
          <a:p>
            <a:pPr marL="342900" indent="-342900">
              <a:buFont typeface="Wingdings" pitchFamily="2" charset="2"/>
              <a:buChar char="q"/>
              <a:defRPr/>
            </a:pPr>
            <a:r>
              <a:rPr lang="en-US" sz="2400" dirty="0">
                <a:latin typeface="Arial" charset="0"/>
                <a:cs typeface="+mn-cs"/>
              </a:rPr>
              <a:t>For this exercise, your teacher will provide you with a piece of graph paper with an x-axis and y-axis drawn on the paper and with a circle drawn on the graph with the center of the circle at the origin. </a:t>
            </a:r>
          </a:p>
          <a:p>
            <a:pPr marL="342900" indent="-342900">
              <a:buFont typeface="Wingdings" pitchFamily="2" charset="2"/>
              <a:buChar char="q"/>
              <a:defRPr/>
            </a:pPr>
            <a:r>
              <a:rPr lang="en-US" sz="2400" dirty="0">
                <a:latin typeface="Arial" charset="0"/>
                <a:cs typeface="+mn-cs"/>
              </a:rPr>
              <a:t>Notice that the x- and y-axis have divided the circle into four equal sections called </a:t>
            </a:r>
            <a:r>
              <a:rPr lang="en-US" sz="2400" b="1" dirty="0">
                <a:latin typeface="Arial" charset="0"/>
                <a:cs typeface="+mn-cs"/>
              </a:rPr>
              <a:t>quadrants</a:t>
            </a:r>
            <a:r>
              <a:rPr lang="en-US" sz="2400" dirty="0">
                <a:latin typeface="Arial" charset="0"/>
                <a:cs typeface="+mn-cs"/>
              </a:rPr>
              <a:t>. (</a:t>
            </a:r>
            <a:r>
              <a:rPr lang="en-US" sz="2400" i="1" dirty="0">
                <a:latin typeface="Arial" charset="0"/>
                <a:cs typeface="+mn-cs"/>
              </a:rPr>
              <a:t>Quad-</a:t>
            </a:r>
            <a:r>
              <a:rPr lang="en-US" sz="2400" dirty="0">
                <a:latin typeface="Arial" charset="0"/>
                <a:cs typeface="+mn-cs"/>
              </a:rPr>
              <a:t> is a prefix meaning </a:t>
            </a:r>
            <a:r>
              <a:rPr lang="en-US" sz="2400" i="1" dirty="0">
                <a:latin typeface="Arial" charset="0"/>
                <a:cs typeface="+mn-cs"/>
              </a:rPr>
              <a:t>four</a:t>
            </a:r>
            <a:r>
              <a:rPr lang="en-US" sz="2400" dirty="0">
                <a:latin typeface="Arial" charset="0"/>
                <a:cs typeface="+mn-cs"/>
              </a:rPr>
              <a:t>.) </a:t>
            </a:r>
          </a:p>
          <a:p>
            <a:pPr marL="342900" indent="-342900">
              <a:buFont typeface="Wingdings" pitchFamily="2" charset="2"/>
              <a:buChar char="q"/>
              <a:defRPr/>
            </a:pPr>
            <a:r>
              <a:rPr lang="en-US" sz="2400" dirty="0">
                <a:latin typeface="Arial" charset="0"/>
                <a:cs typeface="+mn-cs"/>
              </a:rPr>
              <a:t>Because of the unique properties of circles, we measure circles in </a:t>
            </a:r>
            <a:r>
              <a:rPr lang="en-US" sz="2400" b="1" dirty="0">
                <a:latin typeface="Arial" charset="0"/>
                <a:cs typeface="+mn-cs"/>
              </a:rPr>
              <a:t>degrees</a:t>
            </a:r>
            <a:r>
              <a:rPr lang="en-US" sz="2400" dirty="0">
                <a:latin typeface="Arial" charset="0"/>
                <a:cs typeface="+mn-cs"/>
              </a:rPr>
              <a:t> rather than other units we use for measuring distances or other amounts (like centimeters or liters).  </a:t>
            </a:r>
          </a:p>
          <a:p>
            <a:pPr marL="800100" lvl="1" indent="-342900">
              <a:buFont typeface="Wingdings" pitchFamily="2" charset="2"/>
              <a:buChar char="q"/>
              <a:defRPr/>
            </a:pPr>
            <a:r>
              <a:rPr lang="en-US" sz="2400" b="1" dirty="0">
                <a:latin typeface="Arial" charset="0"/>
                <a:cs typeface="+mn-cs"/>
              </a:rPr>
              <a:t>One complete circle has 360 degrees. </a:t>
            </a:r>
          </a:p>
          <a:p>
            <a:pPr eaLnBrk="0" hangingPunct="0">
              <a:buFontTx/>
              <a:buChar char="•"/>
              <a:defRPr/>
            </a:pPr>
            <a:endParaRPr lang="en-US" sz="1600" b="1" dirty="0">
              <a:latin typeface="Arial" charset="0"/>
              <a:cs typeface="+mn-cs"/>
            </a:endParaRPr>
          </a:p>
          <a:p>
            <a:pPr eaLnBrk="0" hangingPunct="0">
              <a:buFontTx/>
              <a:buChar char="•"/>
              <a:defRPr/>
            </a:pPr>
            <a:endParaRPr lang="en-US" sz="1600" b="1" dirty="0">
              <a:latin typeface="Arial" charset="0"/>
              <a:cs typeface="+mn-cs"/>
            </a:endParaRPr>
          </a:p>
          <a:p>
            <a:pPr eaLnBrk="0" hangingPunct="0">
              <a:buFontTx/>
              <a:buChar char="•"/>
              <a:defRPr/>
            </a:pPr>
            <a:endParaRPr lang="en-US" sz="1600" b="1" dirty="0">
              <a:latin typeface="Arial" charset="0"/>
              <a:cs typeface="+mn-cs"/>
            </a:endParaRPr>
          </a:p>
          <a:p>
            <a:pPr eaLnBrk="0" hangingPunct="0">
              <a:buFontTx/>
              <a:buChar char="•"/>
              <a:defRPr/>
            </a:pPr>
            <a:endParaRPr lang="en-US" sz="1600" b="1" dirty="0">
              <a:latin typeface="Arial" charset="0"/>
              <a:cs typeface="+mn-cs"/>
            </a:endParaRPr>
          </a:p>
          <a:p>
            <a:pPr>
              <a:defRPr/>
            </a:pPr>
            <a:endParaRPr lang="en-US" sz="1600" b="1" dirty="0">
              <a:latin typeface="Arial" charset="0"/>
              <a:cs typeface="+mn-cs"/>
            </a:endParaRPr>
          </a:p>
          <a:p>
            <a:pPr>
              <a:defRPr/>
            </a:pPr>
            <a:endParaRPr lang="en-US" dirty="0">
              <a:latin typeface="Arial"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C8C6B-9212-4176-AF74-0E42216F8C7F}"/>
              </a:ext>
            </a:extLst>
          </p:cNvPr>
          <p:cNvSpPr>
            <a:spLocks noGrp="1"/>
          </p:cNvSpPr>
          <p:nvPr>
            <p:ph type="title"/>
          </p:nvPr>
        </p:nvSpPr>
        <p:spPr>
          <a:xfrm>
            <a:off x="76200" y="0"/>
            <a:ext cx="8991600" cy="762000"/>
          </a:xfrm>
          <a:solidFill>
            <a:schemeClr val="tx2">
              <a:lumMod val="20000"/>
              <a:lumOff val="80000"/>
            </a:schemeClr>
          </a:solidFill>
          <a:ln w="38100">
            <a:solidFill>
              <a:schemeClr val="tx1"/>
            </a:solidFill>
          </a:ln>
        </p:spPr>
        <p:txBody>
          <a:bodyPr rtlCol="0">
            <a:noAutofit/>
          </a:bodyPr>
          <a:lstStyle/>
          <a:p>
            <a:pPr fontAlgn="auto">
              <a:spcAft>
                <a:spcPts val="0"/>
              </a:spcAft>
              <a:defRPr/>
            </a:pPr>
            <a:r>
              <a:rPr lang="en-US" sz="2400" b="1" dirty="0">
                <a:cs typeface="Arial" pitchFamily="34" charset="0"/>
              </a:rPr>
              <a:t>Finding the Degree Measure of </a:t>
            </a:r>
            <a:br>
              <a:rPr lang="en-US" sz="2400" b="1" dirty="0">
                <a:cs typeface="Arial" pitchFamily="34" charset="0"/>
              </a:rPr>
            </a:br>
            <a:r>
              <a:rPr lang="en-US" sz="2400" b="1" dirty="0">
                <a:cs typeface="Arial" pitchFamily="34" charset="0"/>
              </a:rPr>
              <a:t>Rotation of Radially Symmetrical Objects</a:t>
            </a:r>
            <a:endParaRPr lang="en-US" sz="2400" dirty="0">
              <a:cs typeface="Arial" pitchFamily="34" charset="0"/>
            </a:endParaRPr>
          </a:p>
        </p:txBody>
      </p:sp>
      <p:sp>
        <p:nvSpPr>
          <p:cNvPr id="3" name="Slide Number Placeholder 2">
            <a:extLst>
              <a:ext uri="{FF2B5EF4-FFF2-40B4-BE49-F238E27FC236}">
                <a16:creationId xmlns:a16="http://schemas.microsoft.com/office/drawing/2014/main" id="{07B1D6DA-B320-431D-A0C3-6E595FED0DA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FB2191D-56BA-4A35-A82E-4656014F9A07}" type="slidenum">
              <a:rPr lang="en-US" altLang="en-US">
                <a:solidFill>
                  <a:srgbClr val="898989"/>
                </a:solidFill>
              </a:rPr>
              <a:pPr eaLnBrk="1" hangingPunct="1"/>
              <a:t>36</a:t>
            </a:fld>
            <a:endParaRPr lang="en-US" altLang="en-US">
              <a:solidFill>
                <a:srgbClr val="898989"/>
              </a:solidFill>
            </a:endParaRPr>
          </a:p>
        </p:txBody>
      </p:sp>
      <p:sp>
        <p:nvSpPr>
          <p:cNvPr id="4" name="Rectangle 6">
            <a:extLst>
              <a:ext uri="{FF2B5EF4-FFF2-40B4-BE49-F238E27FC236}">
                <a16:creationId xmlns:a16="http://schemas.microsoft.com/office/drawing/2014/main" id="{151FC315-A7E7-4142-A06C-645FB3AB038A}"/>
              </a:ext>
            </a:extLst>
          </p:cNvPr>
          <p:cNvSpPr>
            <a:spLocks noChangeArrowheads="1"/>
          </p:cNvSpPr>
          <p:nvPr/>
        </p:nvSpPr>
        <p:spPr bwMode="auto">
          <a:xfrm>
            <a:off x="0" y="838200"/>
            <a:ext cx="9144000" cy="4564063"/>
          </a:xfrm>
          <a:prstGeom prst="rect">
            <a:avLst/>
          </a:prstGeom>
          <a:noFill/>
          <a:ln w="9525">
            <a:noFill/>
            <a:miter lim="800000"/>
            <a:headEnd/>
            <a:tailEnd/>
          </a:ln>
          <a:effectLst/>
        </p:spPr>
        <p:txBody>
          <a:bodyPr/>
          <a:lstStyle/>
          <a:p>
            <a:pPr marL="342900" indent="-342900">
              <a:buFont typeface="Wingdings" pitchFamily="2" charset="2"/>
              <a:buChar char="q"/>
              <a:defRPr/>
            </a:pPr>
            <a:r>
              <a:rPr lang="en-US" sz="2400" dirty="0">
                <a:latin typeface="Arial" charset="0"/>
                <a:cs typeface="+mn-cs"/>
              </a:rPr>
              <a:t>Look at the circle on your paper, and think about the following questions:</a:t>
            </a:r>
          </a:p>
          <a:p>
            <a:pPr marL="800100" lvl="1" indent="-342900">
              <a:buFont typeface="Wingdings" pitchFamily="2" charset="2"/>
              <a:buChar char="q"/>
              <a:defRPr/>
            </a:pPr>
            <a:r>
              <a:rPr lang="en-US" sz="2400" b="1" dirty="0">
                <a:latin typeface="Arial" charset="0"/>
                <a:cs typeface="+mn-cs"/>
              </a:rPr>
              <a:t>If the x-axis and y-axis divide the circle into four quadrants, how many degrees of the circle are in </a:t>
            </a:r>
            <a:r>
              <a:rPr lang="en-US" sz="2400" b="1" i="1" dirty="0">
                <a:latin typeface="Arial" charset="0"/>
                <a:cs typeface="+mn-cs"/>
              </a:rPr>
              <a:t>one</a:t>
            </a:r>
            <a:r>
              <a:rPr lang="en-US" sz="2400" b="1" dirty="0">
                <a:latin typeface="Arial" charset="0"/>
                <a:cs typeface="+mn-cs"/>
              </a:rPr>
              <a:t> of the quadrants on the graph?</a:t>
            </a:r>
          </a:p>
          <a:p>
            <a:pPr marL="800100" lvl="1" indent="-342900">
              <a:buFont typeface="Wingdings" pitchFamily="2" charset="2"/>
              <a:buChar char="q"/>
              <a:defRPr/>
            </a:pPr>
            <a:r>
              <a:rPr lang="en-US" sz="2400" b="1" dirty="0">
                <a:latin typeface="Arial" charset="0"/>
                <a:cs typeface="+mn-cs"/>
              </a:rPr>
              <a:t>Looking at just one of the quadrants on your graph and thinking about the number of degrees in that one quadrant, how many degrees does </a:t>
            </a:r>
            <a:r>
              <a:rPr lang="en-US" sz="2400" b="1" i="1" dirty="0">
                <a:latin typeface="Arial" charset="0"/>
                <a:cs typeface="+mn-cs"/>
              </a:rPr>
              <a:t>one-half</a:t>
            </a:r>
            <a:r>
              <a:rPr lang="en-US" sz="2400" b="1" dirty="0">
                <a:latin typeface="Arial" charset="0"/>
                <a:cs typeface="+mn-cs"/>
              </a:rPr>
              <a:t> of that one quadrant represent?  Click to see the answers!</a:t>
            </a:r>
          </a:p>
          <a:p>
            <a:pPr marL="342900" indent="-342900">
              <a:buFont typeface="Wingdings" pitchFamily="2" charset="2"/>
              <a:buChar char="q"/>
              <a:defRPr/>
            </a:pPr>
            <a:r>
              <a:rPr lang="en-US" sz="2400" b="1" dirty="0">
                <a:solidFill>
                  <a:srgbClr val="0070C0"/>
                </a:solidFill>
                <a:latin typeface="Arial" charset="0"/>
                <a:cs typeface="+mn-cs"/>
              </a:rPr>
              <a:t>If your answers to the previous questions were that one quadrant contains 90 degrees of the circle, and that one half of a quadrant represents 45 degrees, you are exactly right!</a:t>
            </a:r>
            <a:endParaRPr lang="en-US" sz="2400" dirty="0">
              <a:solidFill>
                <a:srgbClr val="0070C0"/>
              </a:solidFill>
              <a:latin typeface="Arial" charset="0"/>
              <a:cs typeface="+mn-cs"/>
            </a:endParaRPr>
          </a:p>
          <a:p>
            <a:pPr marL="342900" indent="-342900">
              <a:buFont typeface="Wingdings" pitchFamily="2" charset="2"/>
              <a:buChar char="q"/>
              <a:defRPr/>
            </a:pPr>
            <a:r>
              <a:rPr lang="en-US" sz="2400" dirty="0">
                <a:latin typeface="Arial" charset="0"/>
                <a:cs typeface="+mn-cs"/>
              </a:rPr>
              <a:t>Now, you will use the square object you used in the previous illustration of rotational symmetry to see how you can quantify the degree of rotational symmetry possessed by an object.</a:t>
            </a:r>
          </a:p>
          <a:p>
            <a:pPr eaLnBrk="0" hangingPunct="0">
              <a:buFontTx/>
              <a:buChar char="•"/>
              <a:defRPr/>
            </a:pPr>
            <a:endParaRPr lang="en-US" sz="1600" b="1" dirty="0">
              <a:latin typeface="Arial" charset="0"/>
              <a:cs typeface="+mn-cs"/>
            </a:endParaRPr>
          </a:p>
          <a:p>
            <a:pPr eaLnBrk="0" hangingPunct="0">
              <a:buFontTx/>
              <a:buChar char="•"/>
              <a:defRPr/>
            </a:pPr>
            <a:endParaRPr lang="en-US" sz="1600" b="1" dirty="0">
              <a:latin typeface="Arial" charset="0"/>
              <a:cs typeface="+mn-cs"/>
            </a:endParaRPr>
          </a:p>
          <a:p>
            <a:pPr eaLnBrk="0" hangingPunct="0">
              <a:buFontTx/>
              <a:buChar char="•"/>
              <a:defRPr/>
            </a:pPr>
            <a:endParaRPr lang="en-US" sz="1600" b="1" dirty="0">
              <a:latin typeface="Arial" charset="0"/>
              <a:cs typeface="+mn-cs"/>
            </a:endParaRPr>
          </a:p>
          <a:p>
            <a:pPr eaLnBrk="0" hangingPunct="0">
              <a:buFontTx/>
              <a:buChar char="•"/>
              <a:defRPr/>
            </a:pPr>
            <a:endParaRPr lang="en-US" sz="1600" b="1" dirty="0">
              <a:latin typeface="Arial" charset="0"/>
              <a:cs typeface="+mn-cs"/>
            </a:endParaRPr>
          </a:p>
          <a:p>
            <a:pPr>
              <a:defRPr/>
            </a:pPr>
            <a:endParaRPr lang="en-US" sz="1600" b="1" dirty="0">
              <a:latin typeface="Arial" charset="0"/>
              <a:cs typeface="+mn-cs"/>
            </a:endParaRPr>
          </a:p>
          <a:p>
            <a:pPr>
              <a:defRPr/>
            </a:pPr>
            <a:endParaRPr lang="en-US" dirty="0">
              <a:latin typeface="Arial"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539D-A812-4E5B-8402-7B1957C22B94}"/>
              </a:ext>
            </a:extLst>
          </p:cNvPr>
          <p:cNvSpPr>
            <a:spLocks noGrp="1"/>
          </p:cNvSpPr>
          <p:nvPr>
            <p:ph type="title"/>
          </p:nvPr>
        </p:nvSpPr>
        <p:spPr>
          <a:xfrm>
            <a:off x="76200" y="0"/>
            <a:ext cx="8991600" cy="838200"/>
          </a:xfrm>
          <a:solidFill>
            <a:schemeClr val="tx2">
              <a:lumMod val="20000"/>
              <a:lumOff val="80000"/>
            </a:schemeClr>
          </a:solidFill>
          <a:ln w="38100">
            <a:solidFill>
              <a:schemeClr val="tx1"/>
            </a:solidFill>
          </a:ln>
        </p:spPr>
        <p:txBody>
          <a:bodyPr rtlCol="0">
            <a:noAutofit/>
          </a:bodyPr>
          <a:lstStyle/>
          <a:p>
            <a:pPr fontAlgn="auto">
              <a:spcAft>
                <a:spcPts val="0"/>
              </a:spcAft>
              <a:defRPr/>
            </a:pPr>
            <a:r>
              <a:rPr lang="en-US" sz="2400" b="1" dirty="0">
                <a:cs typeface="Arial" pitchFamily="34" charset="0"/>
              </a:rPr>
              <a:t>Finding the Degree Measure of </a:t>
            </a:r>
            <a:br>
              <a:rPr lang="en-US" sz="2400" b="1" dirty="0">
                <a:cs typeface="Arial" pitchFamily="34" charset="0"/>
              </a:rPr>
            </a:br>
            <a:r>
              <a:rPr lang="en-US" sz="2400" b="1" dirty="0">
                <a:cs typeface="Arial" pitchFamily="34" charset="0"/>
              </a:rPr>
              <a:t>Rotation of Radially Symmetrical Objects</a:t>
            </a:r>
            <a:endParaRPr lang="en-US" sz="2400" dirty="0">
              <a:cs typeface="Arial" pitchFamily="34" charset="0"/>
            </a:endParaRPr>
          </a:p>
        </p:txBody>
      </p:sp>
      <p:sp>
        <p:nvSpPr>
          <p:cNvPr id="3" name="Slide Number Placeholder 2">
            <a:extLst>
              <a:ext uri="{FF2B5EF4-FFF2-40B4-BE49-F238E27FC236}">
                <a16:creationId xmlns:a16="http://schemas.microsoft.com/office/drawing/2014/main" id="{F6702208-DDFA-4A47-A851-92906FED13CA}"/>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D20B011-9B0B-43EB-940F-142C3ADDD8F8}" type="slidenum">
              <a:rPr lang="en-US" altLang="en-US">
                <a:solidFill>
                  <a:srgbClr val="898989"/>
                </a:solidFill>
              </a:rPr>
              <a:pPr eaLnBrk="1" hangingPunct="1"/>
              <a:t>37</a:t>
            </a:fld>
            <a:endParaRPr lang="en-US" altLang="en-US">
              <a:solidFill>
                <a:srgbClr val="898989"/>
              </a:solidFill>
            </a:endParaRPr>
          </a:p>
        </p:txBody>
      </p:sp>
      <p:sp>
        <p:nvSpPr>
          <p:cNvPr id="4" name="Rectangle 6">
            <a:extLst>
              <a:ext uri="{FF2B5EF4-FFF2-40B4-BE49-F238E27FC236}">
                <a16:creationId xmlns:a16="http://schemas.microsoft.com/office/drawing/2014/main" id="{83C14572-7293-4B8E-A5C6-E27104F0CC04}"/>
              </a:ext>
            </a:extLst>
          </p:cNvPr>
          <p:cNvSpPr>
            <a:spLocks noChangeArrowheads="1"/>
          </p:cNvSpPr>
          <p:nvPr/>
        </p:nvSpPr>
        <p:spPr bwMode="auto">
          <a:xfrm>
            <a:off x="0" y="914400"/>
            <a:ext cx="9144000" cy="4487863"/>
          </a:xfrm>
          <a:prstGeom prst="rect">
            <a:avLst/>
          </a:prstGeom>
          <a:noFill/>
          <a:ln w="9525">
            <a:noFill/>
            <a:miter lim="800000"/>
            <a:headEnd/>
            <a:tailEnd/>
          </a:ln>
          <a:effectLst/>
        </p:spPr>
        <p:txBody>
          <a:bodyPr/>
          <a:lstStyle/>
          <a:p>
            <a:pPr marL="342900" indent="-342900">
              <a:buFont typeface="Wingdings" pitchFamily="2" charset="2"/>
              <a:buChar char="q"/>
              <a:defRPr/>
            </a:pPr>
            <a:r>
              <a:rPr lang="en-US" sz="2400" dirty="0">
                <a:latin typeface="Arial" charset="0"/>
                <a:cs typeface="+mn-cs"/>
              </a:rPr>
              <a:t>Place your square object on the graph paper so that the center of the square is at the origin and the top and bottom of the square are parallel with the x-axis. </a:t>
            </a:r>
          </a:p>
          <a:p>
            <a:pPr marL="342900" indent="-342900">
              <a:buFont typeface="Wingdings" pitchFamily="2" charset="2"/>
              <a:buChar char="q"/>
              <a:defRPr/>
            </a:pPr>
            <a:r>
              <a:rPr lang="en-US" sz="2400" dirty="0">
                <a:latin typeface="Arial" charset="0"/>
                <a:cs typeface="+mn-cs"/>
              </a:rPr>
              <a:t>Trace the square. </a:t>
            </a:r>
          </a:p>
          <a:p>
            <a:pPr marL="342900" indent="-342900">
              <a:buFont typeface="Wingdings" pitchFamily="2" charset="2"/>
              <a:buChar char="q"/>
              <a:defRPr/>
            </a:pPr>
            <a:r>
              <a:rPr lang="en-US" sz="2400" dirty="0">
                <a:latin typeface="Arial" charset="0"/>
                <a:cs typeface="+mn-cs"/>
              </a:rPr>
              <a:t>With your finger at the center of your square (at the origin!), rotate the square until it fits into your traced edges as you did in the previous illustration. </a:t>
            </a:r>
          </a:p>
          <a:p>
            <a:pPr marL="342900" indent="-342900">
              <a:buFont typeface="Wingdings" pitchFamily="2" charset="2"/>
              <a:buChar char="q"/>
              <a:defRPr/>
            </a:pPr>
            <a:r>
              <a:rPr lang="en-US" sz="2400" dirty="0">
                <a:latin typeface="Arial" charset="0"/>
                <a:cs typeface="+mn-cs"/>
              </a:rPr>
              <a:t>How many degrees did you turn the square before it fit into the traced edges? </a:t>
            </a:r>
          </a:p>
          <a:p>
            <a:pPr marL="342900" indent="-342900">
              <a:buFont typeface="Wingdings" pitchFamily="2" charset="2"/>
              <a:buChar char="q"/>
              <a:defRPr/>
            </a:pPr>
            <a:r>
              <a:rPr lang="en-US" sz="2400" dirty="0">
                <a:latin typeface="Arial" charset="0"/>
                <a:cs typeface="+mn-cs"/>
              </a:rPr>
              <a:t>The center of the top edge of your square was originally in line with the y-axis, and now it is in line with the x-axis. </a:t>
            </a:r>
          </a:p>
          <a:p>
            <a:pPr marL="342900" indent="-342900">
              <a:buFont typeface="Wingdings" pitchFamily="2" charset="2"/>
              <a:buChar char="q"/>
              <a:defRPr/>
            </a:pPr>
            <a:r>
              <a:rPr lang="en-US" sz="2400" dirty="0">
                <a:latin typeface="Arial" charset="0"/>
                <a:cs typeface="+mn-cs"/>
              </a:rPr>
              <a:t>Use your finger to trace the path of the rotation of that center point of the top of your square. How many degrees did it rotate? </a:t>
            </a:r>
          </a:p>
          <a:p>
            <a:pPr marL="342900" indent="-342900">
              <a:buFont typeface="Wingdings" pitchFamily="2" charset="2"/>
              <a:buChar char="q"/>
              <a:defRPr/>
            </a:pPr>
            <a:r>
              <a:rPr lang="en-US" sz="2400" dirty="0">
                <a:latin typeface="Arial" charset="0"/>
                <a:cs typeface="+mn-cs"/>
              </a:rPr>
              <a:t>The square is said to have </a:t>
            </a:r>
            <a:r>
              <a:rPr lang="en-US" sz="2400" i="1" dirty="0">
                <a:latin typeface="Arial" charset="0"/>
                <a:cs typeface="+mn-cs"/>
              </a:rPr>
              <a:t>90 degree rotational symmetry</a:t>
            </a:r>
            <a:r>
              <a:rPr lang="en-US" sz="2400" dirty="0">
                <a:latin typeface="Arial" charset="0"/>
                <a:cs typeface="+mn-cs"/>
              </a:rPr>
              <a:t> because it rotated 90 degrees before fitting into the traced edges again.</a:t>
            </a:r>
          </a:p>
          <a:p>
            <a:pPr eaLnBrk="0" hangingPunct="0">
              <a:buFontTx/>
              <a:buChar char="•"/>
              <a:defRPr/>
            </a:pPr>
            <a:endParaRPr lang="en-US" sz="1600" b="1" dirty="0">
              <a:latin typeface="Arial" charset="0"/>
              <a:cs typeface="+mn-cs"/>
            </a:endParaRPr>
          </a:p>
          <a:p>
            <a:pPr eaLnBrk="0" hangingPunct="0">
              <a:buFontTx/>
              <a:buChar char="•"/>
              <a:defRPr/>
            </a:pPr>
            <a:endParaRPr lang="en-US" sz="1600" b="1" dirty="0">
              <a:latin typeface="Arial" charset="0"/>
              <a:cs typeface="+mn-cs"/>
            </a:endParaRPr>
          </a:p>
          <a:p>
            <a:pPr eaLnBrk="0" hangingPunct="0">
              <a:buFontTx/>
              <a:buChar char="•"/>
              <a:defRPr/>
            </a:pPr>
            <a:endParaRPr lang="en-US" sz="1600" b="1" dirty="0">
              <a:latin typeface="Arial" charset="0"/>
              <a:cs typeface="+mn-cs"/>
            </a:endParaRPr>
          </a:p>
          <a:p>
            <a:pPr eaLnBrk="0" hangingPunct="0">
              <a:buFontTx/>
              <a:buChar char="•"/>
              <a:defRPr/>
            </a:pPr>
            <a:endParaRPr lang="en-US" sz="1600" b="1" dirty="0">
              <a:latin typeface="Arial" charset="0"/>
              <a:cs typeface="+mn-cs"/>
            </a:endParaRPr>
          </a:p>
          <a:p>
            <a:pPr>
              <a:defRPr/>
            </a:pPr>
            <a:endParaRPr lang="en-US" sz="1600" b="1" dirty="0">
              <a:latin typeface="Arial" charset="0"/>
              <a:cs typeface="+mn-cs"/>
            </a:endParaRPr>
          </a:p>
          <a:p>
            <a:pPr>
              <a:defRPr/>
            </a:pPr>
            <a:endParaRPr lang="en-US" dirty="0">
              <a:latin typeface="Arial"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455CD-BBF1-40AA-9EE3-5B3984B28EF9}"/>
              </a:ext>
            </a:extLst>
          </p:cNvPr>
          <p:cNvSpPr>
            <a:spLocks noGrp="1"/>
          </p:cNvSpPr>
          <p:nvPr>
            <p:ph type="title"/>
          </p:nvPr>
        </p:nvSpPr>
        <p:spPr>
          <a:xfrm>
            <a:off x="228600" y="0"/>
            <a:ext cx="8686800" cy="533400"/>
          </a:xfrm>
          <a:solidFill>
            <a:schemeClr val="tx2">
              <a:lumMod val="20000"/>
              <a:lumOff val="80000"/>
            </a:schemeClr>
          </a:solidFill>
          <a:ln w="38100">
            <a:solidFill>
              <a:schemeClr val="tx1"/>
            </a:solidFill>
          </a:ln>
        </p:spPr>
        <p:txBody>
          <a:bodyPr rtlCol="0">
            <a:noAutofit/>
          </a:bodyPr>
          <a:lstStyle/>
          <a:p>
            <a:pPr fontAlgn="auto">
              <a:spcAft>
                <a:spcPts val="0"/>
              </a:spcAft>
              <a:defRPr/>
            </a:pPr>
            <a:r>
              <a:rPr lang="en-US" sz="2400" b="1" dirty="0">
                <a:cs typeface="Arial" pitchFamily="34" charset="0"/>
              </a:rPr>
              <a:t>Exercise 2: What’s that Reflection?: Animal Symmetry</a:t>
            </a:r>
            <a:endParaRPr lang="en-US" sz="2400" dirty="0">
              <a:cs typeface="Arial" pitchFamily="34" charset="0"/>
            </a:endParaRPr>
          </a:p>
        </p:txBody>
      </p:sp>
      <p:sp>
        <p:nvSpPr>
          <p:cNvPr id="3" name="Slide Number Placeholder 2">
            <a:extLst>
              <a:ext uri="{FF2B5EF4-FFF2-40B4-BE49-F238E27FC236}">
                <a16:creationId xmlns:a16="http://schemas.microsoft.com/office/drawing/2014/main" id="{B788817D-E9B7-4D2F-B2D7-F75CD5441583}"/>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72AE32D-C9AA-484D-9CDC-A0AB4A3648B0}" type="slidenum">
              <a:rPr lang="en-US" altLang="en-US">
                <a:solidFill>
                  <a:srgbClr val="898989"/>
                </a:solidFill>
              </a:rPr>
              <a:pPr eaLnBrk="1" hangingPunct="1"/>
              <a:t>38</a:t>
            </a:fld>
            <a:endParaRPr lang="en-US" altLang="en-US">
              <a:solidFill>
                <a:srgbClr val="898989"/>
              </a:solidFill>
            </a:endParaRPr>
          </a:p>
        </p:txBody>
      </p:sp>
      <p:sp>
        <p:nvSpPr>
          <p:cNvPr id="4" name="Rectangle 6">
            <a:extLst>
              <a:ext uri="{FF2B5EF4-FFF2-40B4-BE49-F238E27FC236}">
                <a16:creationId xmlns:a16="http://schemas.microsoft.com/office/drawing/2014/main" id="{EBFD3462-1712-46BB-9C30-2326AAB82996}"/>
              </a:ext>
            </a:extLst>
          </p:cNvPr>
          <p:cNvSpPr>
            <a:spLocks noChangeArrowheads="1"/>
          </p:cNvSpPr>
          <p:nvPr/>
        </p:nvSpPr>
        <p:spPr bwMode="auto">
          <a:xfrm>
            <a:off x="228600" y="682625"/>
            <a:ext cx="868680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q"/>
            </a:pPr>
            <a:r>
              <a:rPr lang="en-US" altLang="en-US" sz="2400" b="1">
                <a:solidFill>
                  <a:srgbClr val="000000"/>
                </a:solidFill>
                <a:cs typeface="Times New Roman" panose="02020603050405020304" pitchFamily="18" charset="0"/>
              </a:rPr>
              <a:t>For example, if we rotate the dogwood flower pictured below about its center by 90° (</a:t>
            </a:r>
            <a:r>
              <a:rPr lang="el-GR" altLang="en-US" sz="2400" b="1">
                <a:solidFill>
                  <a:srgbClr val="000000"/>
                </a:solidFill>
                <a:latin typeface="Times New Roman" panose="02020603050405020304" pitchFamily="18" charset="0"/>
                <a:cs typeface="Times New Roman" panose="02020603050405020304" pitchFamily="18" charset="0"/>
              </a:rPr>
              <a:t>π</a:t>
            </a:r>
            <a:r>
              <a:rPr lang="en-US" altLang="en-US" sz="2400" b="1">
                <a:solidFill>
                  <a:srgbClr val="000000"/>
                </a:solidFill>
                <a:ea typeface="Times New Roman" panose="02020603050405020304" pitchFamily="18" charset="0"/>
              </a:rPr>
              <a:t>/2 radians), it will look </a:t>
            </a:r>
            <a:r>
              <a:rPr lang="en-US" altLang="en-US" sz="2400" b="1"/>
              <a:t>just like it did before we rotated it.</a:t>
            </a:r>
          </a:p>
          <a:p>
            <a:pPr>
              <a:buFont typeface="Wingdings" panose="05000000000000000000" pitchFamily="2" charset="2"/>
              <a:buChar char="q"/>
            </a:pPr>
            <a:endParaRPr lang="en-US" altLang="en-US" sz="1600" b="1"/>
          </a:p>
          <a:p>
            <a:pPr>
              <a:buFont typeface="Wingdings" panose="05000000000000000000" pitchFamily="2" charset="2"/>
              <a:buChar char="q"/>
            </a:pPr>
            <a:endParaRPr lang="en-US" altLang="en-US" sz="1600" b="1"/>
          </a:p>
          <a:p>
            <a:pPr>
              <a:buFont typeface="Wingdings" panose="05000000000000000000" pitchFamily="2" charset="2"/>
              <a:buChar char="q"/>
            </a:pPr>
            <a:endParaRPr lang="en-US" altLang="en-US" sz="1600" b="1"/>
          </a:p>
          <a:p>
            <a:pPr>
              <a:buFont typeface="Wingdings" panose="05000000000000000000" pitchFamily="2" charset="2"/>
              <a:buChar char="q"/>
            </a:pPr>
            <a:endParaRPr lang="en-US" altLang="en-US" sz="1600" b="1"/>
          </a:p>
          <a:p>
            <a:pPr>
              <a:buFont typeface="Wingdings" panose="05000000000000000000" pitchFamily="2" charset="2"/>
              <a:buChar char="q"/>
            </a:pPr>
            <a:endParaRPr lang="en-US" altLang="en-US" sz="1600" b="1"/>
          </a:p>
          <a:p>
            <a:pPr>
              <a:buFont typeface="Wingdings" panose="05000000000000000000" pitchFamily="2" charset="2"/>
              <a:buChar char="q"/>
            </a:pPr>
            <a:endParaRPr lang="en-US" altLang="en-US" sz="1600" b="1"/>
          </a:p>
          <a:p>
            <a:pPr>
              <a:buFont typeface="Wingdings" panose="05000000000000000000" pitchFamily="2" charset="2"/>
              <a:buChar char="q"/>
            </a:pPr>
            <a:endParaRPr lang="en-US" altLang="en-US" sz="1600" b="1"/>
          </a:p>
          <a:p>
            <a:pPr>
              <a:buFont typeface="Wingdings" panose="05000000000000000000" pitchFamily="2" charset="2"/>
              <a:buChar char="q"/>
            </a:pPr>
            <a:endParaRPr lang="en-US" altLang="en-US" sz="1600" b="1"/>
          </a:p>
          <a:p>
            <a:pPr>
              <a:buFont typeface="Wingdings" panose="05000000000000000000" pitchFamily="2" charset="2"/>
              <a:buChar char="q"/>
            </a:pPr>
            <a:r>
              <a:rPr lang="en-US" altLang="en-US" sz="2400" b="1"/>
              <a:t>Radial symmetry is often seen in organisms (such as cnidarians like corals and sea anemones) with a </a:t>
            </a:r>
            <a:r>
              <a:rPr lang="en-US" altLang="en-US" sz="2400" b="1">
                <a:solidFill>
                  <a:schemeClr val="accent1"/>
                </a:solidFill>
              </a:rPr>
              <a:t>sessile</a:t>
            </a:r>
            <a:r>
              <a:rPr lang="en-US" altLang="en-US" sz="2400" b="1"/>
              <a:t> life style (that are anchored and cannot exhibit directed movement). Radial symmetry permits these animals to respond to stimuli received on any side. </a:t>
            </a:r>
          </a:p>
          <a:p>
            <a:pPr>
              <a:buFontTx/>
              <a:buChar char="•"/>
            </a:pPr>
            <a:endParaRPr lang="en-US" altLang="en-US" sz="1600" b="1"/>
          </a:p>
          <a:p>
            <a:pPr>
              <a:buFontTx/>
              <a:buChar char="•"/>
            </a:pPr>
            <a:endParaRPr lang="en-US" altLang="en-US" sz="1600" b="1"/>
          </a:p>
          <a:p>
            <a:pPr>
              <a:buFontTx/>
              <a:buChar char="•"/>
            </a:pPr>
            <a:endParaRPr lang="en-US" altLang="en-US" sz="1600" b="1"/>
          </a:p>
          <a:p>
            <a:pPr>
              <a:buFontTx/>
              <a:buChar char="•"/>
            </a:pPr>
            <a:endParaRPr lang="en-US" altLang="en-US" sz="1600" b="1"/>
          </a:p>
          <a:p>
            <a:pPr eaLnBrk="1" hangingPunct="1"/>
            <a:endParaRPr lang="en-US" altLang="en-US" sz="1600" b="1"/>
          </a:p>
          <a:p>
            <a:pPr eaLnBrk="1" hangingPunct="1"/>
            <a:endParaRPr lang="en-US" altLang="en-US"/>
          </a:p>
        </p:txBody>
      </p:sp>
      <p:pic>
        <p:nvPicPr>
          <p:cNvPr id="6" name="Picture 5">
            <a:extLst>
              <a:ext uri="{FF2B5EF4-FFF2-40B4-BE49-F238E27FC236}">
                <a16:creationId xmlns:a16="http://schemas.microsoft.com/office/drawing/2014/main" id="{68CB3AAA-5D51-4A80-A5AB-17CACE610A92}"/>
              </a:ext>
            </a:extLst>
          </p:cNvPr>
          <p:cNvPicPr>
            <a:picLocks noChangeAspect="1"/>
          </p:cNvPicPr>
          <p:nvPr/>
        </p:nvPicPr>
        <p:blipFill>
          <a:blip r:embed="rId2">
            <a:extLst>
              <a:ext uri="{28A0092B-C50C-407E-A947-70E740481C1C}">
                <a14:useLocalDpi xmlns:a14="http://schemas.microsoft.com/office/drawing/2010/main" val="0"/>
              </a:ext>
            </a:extLst>
          </a:blip>
          <a:srcRect l="15799" t="9491" r="14063" b="9721"/>
          <a:stretch>
            <a:fillRect/>
          </a:stretch>
        </p:blipFill>
        <p:spPr bwMode="auto">
          <a:xfrm>
            <a:off x="1371600" y="1981200"/>
            <a:ext cx="17113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5" name="AutoShape 1">
            <a:extLst>
              <a:ext uri="{FF2B5EF4-FFF2-40B4-BE49-F238E27FC236}">
                <a16:creationId xmlns:a16="http://schemas.microsoft.com/office/drawing/2014/main" id="{D30C22A3-71AA-4B41-8920-3A6FBC8F0030}"/>
              </a:ext>
            </a:extLst>
          </p:cNvPr>
          <p:cNvSpPr>
            <a:spLocks noChangeArrowheads="1"/>
          </p:cNvSpPr>
          <p:nvPr/>
        </p:nvSpPr>
        <p:spPr bwMode="auto">
          <a:xfrm>
            <a:off x="3505200" y="2590800"/>
            <a:ext cx="1162050" cy="223838"/>
          </a:xfrm>
          <a:prstGeom prst="rightArrow">
            <a:avLst>
              <a:gd name="adj1" fmla="val 50000"/>
              <a:gd name="adj2" fmla="val 129787"/>
            </a:avLst>
          </a:prstGeom>
          <a:solidFill>
            <a:srgbClr val="00000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9" name="Picture 8">
            <a:extLst>
              <a:ext uri="{FF2B5EF4-FFF2-40B4-BE49-F238E27FC236}">
                <a16:creationId xmlns:a16="http://schemas.microsoft.com/office/drawing/2014/main" id="{390F139F-52E7-4B6F-9BC2-613C47C904D4}"/>
              </a:ext>
            </a:extLst>
          </p:cNvPr>
          <p:cNvPicPr>
            <a:picLocks noChangeAspect="1"/>
          </p:cNvPicPr>
          <p:nvPr/>
        </p:nvPicPr>
        <p:blipFill>
          <a:blip r:embed="rId3">
            <a:extLst>
              <a:ext uri="{28A0092B-C50C-407E-A947-70E740481C1C}">
                <a14:useLocalDpi xmlns:a14="http://schemas.microsoft.com/office/drawing/2010/main" val="0"/>
              </a:ext>
            </a:extLst>
          </a:blip>
          <a:srcRect l="9721" t="15799" r="9491" b="14063"/>
          <a:stretch>
            <a:fillRect/>
          </a:stretch>
        </p:blipFill>
        <p:spPr bwMode="auto">
          <a:xfrm>
            <a:off x="4953000" y="1828800"/>
            <a:ext cx="148590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5"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style.rotation</p:attrName>
                                        </p:attrNameLst>
                                      </p:cBhvr>
                                      <p:tavLst>
                                        <p:tav tm="0">
                                          <p:val>
                                            <p:fltVal val="720"/>
                                          </p:val>
                                        </p:tav>
                                        <p:tav tm="100000">
                                          <p:val>
                                            <p:fltVal val="0"/>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style.rotation</p:attrName>
                                        </p:attrNameLst>
                                      </p:cBhvr>
                                      <p:tavLst>
                                        <p:tav tm="0">
                                          <p:val>
                                            <p:fltVal val="720"/>
                                          </p:val>
                                        </p:tav>
                                        <p:tav tm="100000">
                                          <p:val>
                                            <p:fltVal val="0"/>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 calcmode="lin" valueType="num">
                                      <p:cBhvr>
                                        <p:cTn id="26" dur="500" fill="hold"/>
                                        <p:tgtEl>
                                          <p:spTgt spid="9"/>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58B64-B41A-4257-9879-BBB63989687A}"/>
              </a:ext>
            </a:extLst>
          </p:cNvPr>
          <p:cNvSpPr>
            <a:spLocks noGrp="1"/>
          </p:cNvSpPr>
          <p:nvPr>
            <p:ph type="title"/>
          </p:nvPr>
        </p:nvSpPr>
        <p:spPr>
          <a:xfrm>
            <a:off x="76200" y="0"/>
            <a:ext cx="8991600" cy="762000"/>
          </a:xfrm>
          <a:solidFill>
            <a:schemeClr val="tx2">
              <a:lumMod val="20000"/>
              <a:lumOff val="80000"/>
            </a:schemeClr>
          </a:solidFill>
          <a:ln w="38100">
            <a:solidFill>
              <a:schemeClr val="tx1"/>
            </a:solidFill>
          </a:ln>
        </p:spPr>
        <p:txBody>
          <a:bodyPr rtlCol="0">
            <a:noAutofit/>
          </a:bodyPr>
          <a:lstStyle/>
          <a:p>
            <a:pPr fontAlgn="auto">
              <a:spcAft>
                <a:spcPts val="0"/>
              </a:spcAft>
              <a:defRPr/>
            </a:pPr>
            <a:r>
              <a:rPr lang="en-US" sz="2400" b="1" dirty="0">
                <a:cs typeface="Arial" pitchFamily="34" charset="0"/>
              </a:rPr>
              <a:t>Finding the Degree Measure of </a:t>
            </a:r>
            <a:br>
              <a:rPr lang="en-US" sz="2400" b="1" dirty="0">
                <a:cs typeface="Arial" pitchFamily="34" charset="0"/>
              </a:rPr>
            </a:br>
            <a:r>
              <a:rPr lang="en-US" sz="2400" b="1" dirty="0">
                <a:cs typeface="Arial" pitchFamily="34" charset="0"/>
              </a:rPr>
              <a:t>Rotation of Radially Symmetrical Objects</a:t>
            </a:r>
            <a:endParaRPr lang="en-US" sz="2400" dirty="0">
              <a:cs typeface="Arial" pitchFamily="34" charset="0"/>
            </a:endParaRPr>
          </a:p>
        </p:txBody>
      </p:sp>
      <p:sp>
        <p:nvSpPr>
          <p:cNvPr id="3" name="Slide Number Placeholder 2">
            <a:extLst>
              <a:ext uri="{FF2B5EF4-FFF2-40B4-BE49-F238E27FC236}">
                <a16:creationId xmlns:a16="http://schemas.microsoft.com/office/drawing/2014/main" id="{346379FC-E63D-4962-A188-5877E50E493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C1F9E16-DF9F-4B50-9F93-42923C6602F5}" type="slidenum">
              <a:rPr lang="en-US" altLang="en-US">
                <a:solidFill>
                  <a:srgbClr val="898989"/>
                </a:solidFill>
              </a:rPr>
              <a:pPr eaLnBrk="1" hangingPunct="1"/>
              <a:t>39</a:t>
            </a:fld>
            <a:endParaRPr lang="en-US" altLang="en-US">
              <a:solidFill>
                <a:srgbClr val="898989"/>
              </a:solidFill>
            </a:endParaRPr>
          </a:p>
        </p:txBody>
      </p:sp>
      <p:sp>
        <p:nvSpPr>
          <p:cNvPr id="4" name="Rectangle 6">
            <a:extLst>
              <a:ext uri="{FF2B5EF4-FFF2-40B4-BE49-F238E27FC236}">
                <a16:creationId xmlns:a16="http://schemas.microsoft.com/office/drawing/2014/main" id="{62C5EDA6-65A0-4645-BA87-FE5BD40D2013}"/>
              </a:ext>
            </a:extLst>
          </p:cNvPr>
          <p:cNvSpPr>
            <a:spLocks noChangeArrowheads="1"/>
          </p:cNvSpPr>
          <p:nvPr/>
        </p:nvSpPr>
        <p:spPr bwMode="auto">
          <a:xfrm>
            <a:off x="0" y="838200"/>
            <a:ext cx="9144000" cy="4564063"/>
          </a:xfrm>
          <a:prstGeom prst="rect">
            <a:avLst/>
          </a:prstGeom>
          <a:noFill/>
          <a:ln w="9525">
            <a:noFill/>
            <a:miter lim="800000"/>
            <a:headEnd/>
            <a:tailEnd/>
          </a:ln>
          <a:effectLst/>
        </p:spPr>
        <p:txBody>
          <a:bodyPr/>
          <a:lstStyle/>
          <a:p>
            <a:pPr marL="342900" indent="-342900">
              <a:buFont typeface="Wingdings" pitchFamily="2" charset="2"/>
              <a:buChar char="q"/>
              <a:defRPr/>
            </a:pPr>
            <a:r>
              <a:rPr lang="en-US" sz="2400" dirty="0">
                <a:latin typeface="Arial" charset="0"/>
                <a:cs typeface="+mn-cs"/>
              </a:rPr>
              <a:t>Look at the circle on your paper, and think about the following questions:</a:t>
            </a:r>
          </a:p>
          <a:p>
            <a:pPr marL="800100" lvl="1" indent="-342900">
              <a:buFont typeface="Wingdings" pitchFamily="2" charset="2"/>
              <a:buChar char="q"/>
              <a:defRPr/>
            </a:pPr>
            <a:r>
              <a:rPr lang="en-US" sz="2400" b="1" dirty="0">
                <a:latin typeface="Arial" charset="0"/>
                <a:cs typeface="+mn-cs"/>
              </a:rPr>
              <a:t>If the x-axis and y-axis divide the circle into four quadrants, how many degrees of the circle are in </a:t>
            </a:r>
            <a:r>
              <a:rPr lang="en-US" sz="2400" b="1" i="1" dirty="0">
                <a:latin typeface="Arial" charset="0"/>
                <a:cs typeface="+mn-cs"/>
              </a:rPr>
              <a:t>one</a:t>
            </a:r>
            <a:r>
              <a:rPr lang="en-US" sz="2400" b="1" dirty="0">
                <a:latin typeface="Arial" charset="0"/>
                <a:cs typeface="+mn-cs"/>
              </a:rPr>
              <a:t> of the quadrants on the graph?</a:t>
            </a:r>
          </a:p>
          <a:p>
            <a:pPr marL="800100" lvl="1" indent="-342900">
              <a:buFont typeface="Wingdings" pitchFamily="2" charset="2"/>
              <a:buChar char="q"/>
              <a:defRPr/>
            </a:pPr>
            <a:r>
              <a:rPr lang="en-US" sz="2400" b="1" dirty="0">
                <a:latin typeface="Arial" charset="0"/>
                <a:cs typeface="+mn-cs"/>
              </a:rPr>
              <a:t>Looking at just one of the quadrants on your graph and thinking about the number of degrees in that one quadrant, how many degrees does </a:t>
            </a:r>
            <a:r>
              <a:rPr lang="en-US" sz="2400" b="1" i="1" dirty="0">
                <a:latin typeface="Arial" charset="0"/>
                <a:cs typeface="+mn-cs"/>
              </a:rPr>
              <a:t>one-half</a:t>
            </a:r>
            <a:r>
              <a:rPr lang="en-US" sz="2400" b="1" dirty="0">
                <a:latin typeface="Arial" charset="0"/>
                <a:cs typeface="+mn-cs"/>
              </a:rPr>
              <a:t> of that one quadrant represent?  Click to see the answers!</a:t>
            </a:r>
          </a:p>
          <a:p>
            <a:pPr marL="342900" indent="-342900">
              <a:buFont typeface="Wingdings" pitchFamily="2" charset="2"/>
              <a:buChar char="q"/>
              <a:defRPr/>
            </a:pPr>
            <a:r>
              <a:rPr lang="en-US" sz="2400" b="1" dirty="0">
                <a:solidFill>
                  <a:srgbClr val="0070C0"/>
                </a:solidFill>
                <a:latin typeface="Arial" charset="0"/>
                <a:cs typeface="+mn-cs"/>
              </a:rPr>
              <a:t>If your answers to the previous questions were that one quadrant contains 90 degrees of the circle, and that one half of a quadrant represents 45 degrees, you are exactly right!</a:t>
            </a:r>
            <a:endParaRPr lang="en-US" sz="2400" dirty="0">
              <a:solidFill>
                <a:srgbClr val="0070C0"/>
              </a:solidFill>
              <a:latin typeface="Arial" charset="0"/>
              <a:cs typeface="+mn-cs"/>
            </a:endParaRPr>
          </a:p>
          <a:p>
            <a:pPr marL="342900" indent="-342900">
              <a:buFont typeface="Wingdings" pitchFamily="2" charset="2"/>
              <a:buChar char="q"/>
              <a:defRPr/>
            </a:pPr>
            <a:r>
              <a:rPr lang="en-US" sz="2400" dirty="0">
                <a:latin typeface="Arial" charset="0"/>
                <a:cs typeface="+mn-cs"/>
              </a:rPr>
              <a:t>Now, you will use the square object you used in the previous illustration of rotational symmetry to see how you can quantify the degree of rotational symmetry possessed by an object.</a:t>
            </a:r>
          </a:p>
          <a:p>
            <a:pPr eaLnBrk="0" hangingPunct="0">
              <a:buFontTx/>
              <a:buChar char="•"/>
              <a:defRPr/>
            </a:pPr>
            <a:endParaRPr lang="en-US" sz="1600" b="1" dirty="0">
              <a:latin typeface="Arial" charset="0"/>
              <a:cs typeface="+mn-cs"/>
            </a:endParaRPr>
          </a:p>
          <a:p>
            <a:pPr eaLnBrk="0" hangingPunct="0">
              <a:buFontTx/>
              <a:buChar char="•"/>
              <a:defRPr/>
            </a:pPr>
            <a:endParaRPr lang="en-US" sz="1600" b="1" dirty="0">
              <a:latin typeface="Arial" charset="0"/>
              <a:cs typeface="+mn-cs"/>
            </a:endParaRPr>
          </a:p>
          <a:p>
            <a:pPr eaLnBrk="0" hangingPunct="0">
              <a:buFontTx/>
              <a:buChar char="•"/>
              <a:defRPr/>
            </a:pPr>
            <a:endParaRPr lang="en-US" sz="1600" b="1" dirty="0">
              <a:latin typeface="Arial" charset="0"/>
              <a:cs typeface="+mn-cs"/>
            </a:endParaRPr>
          </a:p>
          <a:p>
            <a:pPr eaLnBrk="0" hangingPunct="0">
              <a:buFontTx/>
              <a:buChar char="•"/>
              <a:defRPr/>
            </a:pPr>
            <a:endParaRPr lang="en-US" sz="1600" b="1" dirty="0">
              <a:latin typeface="Arial" charset="0"/>
              <a:cs typeface="+mn-cs"/>
            </a:endParaRPr>
          </a:p>
          <a:p>
            <a:pPr>
              <a:defRPr/>
            </a:pPr>
            <a:endParaRPr lang="en-US" sz="1600" b="1" dirty="0">
              <a:latin typeface="Arial" charset="0"/>
              <a:cs typeface="+mn-cs"/>
            </a:endParaRPr>
          </a:p>
          <a:p>
            <a:pPr>
              <a:defRPr/>
            </a:pPr>
            <a:endParaRPr lang="en-US" dirty="0">
              <a:latin typeface="Arial"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C780F01E-2392-4B11-8A54-7EE66A2FA905}"/>
              </a:ext>
            </a:extLst>
          </p:cNvPr>
          <p:cNvSpPr>
            <a:spLocks noGrp="1" noChangeArrowheads="1"/>
          </p:cNvSpPr>
          <p:nvPr>
            <p:ph type="title"/>
          </p:nvPr>
        </p:nvSpPr>
        <p:spPr>
          <a:xfrm>
            <a:off x="457200" y="152400"/>
            <a:ext cx="8229600" cy="655638"/>
          </a:xfrm>
          <a:solidFill>
            <a:srgbClr val="00B0F0"/>
          </a:solidFill>
          <a:ln w="38100">
            <a:solidFill>
              <a:schemeClr val="tx1"/>
            </a:solidFill>
            <a:miter lim="800000"/>
            <a:headEnd/>
            <a:tailEnd/>
          </a:ln>
        </p:spPr>
        <p:txBody>
          <a:bodyPr/>
          <a:lstStyle/>
          <a:p>
            <a:r>
              <a:rPr lang="en-US" altLang="en-US" sz="2400" b="1">
                <a:solidFill>
                  <a:schemeClr val="bg1"/>
                </a:solidFill>
                <a:cs typeface="Arial" panose="020B0604020202020204" pitchFamily="34" charset="0"/>
              </a:rPr>
              <a:t>Unit 6: Animal Kingdom – Materials List</a:t>
            </a:r>
          </a:p>
        </p:txBody>
      </p:sp>
      <p:sp>
        <p:nvSpPr>
          <p:cNvPr id="5" name="Rectangle 6">
            <a:extLst>
              <a:ext uri="{FF2B5EF4-FFF2-40B4-BE49-F238E27FC236}">
                <a16:creationId xmlns:a16="http://schemas.microsoft.com/office/drawing/2014/main" id="{9163D9AA-0019-40D3-B52C-B0F6CF4AB06F}"/>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6961887-DECF-499D-9AE5-A5ADC0477738}" type="slidenum">
              <a:rPr lang="en-US" altLang="en-US">
                <a:solidFill>
                  <a:srgbClr val="898989"/>
                </a:solidFill>
              </a:rPr>
              <a:pPr eaLnBrk="1" hangingPunct="1"/>
              <a:t>4</a:t>
            </a:fld>
            <a:endParaRPr lang="en-US" altLang="en-US">
              <a:solidFill>
                <a:srgbClr val="898989"/>
              </a:solidFill>
            </a:endParaRPr>
          </a:p>
        </p:txBody>
      </p:sp>
      <p:sp>
        <p:nvSpPr>
          <p:cNvPr id="6" name="Action Button: Home 5">
            <a:hlinkClick r:id="rId2" action="ppaction://hlinksldjump" highlightClick="1"/>
            <a:extLst>
              <a:ext uri="{FF2B5EF4-FFF2-40B4-BE49-F238E27FC236}">
                <a16:creationId xmlns:a16="http://schemas.microsoft.com/office/drawing/2014/main" id="{EDB433F2-2ECB-49E7-9548-32A1FF20A81B}"/>
              </a:ext>
            </a:extLst>
          </p:cNvPr>
          <p:cNvSpPr/>
          <p:nvPr/>
        </p:nvSpPr>
        <p:spPr>
          <a:xfrm>
            <a:off x="7391400" y="5943600"/>
            <a:ext cx="609600" cy="609600"/>
          </a:xfrm>
          <a:prstGeom prst="actionButtonHom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7" name="Content Placeholder 6">
            <a:extLst>
              <a:ext uri="{FF2B5EF4-FFF2-40B4-BE49-F238E27FC236}">
                <a16:creationId xmlns:a16="http://schemas.microsoft.com/office/drawing/2014/main" id="{3E7A12A3-AB35-424C-B85E-00223E4516CE}"/>
              </a:ext>
            </a:extLst>
          </p:cNvPr>
          <p:cNvSpPr>
            <a:spLocks noGrp="1"/>
          </p:cNvSpPr>
          <p:nvPr>
            <p:ph sz="half" idx="1"/>
          </p:nvPr>
        </p:nvSpPr>
        <p:spPr>
          <a:xfrm>
            <a:off x="457200" y="914400"/>
            <a:ext cx="8458200" cy="5638800"/>
          </a:xfrm>
        </p:spPr>
        <p:txBody>
          <a:bodyPr numCol="2" rtlCol="0">
            <a:normAutofit/>
          </a:bodyPr>
          <a:lstStyle/>
          <a:p>
            <a:pPr fontAlgn="auto">
              <a:spcAft>
                <a:spcPts val="0"/>
              </a:spcAft>
              <a:buFont typeface="Wingdings" pitchFamily="2" charset="2"/>
              <a:buChar char="q"/>
              <a:defRPr/>
            </a:pPr>
            <a:r>
              <a:rPr lang="en-US" sz="1600" b="1" dirty="0"/>
              <a:t>Spinner</a:t>
            </a:r>
          </a:p>
          <a:p>
            <a:pPr fontAlgn="auto">
              <a:spcAft>
                <a:spcPts val="0"/>
              </a:spcAft>
              <a:buFont typeface="Wingdings" pitchFamily="2" charset="2"/>
              <a:buChar char="q"/>
              <a:defRPr/>
            </a:pPr>
            <a:r>
              <a:rPr lang="en-US" sz="1600" b="1" dirty="0"/>
              <a:t>Magnifying glass</a:t>
            </a:r>
          </a:p>
          <a:p>
            <a:pPr fontAlgn="auto">
              <a:spcAft>
                <a:spcPts val="0"/>
              </a:spcAft>
              <a:buFont typeface="Wingdings" pitchFamily="2" charset="2"/>
              <a:buChar char="q"/>
              <a:defRPr/>
            </a:pPr>
            <a:r>
              <a:rPr lang="en-US" sz="1600" b="1" dirty="0"/>
              <a:t>Game poster for </a:t>
            </a:r>
            <a:r>
              <a:rPr lang="en-US" sz="1600" b="1" dirty="0" err="1"/>
              <a:t>phylogenetic</a:t>
            </a:r>
            <a:r>
              <a:rPr lang="en-US" sz="1600" b="1" dirty="0"/>
              <a:t> tree </a:t>
            </a:r>
          </a:p>
          <a:p>
            <a:pPr fontAlgn="auto">
              <a:spcAft>
                <a:spcPts val="0"/>
              </a:spcAft>
              <a:buFont typeface="Wingdings" pitchFamily="2" charset="2"/>
              <a:buChar char="q"/>
              <a:defRPr/>
            </a:pPr>
            <a:r>
              <a:rPr lang="en-US" sz="1600" b="1" dirty="0"/>
              <a:t>Mystery Animal</a:t>
            </a:r>
          </a:p>
          <a:p>
            <a:pPr fontAlgn="auto">
              <a:spcAft>
                <a:spcPts val="0"/>
              </a:spcAft>
              <a:buFont typeface="Wingdings" pitchFamily="2" charset="2"/>
              <a:buChar char="q"/>
              <a:defRPr/>
            </a:pPr>
            <a:r>
              <a:rPr lang="en-US" sz="1600" b="1" dirty="0"/>
              <a:t>Phylum Representatives</a:t>
            </a:r>
          </a:p>
          <a:p>
            <a:pPr lvl="1" fontAlgn="auto">
              <a:spcAft>
                <a:spcPts val="0"/>
              </a:spcAft>
              <a:buFont typeface="Wingdings" pitchFamily="2" charset="2"/>
              <a:buChar char="q"/>
              <a:defRPr/>
            </a:pPr>
            <a:r>
              <a:rPr lang="en-US" sz="1400" b="1" dirty="0"/>
              <a:t>#1 – Sponge</a:t>
            </a:r>
          </a:p>
          <a:p>
            <a:pPr lvl="1" fontAlgn="auto">
              <a:spcAft>
                <a:spcPts val="0"/>
              </a:spcAft>
              <a:buFont typeface="Wingdings" pitchFamily="2" charset="2"/>
              <a:buChar char="q"/>
              <a:defRPr/>
            </a:pPr>
            <a:r>
              <a:rPr lang="en-US" sz="1400" b="1" dirty="0"/>
              <a:t>#2 – Jellyfish</a:t>
            </a:r>
          </a:p>
          <a:p>
            <a:pPr lvl="1" fontAlgn="auto">
              <a:spcAft>
                <a:spcPts val="0"/>
              </a:spcAft>
              <a:buFont typeface="Wingdings" pitchFamily="2" charset="2"/>
              <a:buChar char="q"/>
              <a:defRPr/>
            </a:pPr>
            <a:r>
              <a:rPr lang="en-US" sz="1400" b="1" dirty="0"/>
              <a:t>#3 – Liver fluke</a:t>
            </a:r>
          </a:p>
          <a:p>
            <a:pPr lvl="1" fontAlgn="auto">
              <a:spcAft>
                <a:spcPts val="0"/>
              </a:spcAft>
              <a:buFont typeface="Wingdings" pitchFamily="2" charset="2"/>
              <a:buChar char="q"/>
              <a:defRPr/>
            </a:pPr>
            <a:r>
              <a:rPr lang="en-US" sz="1400" b="1" dirty="0"/>
              <a:t>#4 – Roundworm</a:t>
            </a:r>
          </a:p>
          <a:p>
            <a:pPr lvl="1" fontAlgn="auto">
              <a:spcAft>
                <a:spcPts val="0"/>
              </a:spcAft>
              <a:buFont typeface="Wingdings" pitchFamily="2" charset="2"/>
              <a:buChar char="q"/>
              <a:defRPr/>
            </a:pPr>
            <a:r>
              <a:rPr lang="en-US" sz="1400" b="1" dirty="0"/>
              <a:t>#5 – Clam</a:t>
            </a:r>
          </a:p>
          <a:p>
            <a:pPr lvl="1" fontAlgn="auto">
              <a:spcAft>
                <a:spcPts val="0"/>
              </a:spcAft>
              <a:buFont typeface="Wingdings" pitchFamily="2" charset="2"/>
              <a:buChar char="q"/>
              <a:defRPr/>
            </a:pPr>
            <a:r>
              <a:rPr lang="en-US" sz="1400" b="1" dirty="0"/>
              <a:t>#6 – Bristle worm</a:t>
            </a:r>
          </a:p>
          <a:p>
            <a:pPr lvl="1" fontAlgn="auto">
              <a:spcAft>
                <a:spcPts val="0"/>
              </a:spcAft>
              <a:buFont typeface="Wingdings" pitchFamily="2" charset="2"/>
              <a:buChar char="q"/>
              <a:defRPr/>
            </a:pPr>
            <a:r>
              <a:rPr lang="en-US" sz="1400" b="1" dirty="0"/>
              <a:t>#7 – Crustacean (krill, crab, or isopod)</a:t>
            </a:r>
          </a:p>
          <a:p>
            <a:pPr lvl="1" fontAlgn="auto">
              <a:spcAft>
                <a:spcPts val="0"/>
              </a:spcAft>
              <a:buFont typeface="Wingdings" pitchFamily="2" charset="2"/>
              <a:buChar char="q"/>
              <a:defRPr/>
            </a:pPr>
            <a:r>
              <a:rPr lang="en-US" sz="1400" b="1" dirty="0"/>
              <a:t>#8– Starfish</a:t>
            </a:r>
          </a:p>
          <a:p>
            <a:pPr lvl="1" fontAlgn="auto">
              <a:spcAft>
                <a:spcPts val="0"/>
              </a:spcAft>
              <a:buFont typeface="Wingdings" pitchFamily="2" charset="2"/>
              <a:buChar char="q"/>
              <a:defRPr/>
            </a:pPr>
            <a:r>
              <a:rPr lang="en-US" sz="1400" b="1" dirty="0"/>
              <a:t>#9 – Lancelet</a:t>
            </a:r>
          </a:p>
          <a:p>
            <a:pPr lvl="1" fontAlgn="auto">
              <a:spcAft>
                <a:spcPts val="0"/>
              </a:spcAft>
              <a:buFont typeface="Wingdings" pitchFamily="2" charset="2"/>
              <a:buChar char="q"/>
              <a:defRPr/>
            </a:pPr>
            <a:r>
              <a:rPr lang="en-US" sz="1400" b="1" dirty="0"/>
              <a:t>#10 – Insect</a:t>
            </a:r>
          </a:p>
          <a:p>
            <a:pPr lvl="1" fontAlgn="auto">
              <a:spcAft>
                <a:spcPts val="0"/>
              </a:spcAft>
              <a:buFont typeface="Wingdings" pitchFamily="2" charset="2"/>
              <a:buChar char="q"/>
              <a:defRPr/>
            </a:pPr>
            <a:r>
              <a:rPr lang="en-US" sz="1400" b="1" dirty="0"/>
              <a:t>#11 – Cephalopod (octopus or squid)</a:t>
            </a:r>
          </a:p>
          <a:p>
            <a:pPr lvl="1" fontAlgn="auto">
              <a:spcAft>
                <a:spcPts val="0"/>
              </a:spcAft>
              <a:buFont typeface="Wingdings" pitchFamily="2" charset="2"/>
              <a:buChar char="q"/>
              <a:defRPr/>
            </a:pPr>
            <a:r>
              <a:rPr lang="en-US" sz="1400" b="1" dirty="0"/>
              <a:t>#12 – Hydra</a:t>
            </a:r>
          </a:p>
          <a:p>
            <a:pPr lvl="1" fontAlgn="auto">
              <a:spcAft>
                <a:spcPts val="0"/>
              </a:spcAft>
              <a:buFont typeface="Wingdings" pitchFamily="2" charset="2"/>
              <a:buChar char="q"/>
              <a:defRPr/>
            </a:pPr>
            <a:r>
              <a:rPr lang="en-US" sz="1400" b="1" dirty="0"/>
              <a:t>#13 – Leech</a:t>
            </a:r>
          </a:p>
          <a:p>
            <a:pPr lvl="1" fontAlgn="auto">
              <a:spcAft>
                <a:spcPts val="0"/>
              </a:spcAft>
              <a:buFont typeface="Wingdings" pitchFamily="2" charset="2"/>
              <a:buChar char="q"/>
              <a:defRPr/>
            </a:pPr>
            <a:r>
              <a:rPr lang="en-US" sz="1400" b="1" dirty="0"/>
              <a:t>#14 – </a:t>
            </a:r>
            <a:r>
              <a:rPr lang="en-US" sz="1400" b="1" dirty="0" err="1"/>
              <a:t>Planaria</a:t>
            </a:r>
            <a:endParaRPr lang="en-US" sz="1400" b="1" dirty="0"/>
          </a:p>
          <a:p>
            <a:pPr lvl="1" fontAlgn="auto">
              <a:spcAft>
                <a:spcPts val="0"/>
              </a:spcAft>
              <a:buFont typeface="Wingdings" pitchFamily="2" charset="2"/>
              <a:buChar char="q"/>
              <a:defRPr/>
            </a:pPr>
            <a:r>
              <a:rPr lang="en-US" sz="1400" b="1" dirty="0"/>
              <a:t>#15 – Coral</a:t>
            </a:r>
          </a:p>
          <a:p>
            <a:pPr lvl="1" fontAlgn="auto">
              <a:spcAft>
                <a:spcPts val="0"/>
              </a:spcAft>
              <a:buFont typeface="Wingdings" pitchFamily="2" charset="2"/>
              <a:buChar char="q"/>
              <a:defRPr/>
            </a:pPr>
            <a:endParaRPr lang="en-US" sz="1400" b="1" dirty="0"/>
          </a:p>
          <a:p>
            <a:pPr fontAlgn="auto">
              <a:spcAft>
                <a:spcPts val="0"/>
              </a:spcAft>
              <a:buFont typeface="Wingdings" pitchFamily="2" charset="2"/>
              <a:buChar char="q"/>
              <a:defRPr/>
            </a:pPr>
            <a:r>
              <a:rPr lang="en-US" sz="1600" b="1" dirty="0"/>
              <a:t>Phylum Representatives (continued)</a:t>
            </a:r>
          </a:p>
          <a:p>
            <a:pPr lvl="1" fontAlgn="auto">
              <a:spcAft>
                <a:spcPts val="0"/>
              </a:spcAft>
              <a:buFont typeface="Wingdings" pitchFamily="2" charset="2"/>
              <a:buChar char="q"/>
              <a:defRPr/>
            </a:pPr>
            <a:r>
              <a:rPr lang="en-US" sz="1400" b="1" dirty="0"/>
              <a:t>#16 – Arachnid (spider, harvestman, scorpion, tick, or mite)</a:t>
            </a:r>
          </a:p>
          <a:p>
            <a:pPr lvl="1" fontAlgn="auto">
              <a:spcAft>
                <a:spcPts val="0"/>
              </a:spcAft>
              <a:buFont typeface="Wingdings" pitchFamily="2" charset="2"/>
              <a:buChar char="q"/>
              <a:defRPr/>
            </a:pPr>
            <a:r>
              <a:rPr lang="en-US" sz="1400" b="1" dirty="0"/>
              <a:t>#17 – Earthworm</a:t>
            </a:r>
          </a:p>
          <a:p>
            <a:pPr lvl="1" fontAlgn="auto">
              <a:spcAft>
                <a:spcPts val="0"/>
              </a:spcAft>
              <a:buFont typeface="Wingdings" pitchFamily="2" charset="2"/>
              <a:buChar char="q"/>
              <a:defRPr/>
            </a:pPr>
            <a:r>
              <a:rPr lang="en-US" sz="1400" b="1" dirty="0"/>
              <a:t>#18 – Tapeworm</a:t>
            </a:r>
          </a:p>
          <a:p>
            <a:pPr lvl="1" fontAlgn="auto">
              <a:spcAft>
                <a:spcPts val="0"/>
              </a:spcAft>
              <a:buFont typeface="Wingdings" pitchFamily="2" charset="2"/>
              <a:buChar char="q"/>
              <a:defRPr/>
            </a:pPr>
            <a:r>
              <a:rPr lang="en-US" sz="1400" b="1" dirty="0"/>
              <a:t>#19 – Fish</a:t>
            </a:r>
          </a:p>
          <a:p>
            <a:pPr lvl="1" fontAlgn="auto">
              <a:spcAft>
                <a:spcPts val="0"/>
              </a:spcAft>
              <a:buFont typeface="Wingdings" pitchFamily="2" charset="2"/>
              <a:buChar char="q"/>
              <a:defRPr/>
            </a:pPr>
            <a:r>
              <a:rPr lang="en-US" sz="1400" b="1" dirty="0"/>
              <a:t>#20 – Sea urchin</a:t>
            </a:r>
          </a:p>
          <a:p>
            <a:pPr lvl="1" fontAlgn="auto">
              <a:spcAft>
                <a:spcPts val="0"/>
              </a:spcAft>
              <a:buFont typeface="Wingdings" pitchFamily="2" charset="2"/>
              <a:buChar char="q"/>
              <a:defRPr/>
            </a:pPr>
            <a:r>
              <a:rPr lang="en-US" sz="1400" b="1" dirty="0"/>
              <a:t>#21 – Snail</a:t>
            </a:r>
          </a:p>
          <a:p>
            <a:pPr lvl="1" fontAlgn="auto">
              <a:spcAft>
                <a:spcPts val="0"/>
              </a:spcAft>
              <a:buFont typeface="Wingdings" pitchFamily="2" charset="2"/>
              <a:buChar char="q"/>
              <a:defRPr/>
            </a:pPr>
            <a:r>
              <a:rPr lang="en-US" sz="1400" b="1" dirty="0"/>
              <a:t>#22 – Centipede or millipede</a:t>
            </a:r>
          </a:p>
          <a:p>
            <a:pPr lvl="1" fontAlgn="auto">
              <a:spcAft>
                <a:spcPts val="0"/>
              </a:spcAft>
              <a:buFont typeface="Wingdings" pitchFamily="2" charset="2"/>
              <a:buChar char="q"/>
              <a:defRPr/>
            </a:pPr>
            <a:r>
              <a:rPr lang="en-US" sz="1400" b="1" dirty="0"/>
              <a:t>#23 – Sea squirt</a:t>
            </a:r>
          </a:p>
          <a:p>
            <a:pPr lvl="1" fontAlgn="auto">
              <a:spcAft>
                <a:spcPts val="0"/>
              </a:spcAft>
              <a:buFont typeface="Wingdings" pitchFamily="2" charset="2"/>
              <a:buChar char="q"/>
              <a:defRPr/>
            </a:pPr>
            <a:endParaRPr lang="en-US" sz="1400" b="1" dirty="0"/>
          </a:p>
          <a:p>
            <a:pPr fontAlgn="auto">
              <a:spcAft>
                <a:spcPts val="0"/>
              </a:spcAft>
              <a:defRPr/>
            </a:pP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D11A4-C8F6-456B-9CB9-0A481B088860}"/>
              </a:ext>
            </a:extLst>
          </p:cNvPr>
          <p:cNvSpPr>
            <a:spLocks noGrp="1"/>
          </p:cNvSpPr>
          <p:nvPr>
            <p:ph type="title"/>
          </p:nvPr>
        </p:nvSpPr>
        <p:spPr>
          <a:xfrm>
            <a:off x="228600" y="0"/>
            <a:ext cx="8686800" cy="533400"/>
          </a:xfrm>
          <a:solidFill>
            <a:schemeClr val="tx2">
              <a:lumMod val="20000"/>
              <a:lumOff val="80000"/>
            </a:schemeClr>
          </a:solidFill>
          <a:ln w="38100">
            <a:solidFill>
              <a:schemeClr val="tx1"/>
            </a:solidFill>
          </a:ln>
        </p:spPr>
        <p:txBody>
          <a:bodyPr rtlCol="0">
            <a:noAutofit/>
          </a:bodyPr>
          <a:lstStyle/>
          <a:p>
            <a:pPr fontAlgn="auto">
              <a:spcAft>
                <a:spcPts val="0"/>
              </a:spcAft>
              <a:defRPr/>
            </a:pPr>
            <a:r>
              <a:rPr lang="en-US" sz="2400" b="1" dirty="0">
                <a:cs typeface="Arial" pitchFamily="34" charset="0"/>
              </a:rPr>
              <a:t>Exercise 2: What’s that Reflection?: Animal Symmetry</a:t>
            </a:r>
            <a:endParaRPr lang="en-US" sz="2400" dirty="0">
              <a:cs typeface="Arial" pitchFamily="34" charset="0"/>
            </a:endParaRPr>
          </a:p>
        </p:txBody>
      </p:sp>
      <p:sp>
        <p:nvSpPr>
          <p:cNvPr id="3" name="Slide Number Placeholder 2">
            <a:extLst>
              <a:ext uri="{FF2B5EF4-FFF2-40B4-BE49-F238E27FC236}">
                <a16:creationId xmlns:a16="http://schemas.microsoft.com/office/drawing/2014/main" id="{01C16A4B-3D57-4F09-9C99-834BE9E43E6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AF3FA1F-FAEF-436A-BBC8-0EEC3E4762CE}" type="slidenum">
              <a:rPr lang="en-US" altLang="en-US">
                <a:solidFill>
                  <a:srgbClr val="898989"/>
                </a:solidFill>
              </a:rPr>
              <a:pPr eaLnBrk="1" hangingPunct="1"/>
              <a:t>40</a:t>
            </a:fld>
            <a:endParaRPr lang="en-US" altLang="en-US">
              <a:solidFill>
                <a:srgbClr val="898989"/>
              </a:solidFill>
            </a:endParaRPr>
          </a:p>
        </p:txBody>
      </p:sp>
      <p:sp>
        <p:nvSpPr>
          <p:cNvPr id="4" name="Rectangle 6">
            <a:extLst>
              <a:ext uri="{FF2B5EF4-FFF2-40B4-BE49-F238E27FC236}">
                <a16:creationId xmlns:a16="http://schemas.microsoft.com/office/drawing/2014/main" id="{BC14FAEE-76D8-480B-BEFF-425DD595273D}"/>
              </a:ext>
            </a:extLst>
          </p:cNvPr>
          <p:cNvSpPr>
            <a:spLocks noChangeArrowheads="1"/>
          </p:cNvSpPr>
          <p:nvPr/>
        </p:nvSpPr>
        <p:spPr bwMode="auto">
          <a:xfrm>
            <a:off x="228600" y="533400"/>
            <a:ext cx="8686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Q1. </a:t>
            </a:r>
            <a:r>
              <a:rPr lang="en-US" altLang="en-US" sz="2400"/>
              <a:t>How many rotational positions preserve the appearance of the dogwood flower?  What are those positions, in terms of angles?</a:t>
            </a:r>
            <a:r>
              <a:rPr lang="en-US" altLang="en-US" sz="2400" b="1"/>
              <a:t>  Click for the answer!</a:t>
            </a:r>
            <a:endParaRPr lang="en-US" altLang="en-US" sz="2400"/>
          </a:p>
          <a:p>
            <a:pPr eaLnBrk="1" hangingPunct="1"/>
            <a:r>
              <a:rPr lang="en-US" altLang="en-US" sz="2400" b="1">
                <a:solidFill>
                  <a:schemeClr val="accent1"/>
                </a:solidFill>
              </a:rPr>
              <a:t>Below is an illustration of all of the rotations that preserve the flower’s appearance.</a:t>
            </a:r>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r>
              <a:rPr lang="en-US" altLang="en-US" sz="2400" b="1"/>
              <a:t>Q2.</a:t>
            </a:r>
            <a:r>
              <a:rPr lang="en-US" altLang="en-US" sz="2400"/>
              <a:t> How many rotational positions preserve the appearance of the comb jelly or sea walnut shown below? </a:t>
            </a:r>
            <a:r>
              <a:rPr lang="en-US" altLang="en-US" sz="2400" b="1"/>
              <a:t>Click for answer!</a:t>
            </a:r>
          </a:p>
        </p:txBody>
      </p:sp>
      <p:pic>
        <p:nvPicPr>
          <p:cNvPr id="36" name="Picture 35">
            <a:extLst>
              <a:ext uri="{FF2B5EF4-FFF2-40B4-BE49-F238E27FC236}">
                <a16:creationId xmlns:a16="http://schemas.microsoft.com/office/drawing/2014/main" id="{24037B73-AD32-4BBC-BD67-33CB7206CC4D}"/>
              </a:ext>
            </a:extLst>
          </p:cNvPr>
          <p:cNvPicPr>
            <a:picLocks noChangeAspect="1"/>
          </p:cNvPicPr>
          <p:nvPr/>
        </p:nvPicPr>
        <p:blipFill>
          <a:blip r:embed="rId2">
            <a:extLst>
              <a:ext uri="{28A0092B-C50C-407E-A947-70E740481C1C}">
                <a14:useLocalDpi xmlns:a14="http://schemas.microsoft.com/office/drawing/2010/main" val="0"/>
              </a:ext>
            </a:extLst>
          </a:blip>
          <a:srcRect l="15799" t="9491" r="14063" b="9721"/>
          <a:stretch>
            <a:fillRect/>
          </a:stretch>
        </p:blipFill>
        <p:spPr bwMode="auto">
          <a:xfrm>
            <a:off x="304800" y="2590800"/>
            <a:ext cx="118427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07D91E8A-4BAE-436A-BB9D-A45C8D5F2FB0}"/>
              </a:ext>
            </a:extLst>
          </p:cNvPr>
          <p:cNvPicPr>
            <a:picLocks noChangeAspect="1"/>
          </p:cNvPicPr>
          <p:nvPr/>
        </p:nvPicPr>
        <p:blipFill>
          <a:blip r:embed="rId3">
            <a:extLst>
              <a:ext uri="{28A0092B-C50C-407E-A947-70E740481C1C}">
                <a14:useLocalDpi xmlns:a14="http://schemas.microsoft.com/office/drawing/2010/main" val="0"/>
              </a:ext>
            </a:extLst>
          </a:blip>
          <a:srcRect l="9721" t="15799" r="9491" b="14063"/>
          <a:stretch>
            <a:fillRect/>
          </a:stretch>
        </p:blipFill>
        <p:spPr bwMode="auto">
          <a:xfrm>
            <a:off x="2819400" y="2514600"/>
            <a:ext cx="10287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a:extLst>
              <a:ext uri="{FF2B5EF4-FFF2-40B4-BE49-F238E27FC236}">
                <a16:creationId xmlns:a16="http://schemas.microsoft.com/office/drawing/2014/main" id="{51C0CFA9-AA20-48C5-8C98-C11A5CFAE1ED}"/>
              </a:ext>
            </a:extLst>
          </p:cNvPr>
          <p:cNvPicPr>
            <a:picLocks noChangeAspect="1"/>
          </p:cNvPicPr>
          <p:nvPr/>
        </p:nvPicPr>
        <p:blipFill>
          <a:blip r:embed="rId4">
            <a:extLst>
              <a:ext uri="{28A0092B-C50C-407E-A947-70E740481C1C}">
                <a14:useLocalDpi xmlns:a14="http://schemas.microsoft.com/office/drawing/2010/main" val="0"/>
              </a:ext>
            </a:extLst>
          </a:blip>
          <a:srcRect l="14063" t="9721" r="15799" b="9491"/>
          <a:stretch>
            <a:fillRect/>
          </a:stretch>
        </p:blipFill>
        <p:spPr bwMode="auto">
          <a:xfrm>
            <a:off x="5257800" y="2590800"/>
            <a:ext cx="118427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a:extLst>
              <a:ext uri="{FF2B5EF4-FFF2-40B4-BE49-F238E27FC236}">
                <a16:creationId xmlns:a16="http://schemas.microsoft.com/office/drawing/2014/main" id="{CE639398-091C-4165-A36E-2485A521D1D3}"/>
              </a:ext>
            </a:extLst>
          </p:cNvPr>
          <p:cNvPicPr>
            <a:picLocks noChangeAspect="1"/>
          </p:cNvPicPr>
          <p:nvPr/>
        </p:nvPicPr>
        <p:blipFill>
          <a:blip r:embed="rId5">
            <a:extLst>
              <a:ext uri="{28A0092B-C50C-407E-A947-70E740481C1C}">
                <a14:useLocalDpi xmlns:a14="http://schemas.microsoft.com/office/drawing/2010/main" val="0"/>
              </a:ext>
            </a:extLst>
          </a:blip>
          <a:srcRect l="9491" t="14063" r="9721" b="15799"/>
          <a:stretch>
            <a:fillRect/>
          </a:stretch>
        </p:blipFill>
        <p:spPr bwMode="auto">
          <a:xfrm>
            <a:off x="7848600" y="2514600"/>
            <a:ext cx="10287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 name="Straight Arrow Connector 40">
            <a:extLst>
              <a:ext uri="{FF2B5EF4-FFF2-40B4-BE49-F238E27FC236}">
                <a16:creationId xmlns:a16="http://schemas.microsoft.com/office/drawing/2014/main" id="{8F892764-4A7E-4D0F-9A65-CD9750B61F22}"/>
              </a:ext>
            </a:extLst>
          </p:cNvPr>
          <p:cNvCxnSpPr/>
          <p:nvPr/>
        </p:nvCxnSpPr>
        <p:spPr>
          <a:xfrm>
            <a:off x="1524000" y="3124200"/>
            <a:ext cx="1295400" cy="1588"/>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9B782EF-58EA-4957-836E-C2FE1EC2DC07}"/>
              </a:ext>
            </a:extLst>
          </p:cNvPr>
          <p:cNvCxnSpPr/>
          <p:nvPr/>
        </p:nvCxnSpPr>
        <p:spPr>
          <a:xfrm>
            <a:off x="3886200" y="3124200"/>
            <a:ext cx="1295400" cy="1588"/>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8B49475-7ECA-4525-A532-A24B7B18CAF8}"/>
              </a:ext>
            </a:extLst>
          </p:cNvPr>
          <p:cNvCxnSpPr/>
          <p:nvPr/>
        </p:nvCxnSpPr>
        <p:spPr>
          <a:xfrm>
            <a:off x="6477000" y="3124200"/>
            <a:ext cx="1295400" cy="1588"/>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5530CF2-2914-4963-B5C4-FE982492BE5C}"/>
              </a:ext>
            </a:extLst>
          </p:cNvPr>
          <p:cNvSpPr txBox="1">
            <a:spLocks noChangeArrowheads="1"/>
          </p:cNvSpPr>
          <p:nvPr/>
        </p:nvSpPr>
        <p:spPr bwMode="auto">
          <a:xfrm>
            <a:off x="1371600" y="2590800"/>
            <a:ext cx="160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b="1"/>
              <a:t>Rotated 90° from original position</a:t>
            </a:r>
          </a:p>
        </p:txBody>
      </p:sp>
      <p:sp>
        <p:nvSpPr>
          <p:cNvPr id="45" name="TextBox 44">
            <a:extLst>
              <a:ext uri="{FF2B5EF4-FFF2-40B4-BE49-F238E27FC236}">
                <a16:creationId xmlns:a16="http://schemas.microsoft.com/office/drawing/2014/main" id="{58C9A2A7-5E35-4642-9868-A09DC9008810}"/>
              </a:ext>
            </a:extLst>
          </p:cNvPr>
          <p:cNvSpPr txBox="1">
            <a:spLocks noChangeArrowheads="1"/>
          </p:cNvSpPr>
          <p:nvPr/>
        </p:nvSpPr>
        <p:spPr bwMode="auto">
          <a:xfrm>
            <a:off x="3733800" y="2590800"/>
            <a:ext cx="160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b="1"/>
              <a:t>Rotated 180° from original position</a:t>
            </a:r>
          </a:p>
        </p:txBody>
      </p:sp>
      <p:sp>
        <p:nvSpPr>
          <p:cNvPr id="46" name="TextBox 45">
            <a:extLst>
              <a:ext uri="{FF2B5EF4-FFF2-40B4-BE49-F238E27FC236}">
                <a16:creationId xmlns:a16="http://schemas.microsoft.com/office/drawing/2014/main" id="{C61C0ED5-F300-4D91-B6A1-E14990BBF7B9}"/>
              </a:ext>
            </a:extLst>
          </p:cNvPr>
          <p:cNvSpPr txBox="1">
            <a:spLocks noChangeArrowheads="1"/>
          </p:cNvSpPr>
          <p:nvPr/>
        </p:nvSpPr>
        <p:spPr bwMode="auto">
          <a:xfrm>
            <a:off x="6324600" y="2590800"/>
            <a:ext cx="160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b="1"/>
              <a:t>Rotated 270° from original position</a:t>
            </a:r>
          </a:p>
        </p:txBody>
      </p:sp>
      <p:pic>
        <p:nvPicPr>
          <p:cNvPr id="21" name="Picture 20">
            <a:extLst>
              <a:ext uri="{FF2B5EF4-FFF2-40B4-BE49-F238E27FC236}">
                <a16:creationId xmlns:a16="http://schemas.microsoft.com/office/drawing/2014/main" id="{D69BBAD3-7CB5-4182-B228-32BC9ECAF9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5908"/>
          <a:stretch>
            <a:fillRect/>
          </a:stretch>
        </p:blipFill>
        <p:spPr bwMode="auto">
          <a:xfrm>
            <a:off x="228600" y="4572000"/>
            <a:ext cx="145415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0AD1ED57-8113-4D23-ACED-9BF44D7C4A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4648200"/>
            <a:ext cx="272415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EF44E7A3-97EB-4655-9B95-4E23B54E60BA}"/>
              </a:ext>
            </a:extLst>
          </p:cNvPr>
          <p:cNvSpPr txBox="1">
            <a:spLocks noChangeArrowheads="1"/>
          </p:cNvSpPr>
          <p:nvPr/>
        </p:nvSpPr>
        <p:spPr bwMode="auto">
          <a:xfrm>
            <a:off x="4724400" y="4572000"/>
            <a:ext cx="4267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chemeClr val="accent1"/>
                </a:solidFill>
              </a:rPr>
              <a:t>A rotation of 180º preserves the appearance of the comb jelly (as does a rotation of 360º, which brings it back to its original position).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p:cTn id="15" dur="500" fill="hold"/>
                                        <p:tgtEl>
                                          <p:spTgt spid="36"/>
                                        </p:tgtEl>
                                        <p:attrNameLst>
                                          <p:attrName>ppt_w</p:attrName>
                                        </p:attrNameLst>
                                      </p:cBhvr>
                                      <p:tavLst>
                                        <p:tav tm="0">
                                          <p:val>
                                            <p:fltVal val="0"/>
                                          </p:val>
                                        </p:tav>
                                        <p:tav tm="100000">
                                          <p:val>
                                            <p:strVal val="#ppt_w"/>
                                          </p:val>
                                        </p:tav>
                                      </p:tavLst>
                                    </p:anim>
                                    <p:anim calcmode="lin" valueType="num">
                                      <p:cBhvr>
                                        <p:cTn id="16" dur="500" fill="hold"/>
                                        <p:tgtEl>
                                          <p:spTgt spid="36"/>
                                        </p:tgtEl>
                                        <p:attrNameLst>
                                          <p:attrName>ppt_h</p:attrName>
                                        </p:attrNameLst>
                                      </p:cBhvr>
                                      <p:tavLst>
                                        <p:tav tm="0">
                                          <p:val>
                                            <p:fltVal val="0"/>
                                          </p:val>
                                        </p:tav>
                                        <p:tav tm="100000">
                                          <p:val>
                                            <p:strVal val="#ppt_h"/>
                                          </p:val>
                                        </p:tav>
                                      </p:tavLst>
                                    </p:anim>
                                    <p:anim calcmode="lin" valueType="num">
                                      <p:cBhvr>
                                        <p:cTn id="17" dur="500" fill="hold"/>
                                        <p:tgtEl>
                                          <p:spTgt spid="36"/>
                                        </p:tgtEl>
                                        <p:attrNameLst>
                                          <p:attrName>style.rotation</p:attrName>
                                        </p:attrNameLst>
                                      </p:cBhvr>
                                      <p:tavLst>
                                        <p:tav tm="0">
                                          <p:val>
                                            <p:fltVal val="360"/>
                                          </p:val>
                                        </p:tav>
                                        <p:tav tm="100000">
                                          <p:val>
                                            <p:fltVal val="0"/>
                                          </p:val>
                                        </p:tav>
                                      </p:tavLst>
                                    </p:anim>
                                    <p:animEffect transition="in" filter="fade">
                                      <p:cBhvr>
                                        <p:cTn id="18" dur="500"/>
                                        <p:tgtEl>
                                          <p:spTgt spid="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fill="hold"/>
                                        <p:tgtEl>
                                          <p:spTgt spid="44"/>
                                        </p:tgtEl>
                                        <p:attrNameLst>
                                          <p:attrName>ppt_x</p:attrName>
                                        </p:attrNameLst>
                                      </p:cBhvr>
                                      <p:tavLst>
                                        <p:tav tm="0">
                                          <p:val>
                                            <p:strVal val="0-#ppt_w/2"/>
                                          </p:val>
                                        </p:tav>
                                        <p:tav tm="100000">
                                          <p:val>
                                            <p:strVal val="#ppt_x"/>
                                          </p:val>
                                        </p:tav>
                                      </p:tavLst>
                                    </p:anim>
                                    <p:anim calcmode="lin" valueType="num">
                                      <p:cBhvr additive="base">
                                        <p:cTn id="24" dur="500" fill="hold"/>
                                        <p:tgtEl>
                                          <p:spTgt spid="44"/>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0-#ppt_w/2"/>
                                          </p:val>
                                        </p:tav>
                                        <p:tav tm="100000">
                                          <p:val>
                                            <p:strVal val="#ppt_x"/>
                                          </p:val>
                                        </p:tav>
                                      </p:tavLst>
                                    </p:anim>
                                    <p:anim calcmode="lin" valueType="num">
                                      <p:cBhvr additive="base">
                                        <p:cTn id="28" dur="500" fill="hold"/>
                                        <p:tgtEl>
                                          <p:spTgt spid="41"/>
                                        </p:tgtEl>
                                        <p:attrNameLst>
                                          <p:attrName>ppt_y</p:attrName>
                                        </p:attrNameLst>
                                      </p:cBhvr>
                                      <p:tavLst>
                                        <p:tav tm="0">
                                          <p:val>
                                            <p:strVal val="#ppt_y"/>
                                          </p:val>
                                        </p:tav>
                                        <p:tav tm="100000">
                                          <p:val>
                                            <p:strVal val="#ppt_y"/>
                                          </p:val>
                                        </p:tav>
                                      </p:tavLst>
                                    </p:anim>
                                  </p:childTnLst>
                                </p:cTn>
                              </p:par>
                              <p:par>
                                <p:cTn id="29" presetID="49" presetClass="entr" presetSubtype="0" decel="10000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500" fill="hold"/>
                                        <p:tgtEl>
                                          <p:spTgt spid="37"/>
                                        </p:tgtEl>
                                        <p:attrNameLst>
                                          <p:attrName>ppt_w</p:attrName>
                                        </p:attrNameLst>
                                      </p:cBhvr>
                                      <p:tavLst>
                                        <p:tav tm="0">
                                          <p:val>
                                            <p:fltVal val="0"/>
                                          </p:val>
                                        </p:tav>
                                        <p:tav tm="100000">
                                          <p:val>
                                            <p:strVal val="#ppt_w"/>
                                          </p:val>
                                        </p:tav>
                                      </p:tavLst>
                                    </p:anim>
                                    <p:anim calcmode="lin" valueType="num">
                                      <p:cBhvr>
                                        <p:cTn id="32" dur="500" fill="hold"/>
                                        <p:tgtEl>
                                          <p:spTgt spid="37"/>
                                        </p:tgtEl>
                                        <p:attrNameLst>
                                          <p:attrName>ppt_h</p:attrName>
                                        </p:attrNameLst>
                                      </p:cBhvr>
                                      <p:tavLst>
                                        <p:tav tm="0">
                                          <p:val>
                                            <p:fltVal val="0"/>
                                          </p:val>
                                        </p:tav>
                                        <p:tav tm="100000">
                                          <p:val>
                                            <p:strVal val="#ppt_h"/>
                                          </p:val>
                                        </p:tav>
                                      </p:tavLst>
                                    </p:anim>
                                    <p:anim calcmode="lin" valueType="num">
                                      <p:cBhvr>
                                        <p:cTn id="33" dur="500" fill="hold"/>
                                        <p:tgtEl>
                                          <p:spTgt spid="37"/>
                                        </p:tgtEl>
                                        <p:attrNameLst>
                                          <p:attrName>style.rotation</p:attrName>
                                        </p:attrNameLst>
                                      </p:cBhvr>
                                      <p:tavLst>
                                        <p:tav tm="0">
                                          <p:val>
                                            <p:fltVal val="360"/>
                                          </p:val>
                                        </p:tav>
                                        <p:tav tm="100000">
                                          <p:val>
                                            <p:fltVal val="0"/>
                                          </p:val>
                                        </p:tav>
                                      </p:tavLst>
                                    </p:anim>
                                    <p:animEffect transition="in" filter="fade">
                                      <p:cBhvr>
                                        <p:cTn id="34" dur="500"/>
                                        <p:tgtEl>
                                          <p:spTgt spid="3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additive="base">
                                        <p:cTn id="39" dur="500" fill="hold"/>
                                        <p:tgtEl>
                                          <p:spTgt spid="45"/>
                                        </p:tgtEl>
                                        <p:attrNameLst>
                                          <p:attrName>ppt_x</p:attrName>
                                        </p:attrNameLst>
                                      </p:cBhvr>
                                      <p:tavLst>
                                        <p:tav tm="0">
                                          <p:val>
                                            <p:strVal val="0-#ppt_w/2"/>
                                          </p:val>
                                        </p:tav>
                                        <p:tav tm="100000">
                                          <p:val>
                                            <p:strVal val="#ppt_x"/>
                                          </p:val>
                                        </p:tav>
                                      </p:tavLst>
                                    </p:anim>
                                    <p:anim calcmode="lin" valueType="num">
                                      <p:cBhvr additive="base">
                                        <p:cTn id="40" dur="500" fill="hold"/>
                                        <p:tgtEl>
                                          <p:spTgt spid="45"/>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additive="base">
                                        <p:cTn id="43" dur="500" fill="hold"/>
                                        <p:tgtEl>
                                          <p:spTgt spid="42"/>
                                        </p:tgtEl>
                                        <p:attrNameLst>
                                          <p:attrName>ppt_x</p:attrName>
                                        </p:attrNameLst>
                                      </p:cBhvr>
                                      <p:tavLst>
                                        <p:tav tm="0">
                                          <p:val>
                                            <p:strVal val="0-#ppt_w/2"/>
                                          </p:val>
                                        </p:tav>
                                        <p:tav tm="100000">
                                          <p:val>
                                            <p:strVal val="#ppt_x"/>
                                          </p:val>
                                        </p:tav>
                                      </p:tavLst>
                                    </p:anim>
                                    <p:anim calcmode="lin" valueType="num">
                                      <p:cBhvr additive="base">
                                        <p:cTn id="44" dur="500" fill="hold"/>
                                        <p:tgtEl>
                                          <p:spTgt spid="42"/>
                                        </p:tgtEl>
                                        <p:attrNameLst>
                                          <p:attrName>ppt_y</p:attrName>
                                        </p:attrNameLst>
                                      </p:cBhvr>
                                      <p:tavLst>
                                        <p:tav tm="0">
                                          <p:val>
                                            <p:strVal val="#ppt_y"/>
                                          </p:val>
                                        </p:tav>
                                        <p:tav tm="100000">
                                          <p:val>
                                            <p:strVal val="#ppt_y"/>
                                          </p:val>
                                        </p:tav>
                                      </p:tavLst>
                                    </p:anim>
                                  </p:childTnLst>
                                </p:cTn>
                              </p:par>
                              <p:par>
                                <p:cTn id="45" presetID="49" presetClass="entr" presetSubtype="0" decel="10000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anim calcmode="lin" valueType="num">
                                      <p:cBhvr>
                                        <p:cTn id="49" dur="500" fill="hold"/>
                                        <p:tgtEl>
                                          <p:spTgt spid="38"/>
                                        </p:tgtEl>
                                        <p:attrNameLst>
                                          <p:attrName>style.rotation</p:attrName>
                                        </p:attrNameLst>
                                      </p:cBhvr>
                                      <p:tavLst>
                                        <p:tav tm="0">
                                          <p:val>
                                            <p:fltVal val="360"/>
                                          </p:val>
                                        </p:tav>
                                        <p:tav tm="100000">
                                          <p:val>
                                            <p:fltVal val="0"/>
                                          </p:val>
                                        </p:tav>
                                      </p:tavLst>
                                    </p:anim>
                                    <p:animEffect transition="in" filter="fade">
                                      <p:cBhvr>
                                        <p:cTn id="50" dur="500"/>
                                        <p:tgtEl>
                                          <p:spTgt spid="3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500" fill="hold"/>
                                        <p:tgtEl>
                                          <p:spTgt spid="46"/>
                                        </p:tgtEl>
                                        <p:attrNameLst>
                                          <p:attrName>ppt_x</p:attrName>
                                        </p:attrNameLst>
                                      </p:cBhvr>
                                      <p:tavLst>
                                        <p:tav tm="0">
                                          <p:val>
                                            <p:strVal val="0-#ppt_w/2"/>
                                          </p:val>
                                        </p:tav>
                                        <p:tav tm="100000">
                                          <p:val>
                                            <p:strVal val="#ppt_x"/>
                                          </p:val>
                                        </p:tav>
                                      </p:tavLst>
                                    </p:anim>
                                    <p:anim calcmode="lin" valueType="num">
                                      <p:cBhvr additive="base">
                                        <p:cTn id="56" dur="500" fill="hold"/>
                                        <p:tgtEl>
                                          <p:spTgt spid="46"/>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additive="base">
                                        <p:cTn id="59" dur="500" fill="hold"/>
                                        <p:tgtEl>
                                          <p:spTgt spid="43"/>
                                        </p:tgtEl>
                                        <p:attrNameLst>
                                          <p:attrName>ppt_x</p:attrName>
                                        </p:attrNameLst>
                                      </p:cBhvr>
                                      <p:tavLst>
                                        <p:tav tm="0">
                                          <p:val>
                                            <p:strVal val="0-#ppt_w/2"/>
                                          </p:val>
                                        </p:tav>
                                        <p:tav tm="100000">
                                          <p:val>
                                            <p:strVal val="#ppt_x"/>
                                          </p:val>
                                        </p:tav>
                                      </p:tavLst>
                                    </p:anim>
                                    <p:anim calcmode="lin" valueType="num">
                                      <p:cBhvr additive="base">
                                        <p:cTn id="60" dur="500" fill="hold"/>
                                        <p:tgtEl>
                                          <p:spTgt spid="43"/>
                                        </p:tgtEl>
                                        <p:attrNameLst>
                                          <p:attrName>ppt_y</p:attrName>
                                        </p:attrNameLst>
                                      </p:cBhvr>
                                      <p:tavLst>
                                        <p:tav tm="0">
                                          <p:val>
                                            <p:strVal val="#ppt_y"/>
                                          </p:val>
                                        </p:tav>
                                        <p:tav tm="100000">
                                          <p:val>
                                            <p:strVal val="#ppt_y"/>
                                          </p:val>
                                        </p:tav>
                                      </p:tavLst>
                                    </p:anim>
                                  </p:childTnLst>
                                </p:cTn>
                              </p:par>
                              <p:par>
                                <p:cTn id="61" presetID="49" presetClass="entr" presetSubtype="0" decel="100000" fill="hold" nodeType="with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p:cTn id="63" dur="500" fill="hold"/>
                                        <p:tgtEl>
                                          <p:spTgt spid="39"/>
                                        </p:tgtEl>
                                        <p:attrNameLst>
                                          <p:attrName>ppt_w</p:attrName>
                                        </p:attrNameLst>
                                      </p:cBhvr>
                                      <p:tavLst>
                                        <p:tav tm="0">
                                          <p:val>
                                            <p:fltVal val="0"/>
                                          </p:val>
                                        </p:tav>
                                        <p:tav tm="100000">
                                          <p:val>
                                            <p:strVal val="#ppt_w"/>
                                          </p:val>
                                        </p:tav>
                                      </p:tavLst>
                                    </p:anim>
                                    <p:anim calcmode="lin" valueType="num">
                                      <p:cBhvr>
                                        <p:cTn id="64" dur="500" fill="hold"/>
                                        <p:tgtEl>
                                          <p:spTgt spid="39"/>
                                        </p:tgtEl>
                                        <p:attrNameLst>
                                          <p:attrName>ppt_h</p:attrName>
                                        </p:attrNameLst>
                                      </p:cBhvr>
                                      <p:tavLst>
                                        <p:tav tm="0">
                                          <p:val>
                                            <p:fltVal val="0"/>
                                          </p:val>
                                        </p:tav>
                                        <p:tav tm="100000">
                                          <p:val>
                                            <p:strVal val="#ppt_h"/>
                                          </p:val>
                                        </p:tav>
                                      </p:tavLst>
                                    </p:anim>
                                    <p:anim calcmode="lin" valueType="num">
                                      <p:cBhvr>
                                        <p:cTn id="65" dur="500" fill="hold"/>
                                        <p:tgtEl>
                                          <p:spTgt spid="39"/>
                                        </p:tgtEl>
                                        <p:attrNameLst>
                                          <p:attrName>style.rotation</p:attrName>
                                        </p:attrNameLst>
                                      </p:cBhvr>
                                      <p:tavLst>
                                        <p:tav tm="0">
                                          <p:val>
                                            <p:fltVal val="360"/>
                                          </p:val>
                                        </p:tav>
                                        <p:tav tm="100000">
                                          <p:val>
                                            <p:fltVal val="0"/>
                                          </p:val>
                                        </p:tav>
                                      </p:tavLst>
                                    </p:anim>
                                    <p:animEffect transition="in" filter="fade">
                                      <p:cBhvr>
                                        <p:cTn id="66" dur="500"/>
                                        <p:tgtEl>
                                          <p:spTgt spid="39"/>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4">
                                            <p:txEl>
                                              <p:pRg st="7" end="7"/>
                                            </p:txEl>
                                          </p:spTgt>
                                        </p:tgtEl>
                                        <p:attrNameLst>
                                          <p:attrName>style.visibility</p:attrName>
                                        </p:attrNameLst>
                                      </p:cBhvr>
                                      <p:to>
                                        <p:strVal val="visible"/>
                                      </p:to>
                                    </p:set>
                                  </p:childTnLst>
                                </p:cTn>
                              </p:par>
                              <p:par>
                                <p:cTn id="71" presetID="35" presetClass="entr" presetSubtype="0" fill="hold"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500"/>
                                        <p:tgtEl>
                                          <p:spTgt spid="21"/>
                                        </p:tgtEl>
                                      </p:cBhvr>
                                    </p:animEffect>
                                    <p:anim calcmode="lin" valueType="num">
                                      <p:cBhvr>
                                        <p:cTn id="74" dur="500" fill="hold"/>
                                        <p:tgtEl>
                                          <p:spTgt spid="21"/>
                                        </p:tgtEl>
                                        <p:attrNameLst>
                                          <p:attrName>style.rotation</p:attrName>
                                        </p:attrNameLst>
                                      </p:cBhvr>
                                      <p:tavLst>
                                        <p:tav tm="0">
                                          <p:val>
                                            <p:fltVal val="720"/>
                                          </p:val>
                                        </p:tav>
                                        <p:tav tm="100000">
                                          <p:val>
                                            <p:fltVal val="0"/>
                                          </p:val>
                                        </p:tav>
                                      </p:tavLst>
                                    </p:anim>
                                    <p:anim calcmode="lin" valueType="num">
                                      <p:cBhvr>
                                        <p:cTn id="75" dur="500" fill="hold"/>
                                        <p:tgtEl>
                                          <p:spTgt spid="21"/>
                                        </p:tgtEl>
                                        <p:attrNameLst>
                                          <p:attrName>ppt_h</p:attrName>
                                        </p:attrNameLst>
                                      </p:cBhvr>
                                      <p:tavLst>
                                        <p:tav tm="0">
                                          <p:val>
                                            <p:fltVal val="0"/>
                                          </p:val>
                                        </p:tav>
                                        <p:tav tm="100000">
                                          <p:val>
                                            <p:strVal val="#ppt_h"/>
                                          </p:val>
                                        </p:tav>
                                      </p:tavLst>
                                    </p:anim>
                                    <p:anim calcmode="lin" valueType="num">
                                      <p:cBhvr>
                                        <p:cTn id="76" dur="500" fill="hold"/>
                                        <p:tgtEl>
                                          <p:spTgt spid="21"/>
                                        </p:tgtEl>
                                        <p:attrNameLst>
                                          <p:attrName>ppt_w</p:attrName>
                                        </p:attrNameLst>
                                      </p:cBhvr>
                                      <p:tavLst>
                                        <p:tav tm="0">
                                          <p:val>
                                            <p:fltVal val="0"/>
                                          </p:val>
                                        </p:tav>
                                        <p:tav tm="100000">
                                          <p:val>
                                            <p:strVal val="#ppt_w"/>
                                          </p:val>
                                        </p:tav>
                                      </p:tavLst>
                                    </p:anim>
                                  </p:childTnLst>
                                </p:cTn>
                              </p:par>
                              <p:par>
                                <p:cTn id="77" presetID="35" presetClass="entr" presetSubtype="0" fill="hold" nodeType="with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500"/>
                                        <p:tgtEl>
                                          <p:spTgt spid="22"/>
                                        </p:tgtEl>
                                      </p:cBhvr>
                                    </p:animEffect>
                                    <p:anim calcmode="lin" valueType="num">
                                      <p:cBhvr>
                                        <p:cTn id="80" dur="500" fill="hold"/>
                                        <p:tgtEl>
                                          <p:spTgt spid="22"/>
                                        </p:tgtEl>
                                        <p:attrNameLst>
                                          <p:attrName>style.rotation</p:attrName>
                                        </p:attrNameLst>
                                      </p:cBhvr>
                                      <p:tavLst>
                                        <p:tav tm="0">
                                          <p:val>
                                            <p:fltVal val="720"/>
                                          </p:val>
                                        </p:tav>
                                        <p:tav tm="100000">
                                          <p:val>
                                            <p:fltVal val="0"/>
                                          </p:val>
                                        </p:tav>
                                      </p:tavLst>
                                    </p:anim>
                                    <p:anim calcmode="lin" valueType="num">
                                      <p:cBhvr>
                                        <p:cTn id="81" dur="500" fill="hold"/>
                                        <p:tgtEl>
                                          <p:spTgt spid="22"/>
                                        </p:tgtEl>
                                        <p:attrNameLst>
                                          <p:attrName>ppt_h</p:attrName>
                                        </p:attrNameLst>
                                      </p:cBhvr>
                                      <p:tavLst>
                                        <p:tav tm="0">
                                          <p:val>
                                            <p:fltVal val="0"/>
                                          </p:val>
                                        </p:tav>
                                        <p:tav tm="100000">
                                          <p:val>
                                            <p:strVal val="#ppt_h"/>
                                          </p:val>
                                        </p:tav>
                                      </p:tavLst>
                                    </p:anim>
                                    <p:anim calcmode="lin" valueType="num">
                                      <p:cBhvr>
                                        <p:cTn id="82" dur="500" fill="hold"/>
                                        <p:tgtEl>
                                          <p:spTgt spid="22"/>
                                        </p:tgtEl>
                                        <p:attrNameLst>
                                          <p:attrName>ppt_w</p:attrName>
                                        </p:attrNameLst>
                                      </p:cBhvr>
                                      <p:tavLst>
                                        <p:tav tm="0">
                                          <p:val>
                                            <p:fltVal val="0"/>
                                          </p:val>
                                        </p:tav>
                                        <p:tav tm="100000">
                                          <p:val>
                                            <p:strVal val="#ppt_w"/>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9102B-E639-4D34-AC7F-56E76F939936}"/>
              </a:ext>
            </a:extLst>
          </p:cNvPr>
          <p:cNvSpPr>
            <a:spLocks noGrp="1"/>
          </p:cNvSpPr>
          <p:nvPr>
            <p:ph type="title"/>
          </p:nvPr>
        </p:nvSpPr>
        <p:spPr>
          <a:xfrm>
            <a:off x="228600" y="152400"/>
            <a:ext cx="8686800" cy="715963"/>
          </a:xfrm>
          <a:solidFill>
            <a:schemeClr val="tx2">
              <a:lumMod val="20000"/>
              <a:lumOff val="80000"/>
            </a:schemeClr>
          </a:solidFill>
          <a:ln w="38100">
            <a:solidFill>
              <a:schemeClr val="tx1"/>
            </a:solidFill>
          </a:ln>
        </p:spPr>
        <p:txBody>
          <a:bodyPr rtlCol="0">
            <a:noAutofit/>
          </a:bodyPr>
          <a:lstStyle/>
          <a:p>
            <a:pPr fontAlgn="auto">
              <a:spcAft>
                <a:spcPts val="0"/>
              </a:spcAft>
              <a:defRPr/>
            </a:pPr>
            <a:r>
              <a:rPr lang="en-US" sz="2400" b="1" dirty="0">
                <a:cs typeface="Arial" pitchFamily="34" charset="0"/>
              </a:rPr>
              <a:t>Exercise 2: What’s that Reflection?: Animal Symmetry</a:t>
            </a:r>
            <a:endParaRPr lang="en-US" sz="2400" dirty="0">
              <a:cs typeface="Arial" pitchFamily="34" charset="0"/>
            </a:endParaRPr>
          </a:p>
        </p:txBody>
      </p:sp>
      <p:sp>
        <p:nvSpPr>
          <p:cNvPr id="3" name="Slide Number Placeholder 2">
            <a:extLst>
              <a:ext uri="{FF2B5EF4-FFF2-40B4-BE49-F238E27FC236}">
                <a16:creationId xmlns:a16="http://schemas.microsoft.com/office/drawing/2014/main" id="{13AC3632-C737-4242-B756-610E2B791FD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E257627-4BA5-431A-9F71-5D2A522D2FCE}" type="slidenum">
              <a:rPr lang="en-US" altLang="en-US">
                <a:solidFill>
                  <a:srgbClr val="898989"/>
                </a:solidFill>
              </a:rPr>
              <a:pPr eaLnBrk="1" hangingPunct="1"/>
              <a:t>41</a:t>
            </a:fld>
            <a:endParaRPr lang="en-US" altLang="en-US">
              <a:solidFill>
                <a:srgbClr val="898989"/>
              </a:solidFill>
            </a:endParaRPr>
          </a:p>
        </p:txBody>
      </p:sp>
      <p:sp>
        <p:nvSpPr>
          <p:cNvPr id="135169" name="Rectangle 1">
            <a:extLst>
              <a:ext uri="{FF2B5EF4-FFF2-40B4-BE49-F238E27FC236}">
                <a16:creationId xmlns:a16="http://schemas.microsoft.com/office/drawing/2014/main" id="{3F8E8FAC-F763-4088-801A-8A6A7B02E959}"/>
              </a:ext>
            </a:extLst>
          </p:cNvPr>
          <p:cNvSpPr>
            <a:spLocks noChangeArrowheads="1"/>
          </p:cNvSpPr>
          <p:nvPr/>
        </p:nvSpPr>
        <p:spPr bwMode="auto">
          <a:xfrm>
            <a:off x="228600" y="1066800"/>
            <a:ext cx="8686800"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rgbClr val="000000"/>
                </a:solidFill>
                <a:cs typeface="Times New Roman" panose="02020603050405020304" pitchFamily="18" charset="0"/>
              </a:rPr>
              <a:t>Q3.  </a:t>
            </a:r>
            <a:r>
              <a:rPr lang="en-US" altLang="en-US" sz="2400">
                <a:solidFill>
                  <a:srgbClr val="000000"/>
                </a:solidFill>
                <a:cs typeface="Times New Roman" panose="02020603050405020304" pitchFamily="18" charset="0"/>
              </a:rPr>
              <a:t>Find all of the angles of rotation less than 360° that preserve the appearance of the sea urchin skeleton below. </a:t>
            </a:r>
          </a:p>
          <a:p>
            <a:endParaRPr lang="en-US" altLang="en-US">
              <a:solidFill>
                <a:srgbClr val="000000"/>
              </a:solidFill>
              <a:cs typeface="Times New Roman" panose="02020603050405020304" pitchFamily="18" charset="0"/>
            </a:endParaRPr>
          </a:p>
          <a:p>
            <a:endParaRPr lang="en-US" altLang="en-US">
              <a:solidFill>
                <a:srgbClr val="000000"/>
              </a:solidFill>
              <a:cs typeface="Times New Roman" panose="02020603050405020304" pitchFamily="18" charset="0"/>
            </a:endParaRPr>
          </a:p>
          <a:p>
            <a:endParaRPr lang="en-US" altLang="en-US">
              <a:solidFill>
                <a:srgbClr val="000000"/>
              </a:solidFill>
              <a:cs typeface="Times New Roman" panose="02020603050405020304" pitchFamily="18" charset="0"/>
            </a:endParaRPr>
          </a:p>
          <a:p>
            <a:endParaRPr lang="en-US" altLang="en-US">
              <a:solidFill>
                <a:srgbClr val="000000"/>
              </a:solidFill>
              <a:cs typeface="Times New Roman" panose="02020603050405020304" pitchFamily="18" charset="0"/>
            </a:endParaRPr>
          </a:p>
          <a:p>
            <a:endParaRPr lang="en-US" altLang="en-US">
              <a:solidFill>
                <a:srgbClr val="000000"/>
              </a:solidFill>
              <a:cs typeface="Times New Roman" panose="02020603050405020304" pitchFamily="18" charset="0"/>
            </a:endParaRPr>
          </a:p>
          <a:p>
            <a:endParaRPr lang="en-US" altLang="en-US">
              <a:solidFill>
                <a:srgbClr val="000000"/>
              </a:solidFill>
              <a:cs typeface="Times New Roman" panose="02020603050405020304" pitchFamily="18" charset="0"/>
            </a:endParaRPr>
          </a:p>
          <a:p>
            <a:r>
              <a:rPr lang="en-US" altLang="en-US" sz="2400" b="1">
                <a:solidFill>
                  <a:schemeClr val="accent1"/>
                </a:solidFill>
                <a:cs typeface="Times New Roman" panose="02020603050405020304" pitchFamily="18" charset="0"/>
              </a:rPr>
              <a:t>Click for the answer! </a:t>
            </a: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endParaRPr lang="en-US" altLang="en-US"/>
          </a:p>
          <a:p>
            <a:endParaRPr lang="en-US" altLang="en-US"/>
          </a:p>
        </p:txBody>
      </p:sp>
      <p:pic>
        <p:nvPicPr>
          <p:cNvPr id="5" name="Picture 4">
            <a:extLst>
              <a:ext uri="{FF2B5EF4-FFF2-40B4-BE49-F238E27FC236}">
                <a16:creationId xmlns:a16="http://schemas.microsoft.com/office/drawing/2014/main" id="{6852EF83-4CA2-4419-BD65-C7CB9C62D1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905000"/>
            <a:ext cx="1685925"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313A5E66-9A35-4E57-BC99-974F8C371B05}"/>
              </a:ext>
            </a:extLst>
          </p:cNvPr>
          <p:cNvPicPr>
            <a:picLocks noChangeAspect="1"/>
          </p:cNvPicPr>
          <p:nvPr/>
        </p:nvPicPr>
        <p:blipFill>
          <a:blip r:embed="rId2" cstate="print"/>
          <a:srcRect/>
          <a:stretch>
            <a:fillRect/>
          </a:stretch>
        </p:blipFill>
        <p:spPr bwMode="auto">
          <a:xfrm>
            <a:off x="304800" y="4572000"/>
            <a:ext cx="1685279" cy="1710010"/>
          </a:xfrm>
          <a:prstGeom prst="rect">
            <a:avLst/>
          </a:prstGeom>
          <a:noFill/>
          <a:ln w="9525">
            <a:noFill/>
            <a:miter lim="800000"/>
            <a:headEnd/>
            <a:tailEnd/>
          </a:ln>
          <a:scene3d>
            <a:camera prst="orthographicFront">
              <a:rot lat="0" lon="0" rev="4320000"/>
            </a:camera>
            <a:lightRig rig="threePt" dir="t"/>
          </a:scene3d>
        </p:spPr>
      </p:pic>
      <p:pic>
        <p:nvPicPr>
          <p:cNvPr id="8" name="Picture 7">
            <a:extLst>
              <a:ext uri="{FF2B5EF4-FFF2-40B4-BE49-F238E27FC236}">
                <a16:creationId xmlns:a16="http://schemas.microsoft.com/office/drawing/2014/main" id="{04BF07EE-B53A-42F5-AABA-EBEF3BA28696}"/>
              </a:ext>
            </a:extLst>
          </p:cNvPr>
          <p:cNvPicPr>
            <a:picLocks noChangeAspect="1"/>
          </p:cNvPicPr>
          <p:nvPr/>
        </p:nvPicPr>
        <p:blipFill>
          <a:blip r:embed="rId2" cstate="print"/>
          <a:srcRect/>
          <a:stretch>
            <a:fillRect/>
          </a:stretch>
        </p:blipFill>
        <p:spPr bwMode="auto">
          <a:xfrm>
            <a:off x="2514600" y="4572000"/>
            <a:ext cx="1685279" cy="1710010"/>
          </a:xfrm>
          <a:prstGeom prst="rect">
            <a:avLst/>
          </a:prstGeom>
          <a:noFill/>
          <a:ln w="9525">
            <a:noFill/>
            <a:miter lim="800000"/>
            <a:headEnd/>
            <a:tailEnd/>
          </a:ln>
          <a:scene3d>
            <a:camera prst="orthographicFront">
              <a:rot lat="0" lon="0" rev="8640000"/>
            </a:camera>
            <a:lightRig rig="threePt" dir="t"/>
          </a:scene3d>
        </p:spPr>
      </p:pic>
      <p:pic>
        <p:nvPicPr>
          <p:cNvPr id="9" name="Picture 8">
            <a:extLst>
              <a:ext uri="{FF2B5EF4-FFF2-40B4-BE49-F238E27FC236}">
                <a16:creationId xmlns:a16="http://schemas.microsoft.com/office/drawing/2014/main" id="{2A1225E4-6EBF-4A0A-9511-599A3E12A514}"/>
              </a:ext>
            </a:extLst>
          </p:cNvPr>
          <p:cNvPicPr>
            <a:picLocks noChangeAspect="1"/>
          </p:cNvPicPr>
          <p:nvPr/>
        </p:nvPicPr>
        <p:blipFill>
          <a:blip r:embed="rId2" cstate="print"/>
          <a:srcRect/>
          <a:stretch>
            <a:fillRect/>
          </a:stretch>
        </p:blipFill>
        <p:spPr bwMode="auto">
          <a:xfrm>
            <a:off x="4724400" y="4572000"/>
            <a:ext cx="1685279" cy="1710010"/>
          </a:xfrm>
          <a:prstGeom prst="rect">
            <a:avLst/>
          </a:prstGeom>
          <a:noFill/>
          <a:ln w="9525">
            <a:noFill/>
            <a:miter lim="800000"/>
            <a:headEnd/>
            <a:tailEnd/>
          </a:ln>
          <a:scene3d>
            <a:camera prst="orthographicFront">
              <a:rot lat="0" lon="0" rev="12960000"/>
            </a:camera>
            <a:lightRig rig="threePt" dir="t"/>
          </a:scene3d>
        </p:spPr>
      </p:pic>
      <p:pic>
        <p:nvPicPr>
          <p:cNvPr id="10" name="Picture 9">
            <a:extLst>
              <a:ext uri="{FF2B5EF4-FFF2-40B4-BE49-F238E27FC236}">
                <a16:creationId xmlns:a16="http://schemas.microsoft.com/office/drawing/2014/main" id="{F0A69133-08D5-40F3-A61F-7EE92C477695}"/>
              </a:ext>
            </a:extLst>
          </p:cNvPr>
          <p:cNvPicPr>
            <a:picLocks noChangeAspect="1"/>
          </p:cNvPicPr>
          <p:nvPr/>
        </p:nvPicPr>
        <p:blipFill>
          <a:blip r:embed="rId2" cstate="print"/>
          <a:srcRect/>
          <a:stretch>
            <a:fillRect/>
          </a:stretch>
        </p:blipFill>
        <p:spPr bwMode="auto">
          <a:xfrm>
            <a:off x="7086600" y="4572000"/>
            <a:ext cx="1685279" cy="1710010"/>
          </a:xfrm>
          <a:prstGeom prst="rect">
            <a:avLst/>
          </a:prstGeom>
          <a:noFill/>
          <a:ln w="9525">
            <a:noFill/>
            <a:miter lim="800000"/>
            <a:headEnd/>
            <a:tailEnd/>
          </a:ln>
          <a:scene3d>
            <a:camera prst="orthographicFront">
              <a:rot lat="0" lon="0" rev="17280000"/>
            </a:camera>
            <a:lightRig rig="threePt" dir="t"/>
          </a:scene3d>
        </p:spPr>
      </p:pic>
      <p:sp>
        <p:nvSpPr>
          <p:cNvPr id="11" name="TextBox 10">
            <a:extLst>
              <a:ext uri="{FF2B5EF4-FFF2-40B4-BE49-F238E27FC236}">
                <a16:creationId xmlns:a16="http://schemas.microsoft.com/office/drawing/2014/main" id="{3D24ECC5-AA3D-4933-B558-642D45A1B5C8}"/>
              </a:ext>
            </a:extLst>
          </p:cNvPr>
          <p:cNvSpPr txBox="1">
            <a:spLocks noChangeArrowheads="1"/>
          </p:cNvSpPr>
          <p:nvPr/>
        </p:nvSpPr>
        <p:spPr bwMode="auto">
          <a:xfrm>
            <a:off x="990600" y="6324600"/>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72°</a:t>
            </a:r>
          </a:p>
        </p:txBody>
      </p:sp>
      <p:sp>
        <p:nvSpPr>
          <p:cNvPr id="12" name="TextBox 11">
            <a:extLst>
              <a:ext uri="{FF2B5EF4-FFF2-40B4-BE49-F238E27FC236}">
                <a16:creationId xmlns:a16="http://schemas.microsoft.com/office/drawing/2014/main" id="{87818335-07F0-4F86-9E63-9E37DDE6F458}"/>
              </a:ext>
            </a:extLst>
          </p:cNvPr>
          <p:cNvSpPr txBox="1">
            <a:spLocks noChangeArrowheads="1"/>
          </p:cNvSpPr>
          <p:nvPr/>
        </p:nvSpPr>
        <p:spPr bwMode="auto">
          <a:xfrm>
            <a:off x="3124200" y="6324600"/>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144°</a:t>
            </a:r>
          </a:p>
        </p:txBody>
      </p:sp>
      <p:sp>
        <p:nvSpPr>
          <p:cNvPr id="13" name="TextBox 12">
            <a:extLst>
              <a:ext uri="{FF2B5EF4-FFF2-40B4-BE49-F238E27FC236}">
                <a16:creationId xmlns:a16="http://schemas.microsoft.com/office/drawing/2014/main" id="{3E9DCEFA-BE15-4E66-A2B8-AA273AC73732}"/>
              </a:ext>
            </a:extLst>
          </p:cNvPr>
          <p:cNvSpPr txBox="1">
            <a:spLocks noChangeArrowheads="1"/>
          </p:cNvSpPr>
          <p:nvPr/>
        </p:nvSpPr>
        <p:spPr bwMode="auto">
          <a:xfrm>
            <a:off x="5334000" y="6324600"/>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216°</a:t>
            </a:r>
          </a:p>
        </p:txBody>
      </p:sp>
      <p:sp>
        <p:nvSpPr>
          <p:cNvPr id="14" name="TextBox 13">
            <a:extLst>
              <a:ext uri="{FF2B5EF4-FFF2-40B4-BE49-F238E27FC236}">
                <a16:creationId xmlns:a16="http://schemas.microsoft.com/office/drawing/2014/main" id="{24AE2094-4D3D-4100-B8A6-24CA3D9162B3}"/>
              </a:ext>
            </a:extLst>
          </p:cNvPr>
          <p:cNvSpPr txBox="1">
            <a:spLocks noChangeArrowheads="1"/>
          </p:cNvSpPr>
          <p:nvPr/>
        </p:nvSpPr>
        <p:spPr bwMode="auto">
          <a:xfrm>
            <a:off x="7620000" y="6324600"/>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288°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35169">
                                            <p:txEl>
                                              <p:pRg st="0" end="0"/>
                                            </p:txEl>
                                          </p:spTgt>
                                        </p:tgtEl>
                                        <p:attrNameLst>
                                          <p:attrName>style.visibility</p:attrName>
                                        </p:attrNameLst>
                                      </p:cBhvr>
                                      <p:to>
                                        <p:strVal val="visible"/>
                                      </p:to>
                                    </p:set>
                                  </p:childTnLst>
                                </p:cTn>
                              </p:par>
                              <p:par>
                                <p:cTn id="7" presetID="35"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anim calcmode="lin" valueType="num">
                                      <p:cBhvr>
                                        <p:cTn id="10" dur="500" fill="hold"/>
                                        <p:tgtEl>
                                          <p:spTgt spid="5"/>
                                        </p:tgtEl>
                                        <p:attrNameLst>
                                          <p:attrName>style.rotation</p:attrName>
                                        </p:attrNameLst>
                                      </p:cBhvr>
                                      <p:tavLst>
                                        <p:tav tm="0">
                                          <p:val>
                                            <p:fltVal val="720"/>
                                          </p:val>
                                        </p:tav>
                                        <p:tav tm="100000">
                                          <p:val>
                                            <p:fltVal val="0"/>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 calcmode="lin" valueType="num">
                                      <p:cBhvr>
                                        <p:cTn id="12" dur="500" fill="hold"/>
                                        <p:tgtEl>
                                          <p:spTgt spid="5"/>
                                        </p:tgtEl>
                                        <p:attrNameLst>
                                          <p:attrName>ppt_w</p:attrName>
                                        </p:attrNameLst>
                                      </p:cBhvr>
                                      <p:tavLst>
                                        <p:tav tm="0">
                                          <p:val>
                                            <p:fltVal val="0"/>
                                          </p:val>
                                        </p:tav>
                                        <p:tav tm="100000">
                                          <p:val>
                                            <p:strVal val="#ppt_w"/>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35169">
                                            <p:txEl>
                                              <p:pRg st="7" end="7"/>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 calcmode="lin" valueType="num">
                                      <p:cBhvr>
                                        <p:cTn id="23" dur="500" fill="hold"/>
                                        <p:tgtEl>
                                          <p:spTgt spid="7"/>
                                        </p:tgtEl>
                                        <p:attrNameLst>
                                          <p:attrName>style.rotation</p:attrName>
                                        </p:attrNameLst>
                                      </p:cBhvr>
                                      <p:tavLst>
                                        <p:tav tm="0">
                                          <p:val>
                                            <p:fltVal val="360"/>
                                          </p:val>
                                        </p:tav>
                                        <p:tav tm="100000">
                                          <p:val>
                                            <p:fltVal val="0"/>
                                          </p:val>
                                        </p:tav>
                                      </p:tavLst>
                                    </p:anim>
                                    <p:animEffect transition="in" filter="fade">
                                      <p:cBhvr>
                                        <p:cTn id="24" dur="500"/>
                                        <p:tgtEl>
                                          <p:spTgt spid="7"/>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 calcmode="lin" valueType="num">
                                      <p:cBhvr>
                                        <p:cTn id="33" dur="500" fill="hold"/>
                                        <p:tgtEl>
                                          <p:spTgt spid="8"/>
                                        </p:tgtEl>
                                        <p:attrNameLst>
                                          <p:attrName>style.rotation</p:attrName>
                                        </p:attrNameLst>
                                      </p:cBhvr>
                                      <p:tavLst>
                                        <p:tav tm="0">
                                          <p:val>
                                            <p:fltVal val="360"/>
                                          </p:val>
                                        </p:tav>
                                        <p:tav tm="100000">
                                          <p:val>
                                            <p:fltVal val="0"/>
                                          </p:val>
                                        </p:tav>
                                      </p:tavLst>
                                    </p:anim>
                                    <p:animEffect transition="in" filter="fade">
                                      <p:cBhvr>
                                        <p:cTn id="34" dur="500"/>
                                        <p:tgtEl>
                                          <p:spTgt spid="8"/>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 calcmode="lin" valueType="num">
                                      <p:cBhvr>
                                        <p:cTn id="43" dur="500" fill="hold"/>
                                        <p:tgtEl>
                                          <p:spTgt spid="9"/>
                                        </p:tgtEl>
                                        <p:attrNameLst>
                                          <p:attrName>style.rotation</p:attrName>
                                        </p:attrNameLst>
                                      </p:cBhvr>
                                      <p:tavLst>
                                        <p:tav tm="0">
                                          <p:val>
                                            <p:fltVal val="360"/>
                                          </p:val>
                                        </p:tav>
                                        <p:tav tm="100000">
                                          <p:val>
                                            <p:fltVal val="0"/>
                                          </p:val>
                                        </p:tav>
                                      </p:tavLst>
                                    </p:anim>
                                    <p:animEffect transition="in" filter="fade">
                                      <p:cBhvr>
                                        <p:cTn id="44" dur="500"/>
                                        <p:tgtEl>
                                          <p:spTgt spid="9"/>
                                        </p:tgtEl>
                                      </p:cBhvr>
                                    </p:animEffec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49" presetClass="entr" presetSubtype="0" decel="10000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anim calcmode="lin" valueType="num">
                                      <p:cBhvr>
                                        <p:cTn id="53" dur="500" fill="hold"/>
                                        <p:tgtEl>
                                          <p:spTgt spid="10"/>
                                        </p:tgtEl>
                                        <p:attrNameLst>
                                          <p:attrName>style.rotation</p:attrName>
                                        </p:attrNameLst>
                                      </p:cBhvr>
                                      <p:tavLst>
                                        <p:tav tm="0">
                                          <p:val>
                                            <p:fltVal val="360"/>
                                          </p:val>
                                        </p:tav>
                                        <p:tav tm="100000">
                                          <p:val>
                                            <p:fltVal val="0"/>
                                          </p:val>
                                        </p:tav>
                                      </p:tavLst>
                                    </p:anim>
                                    <p:animEffect transition="in" filter="fade">
                                      <p:cBhvr>
                                        <p:cTn id="54" dur="500"/>
                                        <p:tgtEl>
                                          <p:spTgt spid="10"/>
                                        </p:tgtEl>
                                      </p:cBhvr>
                                    </p:animEffect>
                                  </p:childTnLst>
                                </p:cTn>
                              </p:par>
                              <p:par>
                                <p:cTn id="55" presetID="1"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B3DED-FFC2-483C-B275-59DD8654746A}"/>
              </a:ext>
            </a:extLst>
          </p:cNvPr>
          <p:cNvSpPr>
            <a:spLocks noGrp="1"/>
          </p:cNvSpPr>
          <p:nvPr>
            <p:ph type="title"/>
          </p:nvPr>
        </p:nvSpPr>
        <p:spPr>
          <a:xfrm>
            <a:off x="228600" y="152400"/>
            <a:ext cx="8686800" cy="715963"/>
          </a:xfrm>
          <a:solidFill>
            <a:schemeClr val="tx2">
              <a:lumMod val="20000"/>
              <a:lumOff val="80000"/>
            </a:schemeClr>
          </a:solidFill>
          <a:ln w="38100">
            <a:solidFill>
              <a:schemeClr val="tx1"/>
            </a:solidFill>
          </a:ln>
        </p:spPr>
        <p:txBody>
          <a:bodyPr rtlCol="0">
            <a:noAutofit/>
          </a:bodyPr>
          <a:lstStyle/>
          <a:p>
            <a:pPr fontAlgn="auto">
              <a:spcAft>
                <a:spcPts val="0"/>
              </a:spcAft>
              <a:defRPr/>
            </a:pPr>
            <a:r>
              <a:rPr lang="en-US" sz="2400" b="1" dirty="0">
                <a:cs typeface="Arial" pitchFamily="34" charset="0"/>
              </a:rPr>
              <a:t>Exercise 2: What’s That Reflection?: Animal Symmetry</a:t>
            </a:r>
            <a:endParaRPr lang="en-US" sz="2400" dirty="0">
              <a:cs typeface="Arial" pitchFamily="34" charset="0"/>
            </a:endParaRPr>
          </a:p>
        </p:txBody>
      </p:sp>
      <p:sp>
        <p:nvSpPr>
          <p:cNvPr id="3" name="Slide Number Placeholder 2">
            <a:extLst>
              <a:ext uri="{FF2B5EF4-FFF2-40B4-BE49-F238E27FC236}">
                <a16:creationId xmlns:a16="http://schemas.microsoft.com/office/drawing/2014/main" id="{46FCCF4B-83AD-4C95-A130-0C45381BE28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793E16F-1CB1-49B9-A30F-435099FB1F2A}" type="slidenum">
              <a:rPr lang="en-US" altLang="en-US">
                <a:solidFill>
                  <a:srgbClr val="898989"/>
                </a:solidFill>
              </a:rPr>
              <a:pPr eaLnBrk="1" hangingPunct="1"/>
              <a:t>42</a:t>
            </a:fld>
            <a:endParaRPr lang="en-US" altLang="en-US">
              <a:solidFill>
                <a:srgbClr val="898989"/>
              </a:solidFill>
            </a:endParaRPr>
          </a:p>
        </p:txBody>
      </p:sp>
      <p:sp>
        <p:nvSpPr>
          <p:cNvPr id="137221" name="Rectangle 5">
            <a:extLst>
              <a:ext uri="{FF2B5EF4-FFF2-40B4-BE49-F238E27FC236}">
                <a16:creationId xmlns:a16="http://schemas.microsoft.com/office/drawing/2014/main" id="{1AECF8F5-06E9-4E6C-BEFC-5FCFCC6BF724}"/>
              </a:ext>
            </a:extLst>
          </p:cNvPr>
          <p:cNvSpPr>
            <a:spLocks noChangeArrowheads="1"/>
          </p:cNvSpPr>
          <p:nvPr/>
        </p:nvSpPr>
        <p:spPr bwMode="auto">
          <a:xfrm>
            <a:off x="228600" y="1174750"/>
            <a:ext cx="8610600" cy="52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q"/>
            </a:pPr>
            <a:r>
              <a:rPr lang="en-US" altLang="en-US" sz="2400">
                <a:solidFill>
                  <a:srgbClr val="000000"/>
                </a:solidFill>
                <a:cs typeface="Times New Roman" panose="02020603050405020304" pitchFamily="18" charset="0"/>
              </a:rPr>
              <a:t>The butterfly pictured below also displays symmetry, but of a different type.</a:t>
            </a:r>
          </a:p>
          <a:p>
            <a:pPr>
              <a:buFont typeface="Wingdings" panose="05000000000000000000" pitchFamily="2" charset="2"/>
              <a:buChar char="q"/>
            </a:pPr>
            <a:endParaRPr lang="en-US" altLang="en-US" sz="2400">
              <a:solidFill>
                <a:srgbClr val="000000"/>
              </a:solidFill>
              <a:cs typeface="Times New Roman" panose="02020603050405020304" pitchFamily="18" charset="0"/>
            </a:endParaRPr>
          </a:p>
          <a:p>
            <a:pPr>
              <a:buFont typeface="Wingdings" panose="05000000000000000000" pitchFamily="2" charset="2"/>
              <a:buChar char="q"/>
            </a:pPr>
            <a:endParaRPr lang="en-US" altLang="en-US" sz="2400">
              <a:solidFill>
                <a:srgbClr val="000000"/>
              </a:solidFill>
              <a:cs typeface="Times New Roman" panose="02020603050405020304" pitchFamily="18" charset="0"/>
            </a:endParaRPr>
          </a:p>
          <a:p>
            <a:pPr>
              <a:buFont typeface="Wingdings" panose="05000000000000000000" pitchFamily="2" charset="2"/>
              <a:buChar char="q"/>
            </a:pPr>
            <a:endParaRPr lang="en-US" altLang="en-US" sz="2400">
              <a:solidFill>
                <a:srgbClr val="000000"/>
              </a:solidFill>
              <a:cs typeface="Times New Roman" panose="02020603050405020304" pitchFamily="18" charset="0"/>
            </a:endParaRPr>
          </a:p>
          <a:p>
            <a:pPr>
              <a:buFont typeface="Wingdings" panose="05000000000000000000" pitchFamily="2" charset="2"/>
              <a:buChar char="q"/>
            </a:pPr>
            <a:endParaRPr lang="en-US" altLang="en-US" sz="2400">
              <a:solidFill>
                <a:srgbClr val="000000"/>
              </a:solidFill>
              <a:cs typeface="Times New Roman" panose="02020603050405020304" pitchFamily="18" charset="0"/>
            </a:endParaRPr>
          </a:p>
          <a:p>
            <a:pPr>
              <a:buFont typeface="Wingdings" panose="05000000000000000000" pitchFamily="2" charset="2"/>
              <a:buChar char="q"/>
            </a:pPr>
            <a:endParaRPr lang="en-US" altLang="en-US" sz="2400">
              <a:solidFill>
                <a:srgbClr val="000000"/>
              </a:solidFill>
              <a:cs typeface="Times New Roman" panose="02020603050405020304" pitchFamily="18" charset="0"/>
            </a:endParaRPr>
          </a:p>
          <a:p>
            <a:pPr>
              <a:buFont typeface="Wingdings" panose="05000000000000000000" pitchFamily="2" charset="2"/>
              <a:buChar char="q"/>
            </a:pPr>
            <a:endParaRPr lang="en-US" altLang="en-US" sz="2400">
              <a:solidFill>
                <a:srgbClr val="000000"/>
              </a:solidFill>
              <a:cs typeface="Times New Roman" panose="02020603050405020304" pitchFamily="18" charset="0"/>
            </a:endParaRPr>
          </a:p>
          <a:p>
            <a:pPr>
              <a:buFont typeface="Wingdings" panose="05000000000000000000" pitchFamily="2" charset="2"/>
              <a:buChar char="q"/>
            </a:pPr>
            <a:endParaRPr lang="en-US" altLang="en-US" sz="2400">
              <a:solidFill>
                <a:srgbClr val="000000"/>
              </a:solidFill>
              <a:cs typeface="Times New Roman" panose="02020603050405020304" pitchFamily="18" charset="0"/>
            </a:endParaRPr>
          </a:p>
          <a:p>
            <a:pPr>
              <a:buFont typeface="Wingdings" panose="05000000000000000000" pitchFamily="2" charset="2"/>
              <a:buChar char="q"/>
            </a:pPr>
            <a:r>
              <a:rPr lang="en-US" altLang="en-US" sz="2400">
                <a:solidFill>
                  <a:srgbClr val="000000"/>
                </a:solidFill>
                <a:cs typeface="Times New Roman" panose="02020603050405020304" pitchFamily="18" charset="0"/>
              </a:rPr>
              <a:t>The butterfly is symmetrical, because if we draw a line down the middle of this butterfly, the left and right sides of the line look the same, only they are facing opposite directions.</a:t>
            </a:r>
          </a:p>
          <a:p>
            <a:pPr>
              <a:buFontTx/>
              <a:buChar char="•"/>
            </a:pPr>
            <a:endParaRPr lang="en-US" altLang="en-US" sz="2400">
              <a:solidFill>
                <a:srgbClr val="000000"/>
              </a:solidFill>
            </a:endParaRPr>
          </a:p>
          <a:p>
            <a:pPr>
              <a:buFontTx/>
              <a:buChar char="•"/>
            </a:pPr>
            <a:endParaRPr lang="en-US" altLang="en-US" sz="700"/>
          </a:p>
          <a:p>
            <a:endParaRPr lang="en-US" altLang="en-US"/>
          </a:p>
        </p:txBody>
      </p:sp>
      <p:sp>
        <p:nvSpPr>
          <p:cNvPr id="62469" name="Rectangle 7">
            <a:extLst>
              <a:ext uri="{FF2B5EF4-FFF2-40B4-BE49-F238E27FC236}">
                <a16:creationId xmlns:a16="http://schemas.microsoft.com/office/drawing/2014/main" id="{CA1FA84B-74E5-4AC2-9811-5AFEF1590580}"/>
              </a:ext>
            </a:extLst>
          </p:cNvPr>
          <p:cNvSpPr>
            <a:spLocks noChangeArrowheads="1"/>
          </p:cNvSpPr>
          <p:nvPr/>
        </p:nvSpPr>
        <p:spPr bwMode="auto">
          <a:xfrm>
            <a:off x="457200" y="2379663"/>
            <a:ext cx="6553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cs typeface="Times New Roman" panose="02020603050405020304" pitchFamily="18" charset="0"/>
              </a:rPr>
              <a:t> </a:t>
            </a:r>
            <a:endParaRPr lang="en-US" altLang="en-US"/>
          </a:p>
        </p:txBody>
      </p:sp>
      <p:pic>
        <p:nvPicPr>
          <p:cNvPr id="13" name="Picture 12">
            <a:extLst>
              <a:ext uri="{FF2B5EF4-FFF2-40B4-BE49-F238E27FC236}">
                <a16:creationId xmlns:a16="http://schemas.microsoft.com/office/drawing/2014/main" id="{13BF4B4B-471A-4D6D-8FDF-79C71D80D826}"/>
              </a:ext>
            </a:extLst>
          </p:cNvPr>
          <p:cNvPicPr>
            <a:picLocks noChangeAspect="1"/>
          </p:cNvPicPr>
          <p:nvPr/>
        </p:nvPicPr>
        <p:blipFill>
          <a:blip r:embed="rId2">
            <a:extLst>
              <a:ext uri="{28A0092B-C50C-407E-A947-70E740481C1C}">
                <a14:useLocalDpi xmlns:a14="http://schemas.microsoft.com/office/drawing/2010/main" val="0"/>
              </a:ext>
            </a:extLst>
          </a:blip>
          <a:srcRect t="8862" b="2954"/>
          <a:stretch>
            <a:fillRect/>
          </a:stretch>
        </p:blipFill>
        <p:spPr bwMode="auto">
          <a:xfrm>
            <a:off x="2743200" y="1981200"/>
            <a:ext cx="3446463"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3C87BF66-93E2-44D7-9342-829BD29F1B95}"/>
              </a:ext>
            </a:extLst>
          </p:cNvPr>
          <p:cNvCxnSpPr>
            <a:stCxn id="13" idx="0"/>
          </p:cNvCxnSpPr>
          <p:nvPr/>
        </p:nvCxnSpPr>
        <p:spPr>
          <a:xfrm rot="16200000" flipH="1">
            <a:off x="3567113" y="2881312"/>
            <a:ext cx="2133600" cy="333375"/>
          </a:xfrm>
          <a:prstGeom prst="line">
            <a:avLst/>
          </a:prstGeom>
          <a:ln w="41275">
            <a:solidFill>
              <a:srgbClr val="FFFF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37221">
                                            <p:txEl>
                                              <p:pRg st="0" end="0"/>
                                            </p:txEl>
                                          </p:spTgt>
                                        </p:tgtEl>
                                        <p:attrNameLst>
                                          <p:attrName>style.visibility</p:attrName>
                                        </p:attrNameLst>
                                      </p:cBhvr>
                                      <p:to>
                                        <p:strVal val="visible"/>
                                      </p:to>
                                    </p:set>
                                  </p:childTnLst>
                                </p:cTn>
                              </p:par>
                              <p:par>
                                <p:cTn id="7" presetID="35"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anim calcmode="lin" valueType="num">
                                      <p:cBhvr>
                                        <p:cTn id="10" dur="500" fill="hold"/>
                                        <p:tgtEl>
                                          <p:spTgt spid="13"/>
                                        </p:tgtEl>
                                        <p:attrNameLst>
                                          <p:attrName>style.rotation</p:attrName>
                                        </p:attrNameLst>
                                      </p:cBhvr>
                                      <p:tavLst>
                                        <p:tav tm="0">
                                          <p:val>
                                            <p:fltVal val="720"/>
                                          </p:val>
                                        </p:tav>
                                        <p:tav tm="100000">
                                          <p:val>
                                            <p:fltVal val="0"/>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 calcmode="lin" valueType="num">
                                      <p:cBhvr>
                                        <p:cTn id="12" dur="500" fill="hold"/>
                                        <p:tgtEl>
                                          <p:spTgt spid="13"/>
                                        </p:tgtEl>
                                        <p:attrNameLst>
                                          <p:attrName>ppt_w</p:attrName>
                                        </p:attrNameLst>
                                      </p:cBhvr>
                                      <p:tavLst>
                                        <p:tav tm="0">
                                          <p:val>
                                            <p:fltVal val="0"/>
                                          </p:val>
                                        </p:tav>
                                        <p:tav tm="100000">
                                          <p:val>
                                            <p:strVal val="#ppt_w"/>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37221">
                                            <p:txEl>
                                              <p:pRg st="8" end="8"/>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E8FCF-EB35-4182-A723-54C484449015}"/>
              </a:ext>
            </a:extLst>
          </p:cNvPr>
          <p:cNvSpPr>
            <a:spLocks noGrp="1"/>
          </p:cNvSpPr>
          <p:nvPr>
            <p:ph type="title"/>
          </p:nvPr>
        </p:nvSpPr>
        <p:spPr>
          <a:xfrm>
            <a:off x="228600" y="0"/>
            <a:ext cx="8686800" cy="533400"/>
          </a:xfrm>
          <a:solidFill>
            <a:schemeClr val="tx2">
              <a:lumMod val="20000"/>
              <a:lumOff val="80000"/>
            </a:schemeClr>
          </a:solidFill>
          <a:ln w="38100">
            <a:solidFill>
              <a:schemeClr val="tx1"/>
            </a:solidFill>
          </a:ln>
        </p:spPr>
        <p:txBody>
          <a:bodyPr rtlCol="0">
            <a:noAutofit/>
          </a:bodyPr>
          <a:lstStyle/>
          <a:p>
            <a:pPr fontAlgn="auto">
              <a:spcAft>
                <a:spcPts val="0"/>
              </a:spcAft>
              <a:defRPr/>
            </a:pPr>
            <a:r>
              <a:rPr lang="en-US" sz="2400" b="1" dirty="0">
                <a:cs typeface="Arial" pitchFamily="34" charset="0"/>
              </a:rPr>
              <a:t>Exercise 2: What’s That Reflection?: Animal Symmetry</a:t>
            </a:r>
            <a:endParaRPr lang="en-US" sz="2400" dirty="0">
              <a:cs typeface="Arial" pitchFamily="34" charset="0"/>
            </a:endParaRPr>
          </a:p>
        </p:txBody>
      </p:sp>
      <p:sp>
        <p:nvSpPr>
          <p:cNvPr id="3" name="Slide Number Placeholder 2">
            <a:extLst>
              <a:ext uri="{FF2B5EF4-FFF2-40B4-BE49-F238E27FC236}">
                <a16:creationId xmlns:a16="http://schemas.microsoft.com/office/drawing/2014/main" id="{F3765A41-6249-4AA2-AF5C-1AB844E812B4}"/>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8596246-E5D0-44B3-A2E4-58E3963E3AE6}" type="slidenum">
              <a:rPr lang="en-US" altLang="en-US">
                <a:solidFill>
                  <a:srgbClr val="898989"/>
                </a:solidFill>
              </a:rPr>
              <a:pPr eaLnBrk="1" hangingPunct="1"/>
              <a:t>43</a:t>
            </a:fld>
            <a:endParaRPr lang="en-US" altLang="en-US">
              <a:solidFill>
                <a:srgbClr val="898989"/>
              </a:solidFill>
            </a:endParaRPr>
          </a:p>
        </p:txBody>
      </p:sp>
      <p:sp>
        <p:nvSpPr>
          <p:cNvPr id="137221" name="Rectangle 5">
            <a:extLst>
              <a:ext uri="{FF2B5EF4-FFF2-40B4-BE49-F238E27FC236}">
                <a16:creationId xmlns:a16="http://schemas.microsoft.com/office/drawing/2014/main" id="{E6E97FF4-6F81-47C3-B016-FBEC4C7E649F}"/>
              </a:ext>
            </a:extLst>
          </p:cNvPr>
          <p:cNvSpPr>
            <a:spLocks noChangeArrowheads="1"/>
          </p:cNvSpPr>
          <p:nvPr/>
        </p:nvSpPr>
        <p:spPr bwMode="auto">
          <a:xfrm>
            <a:off x="152400" y="609600"/>
            <a:ext cx="8839200" cy="749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q"/>
            </a:pPr>
            <a:r>
              <a:rPr lang="en-US" altLang="en-US" sz="2400"/>
              <a:t>This type of symmetry, in which an organism has mirror-image left and right sides is called </a:t>
            </a:r>
            <a:r>
              <a:rPr lang="en-US" altLang="en-US" sz="2400" b="1"/>
              <a:t>bilateral</a:t>
            </a:r>
            <a:r>
              <a:rPr lang="en-US" altLang="en-US" sz="2400"/>
              <a:t> or </a:t>
            </a:r>
            <a:r>
              <a:rPr lang="en-US" altLang="en-US" sz="2400" b="1"/>
              <a:t>reflection symmetry</a:t>
            </a:r>
            <a:r>
              <a:rPr lang="en-US" altLang="en-US" sz="2400"/>
              <a:t>. </a:t>
            </a:r>
          </a:p>
          <a:p>
            <a:pPr>
              <a:buFont typeface="Wingdings" panose="05000000000000000000" pitchFamily="2" charset="2"/>
              <a:buChar char="q"/>
            </a:pPr>
            <a:endParaRPr lang="en-US" altLang="en-US" sz="2400"/>
          </a:p>
          <a:p>
            <a:pPr>
              <a:buFont typeface="Wingdings" panose="05000000000000000000" pitchFamily="2" charset="2"/>
              <a:buChar char="q"/>
            </a:pPr>
            <a:r>
              <a:rPr lang="en-US" altLang="en-US" sz="2400"/>
              <a:t>Organisms that are bilaterally symmetrical can only be divided into two equal halves (right and left) by one plane of symmetry</a:t>
            </a:r>
            <a:r>
              <a:rPr lang="en-US" altLang="en-US" sz="2400">
                <a:solidFill>
                  <a:srgbClr val="000000"/>
                </a:solidFill>
                <a:cs typeface="Times New Roman" panose="02020603050405020304" pitchFamily="18" charset="0"/>
              </a:rPr>
              <a:t>.</a:t>
            </a:r>
          </a:p>
          <a:p>
            <a:pPr>
              <a:buFont typeface="Wingdings" panose="05000000000000000000" pitchFamily="2" charset="2"/>
              <a:buChar char="q"/>
            </a:pPr>
            <a:endParaRPr lang="en-US" altLang="en-US" sz="2400">
              <a:solidFill>
                <a:srgbClr val="000000"/>
              </a:solidFill>
              <a:cs typeface="Times New Roman" panose="02020603050405020304" pitchFamily="18" charset="0"/>
            </a:endParaRPr>
          </a:p>
          <a:p>
            <a:pPr>
              <a:buFont typeface="Wingdings" panose="05000000000000000000" pitchFamily="2" charset="2"/>
              <a:buChar char="q"/>
            </a:pPr>
            <a:r>
              <a:rPr lang="en-US" altLang="en-US" sz="2400"/>
              <a:t>Bilateral symmetry in animals is associated with a more active lifestyle, in which individuals need to exhibit directed movement towards and away from various stimuli. </a:t>
            </a:r>
          </a:p>
          <a:p>
            <a:pPr>
              <a:buFont typeface="Wingdings" panose="05000000000000000000" pitchFamily="2" charset="2"/>
              <a:buChar char="q"/>
            </a:pPr>
            <a:endParaRPr lang="en-US" altLang="en-US" sz="2400"/>
          </a:p>
          <a:p>
            <a:pPr lvl="1">
              <a:buFont typeface="Wingdings" panose="05000000000000000000" pitchFamily="2" charset="2"/>
              <a:buChar char="q"/>
            </a:pPr>
            <a:r>
              <a:rPr lang="en-US" altLang="en-US" sz="2400"/>
              <a:t>For instance, predators need to follow prey, and prey need to move away from predators. </a:t>
            </a:r>
          </a:p>
          <a:p>
            <a:pPr lvl="1">
              <a:buFont typeface="Wingdings" panose="05000000000000000000" pitchFamily="2" charset="2"/>
              <a:buChar char="q"/>
            </a:pPr>
            <a:endParaRPr lang="en-US" altLang="en-US" sz="2400"/>
          </a:p>
          <a:p>
            <a:pPr>
              <a:buFont typeface="Wingdings" panose="05000000000000000000" pitchFamily="2" charset="2"/>
              <a:buChar char="q"/>
            </a:pPr>
            <a:r>
              <a:rPr lang="en-US" altLang="en-US" sz="2400"/>
              <a:t>Bilateral symmetry is associated with the concentration of nerve cells at the anterior end of the body in the form of a brain.  </a:t>
            </a:r>
          </a:p>
          <a:p>
            <a:pPr>
              <a:buFontTx/>
              <a:buChar char="•"/>
            </a:pPr>
            <a:endParaRPr lang="en-US" altLang="en-US" sz="2400">
              <a:solidFill>
                <a:srgbClr val="000000"/>
              </a:solidFill>
              <a:cs typeface="Times New Roman" panose="02020603050405020304" pitchFamily="18" charset="0"/>
            </a:endParaRPr>
          </a:p>
          <a:p>
            <a:pPr>
              <a:buFontTx/>
              <a:buChar char="•"/>
            </a:pPr>
            <a:endParaRPr lang="en-US" altLang="en-US" sz="2400">
              <a:solidFill>
                <a:srgbClr val="000000"/>
              </a:solidFill>
            </a:endParaRPr>
          </a:p>
          <a:p>
            <a:pPr>
              <a:buFontTx/>
              <a:buChar char="•"/>
            </a:pPr>
            <a:endParaRPr lang="en-US" altLang="en-US" sz="2400"/>
          </a:p>
          <a:p>
            <a:pPr>
              <a:buFontTx/>
              <a:buChar char="•"/>
            </a:pPr>
            <a:endParaRPr lang="en-US" altLang="en-US" sz="700"/>
          </a:p>
          <a:p>
            <a:endParaRPr lang="en-US" altLang="en-US"/>
          </a:p>
        </p:txBody>
      </p:sp>
      <p:sp>
        <p:nvSpPr>
          <p:cNvPr id="63493" name="Rectangle 7">
            <a:extLst>
              <a:ext uri="{FF2B5EF4-FFF2-40B4-BE49-F238E27FC236}">
                <a16:creationId xmlns:a16="http://schemas.microsoft.com/office/drawing/2014/main" id="{26CE2AE0-F5E8-46A6-9096-99347E513874}"/>
              </a:ext>
            </a:extLst>
          </p:cNvPr>
          <p:cNvSpPr>
            <a:spLocks noChangeArrowheads="1"/>
          </p:cNvSpPr>
          <p:nvPr/>
        </p:nvSpPr>
        <p:spPr bwMode="auto">
          <a:xfrm>
            <a:off x="457200" y="2379663"/>
            <a:ext cx="6553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cs typeface="Times New Roman" panose="02020603050405020304" pitchFamily="18" charset="0"/>
              </a:rPr>
              <a:t> </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3722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722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722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7221">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722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91244-F129-4999-98D1-0963C24D6D0D}"/>
              </a:ext>
            </a:extLst>
          </p:cNvPr>
          <p:cNvSpPr>
            <a:spLocks noGrp="1"/>
          </p:cNvSpPr>
          <p:nvPr>
            <p:ph type="title"/>
          </p:nvPr>
        </p:nvSpPr>
        <p:spPr>
          <a:xfrm>
            <a:off x="228600" y="0"/>
            <a:ext cx="8686800" cy="533400"/>
          </a:xfrm>
          <a:solidFill>
            <a:schemeClr val="tx2">
              <a:lumMod val="20000"/>
              <a:lumOff val="80000"/>
            </a:schemeClr>
          </a:solidFill>
          <a:ln w="38100">
            <a:solidFill>
              <a:schemeClr val="tx1"/>
            </a:solidFill>
          </a:ln>
        </p:spPr>
        <p:txBody>
          <a:bodyPr rtlCol="0">
            <a:noAutofit/>
          </a:bodyPr>
          <a:lstStyle/>
          <a:p>
            <a:pPr fontAlgn="auto">
              <a:spcAft>
                <a:spcPts val="0"/>
              </a:spcAft>
              <a:defRPr/>
            </a:pPr>
            <a:r>
              <a:rPr lang="en-US" sz="2400" b="1" dirty="0">
                <a:cs typeface="Arial" pitchFamily="34" charset="0"/>
              </a:rPr>
              <a:t>Illustrating Bilateral Symmetry</a:t>
            </a:r>
            <a:endParaRPr lang="en-US" sz="2400" dirty="0">
              <a:cs typeface="Arial" pitchFamily="34" charset="0"/>
            </a:endParaRPr>
          </a:p>
        </p:txBody>
      </p:sp>
      <p:sp>
        <p:nvSpPr>
          <p:cNvPr id="3" name="Slide Number Placeholder 2">
            <a:extLst>
              <a:ext uri="{FF2B5EF4-FFF2-40B4-BE49-F238E27FC236}">
                <a16:creationId xmlns:a16="http://schemas.microsoft.com/office/drawing/2014/main" id="{298F7677-380E-4307-9825-AC03DC6E1435}"/>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3D35192-22C7-4003-8FD2-1256D8FB0E2F}" type="slidenum">
              <a:rPr lang="en-US" altLang="en-US">
                <a:solidFill>
                  <a:srgbClr val="898989"/>
                </a:solidFill>
              </a:rPr>
              <a:pPr eaLnBrk="1" hangingPunct="1"/>
              <a:t>44</a:t>
            </a:fld>
            <a:endParaRPr lang="en-US" altLang="en-US">
              <a:solidFill>
                <a:srgbClr val="898989"/>
              </a:solidFill>
            </a:endParaRPr>
          </a:p>
        </p:txBody>
      </p:sp>
      <p:sp>
        <p:nvSpPr>
          <p:cNvPr id="4" name="Rectangle 6">
            <a:extLst>
              <a:ext uri="{FF2B5EF4-FFF2-40B4-BE49-F238E27FC236}">
                <a16:creationId xmlns:a16="http://schemas.microsoft.com/office/drawing/2014/main" id="{5C31F7EB-B876-491A-BF27-3A188CF22BC6}"/>
              </a:ext>
            </a:extLst>
          </p:cNvPr>
          <p:cNvSpPr>
            <a:spLocks noChangeArrowheads="1"/>
          </p:cNvSpPr>
          <p:nvPr/>
        </p:nvSpPr>
        <p:spPr bwMode="auto">
          <a:xfrm>
            <a:off x="76200" y="533400"/>
            <a:ext cx="8991600" cy="5715000"/>
          </a:xfrm>
          <a:prstGeom prst="rect">
            <a:avLst/>
          </a:prstGeom>
          <a:noFill/>
          <a:ln w="9525">
            <a:noFill/>
            <a:miter lim="800000"/>
            <a:headEnd/>
            <a:tailEnd/>
          </a:ln>
          <a:effectLst/>
        </p:spPr>
        <p:txBody>
          <a:bodyPr/>
          <a:lstStyle/>
          <a:p>
            <a:pPr marL="342900" indent="-342900">
              <a:buFont typeface="Wingdings" pitchFamily="2" charset="2"/>
              <a:buChar char="q"/>
              <a:defRPr/>
            </a:pPr>
            <a:r>
              <a:rPr lang="en-US" sz="2400" dirty="0">
                <a:latin typeface="Arial" charset="0"/>
                <a:cs typeface="+mn-cs"/>
              </a:rPr>
              <a:t>Take a sheet of paper and fold it in half. </a:t>
            </a:r>
          </a:p>
          <a:p>
            <a:pPr marL="342900" indent="-342900">
              <a:buFont typeface="Wingdings" pitchFamily="2" charset="2"/>
              <a:buChar char="q"/>
              <a:defRPr/>
            </a:pPr>
            <a:r>
              <a:rPr lang="en-US" sz="2400" dirty="0">
                <a:latin typeface="Arial" charset="0"/>
                <a:cs typeface="+mn-cs"/>
              </a:rPr>
              <a:t>With the paper folded in half, cut out a shape.</a:t>
            </a:r>
          </a:p>
          <a:p>
            <a:pPr marL="342900" indent="-342900">
              <a:buFont typeface="Wingdings" pitchFamily="2" charset="2"/>
              <a:buChar char="q"/>
              <a:defRPr/>
            </a:pPr>
            <a:r>
              <a:rPr lang="en-US" sz="2400" dirty="0">
                <a:latin typeface="Arial" charset="0"/>
                <a:cs typeface="+mn-cs"/>
              </a:rPr>
              <a:t>After you have cut the paper, open the folded paper. </a:t>
            </a:r>
          </a:p>
          <a:p>
            <a:pPr marL="342900" indent="-342900">
              <a:buFont typeface="Wingdings" pitchFamily="2" charset="2"/>
              <a:buChar char="q"/>
              <a:defRPr/>
            </a:pPr>
            <a:r>
              <a:rPr lang="en-US" sz="2400" dirty="0">
                <a:latin typeface="Arial" charset="0"/>
                <a:cs typeface="+mn-cs"/>
              </a:rPr>
              <a:t>Notice the fold line going through the middle of your shape. </a:t>
            </a:r>
          </a:p>
          <a:p>
            <a:pPr marL="342900" indent="-342900">
              <a:buFont typeface="Wingdings" pitchFamily="2" charset="2"/>
              <a:buChar char="q"/>
              <a:defRPr/>
            </a:pPr>
            <a:r>
              <a:rPr lang="en-US" sz="2400" dirty="0">
                <a:latin typeface="Arial" charset="0"/>
                <a:cs typeface="+mn-cs"/>
              </a:rPr>
              <a:t>The fold line on your object is a </a:t>
            </a:r>
            <a:r>
              <a:rPr lang="en-US" sz="2400" i="1" dirty="0">
                <a:latin typeface="Arial" charset="0"/>
                <a:cs typeface="+mn-cs"/>
              </a:rPr>
              <a:t>line of symmetry</a:t>
            </a:r>
            <a:r>
              <a:rPr lang="en-US" sz="2400" dirty="0">
                <a:latin typeface="Arial" charset="0"/>
                <a:cs typeface="+mn-cs"/>
              </a:rPr>
              <a:t>. You have just created a shape that has </a:t>
            </a:r>
            <a:r>
              <a:rPr lang="en-US" sz="2400" i="1" dirty="0">
                <a:latin typeface="Arial" charset="0"/>
                <a:cs typeface="+mn-cs"/>
              </a:rPr>
              <a:t>bilateral symmetry</a:t>
            </a:r>
            <a:r>
              <a:rPr lang="en-US" sz="2400" dirty="0">
                <a:latin typeface="Arial" charset="0"/>
                <a:cs typeface="+mn-cs"/>
              </a:rPr>
              <a:t>, because it has two sides that can be folded one onto the other along the fold line without any gaps or overlaps. </a:t>
            </a:r>
          </a:p>
          <a:p>
            <a:pPr marL="342900" indent="-342900">
              <a:buFont typeface="Wingdings" pitchFamily="2" charset="2"/>
              <a:buChar char="q"/>
              <a:defRPr/>
            </a:pPr>
            <a:r>
              <a:rPr lang="en-US" sz="2400" dirty="0">
                <a:latin typeface="Arial" charset="0"/>
                <a:cs typeface="+mn-cs"/>
              </a:rPr>
              <a:t>This type of symmetry is also called </a:t>
            </a:r>
            <a:r>
              <a:rPr lang="en-US" sz="2400" i="1" dirty="0">
                <a:latin typeface="Arial" charset="0"/>
                <a:cs typeface="+mn-cs"/>
              </a:rPr>
              <a:t>mirror symmetry</a:t>
            </a:r>
            <a:r>
              <a:rPr lang="en-US" sz="2400" dirty="0">
                <a:latin typeface="Arial" charset="0"/>
                <a:cs typeface="+mn-cs"/>
              </a:rPr>
              <a:t>, because one side is a </a:t>
            </a:r>
            <a:r>
              <a:rPr lang="en-US" sz="2400" i="1" dirty="0">
                <a:latin typeface="Arial" charset="0"/>
                <a:cs typeface="+mn-cs"/>
              </a:rPr>
              <a:t>mirror image</a:t>
            </a:r>
            <a:r>
              <a:rPr lang="en-US" sz="2400" dirty="0">
                <a:latin typeface="Arial" charset="0"/>
                <a:cs typeface="+mn-cs"/>
              </a:rPr>
              <a:t> of the other. </a:t>
            </a:r>
          </a:p>
          <a:p>
            <a:pPr marL="342900" indent="-342900">
              <a:buFont typeface="Wingdings" pitchFamily="2" charset="2"/>
              <a:buChar char="q"/>
              <a:defRPr/>
            </a:pPr>
            <a:r>
              <a:rPr lang="en-US" sz="2400" dirty="0">
                <a:latin typeface="Arial" charset="0"/>
                <a:cs typeface="+mn-cs"/>
              </a:rPr>
              <a:t>If you were to stand a mirror along your fold line with the mirror facing you, the image of your shape that you see in the mirror will look like the other side of your shape. </a:t>
            </a:r>
          </a:p>
          <a:p>
            <a:pPr marL="342900" indent="-342900">
              <a:buFont typeface="Wingdings" pitchFamily="2" charset="2"/>
              <a:buChar char="q"/>
              <a:defRPr/>
            </a:pPr>
            <a:r>
              <a:rPr lang="en-US" sz="2400" dirty="0">
                <a:latin typeface="Arial" charset="0"/>
                <a:cs typeface="+mn-cs"/>
              </a:rPr>
              <a:t>The two sides are the same, but face different directions. </a:t>
            </a:r>
            <a:endParaRPr lang="en-US" sz="1600" b="1" dirty="0">
              <a:latin typeface="Arial" charset="0"/>
              <a:cs typeface="+mn-cs"/>
            </a:endParaRPr>
          </a:p>
          <a:p>
            <a:pPr eaLnBrk="0" hangingPunct="0">
              <a:buFontTx/>
              <a:buChar char="•"/>
              <a:defRPr/>
            </a:pPr>
            <a:endParaRPr lang="en-US" sz="1600" b="1" dirty="0">
              <a:latin typeface="Arial" charset="0"/>
              <a:cs typeface="+mn-cs"/>
            </a:endParaRPr>
          </a:p>
          <a:p>
            <a:pPr eaLnBrk="0" hangingPunct="0">
              <a:buFontTx/>
              <a:buChar char="•"/>
              <a:defRPr/>
            </a:pPr>
            <a:endParaRPr lang="en-US" sz="1600" b="1" dirty="0">
              <a:latin typeface="Arial" charset="0"/>
              <a:cs typeface="+mn-cs"/>
            </a:endParaRPr>
          </a:p>
          <a:p>
            <a:pPr>
              <a:defRPr/>
            </a:pPr>
            <a:endParaRPr lang="en-US" sz="1600" b="1" dirty="0">
              <a:latin typeface="Arial" charset="0"/>
              <a:cs typeface="+mn-cs"/>
            </a:endParaRPr>
          </a:p>
          <a:p>
            <a:pPr>
              <a:defRPr/>
            </a:pPr>
            <a:endParaRPr lang="en-US" dirty="0">
              <a:latin typeface="Arial"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7CF52-98A1-4B60-A18E-BAA029AF33B1}"/>
              </a:ext>
            </a:extLst>
          </p:cNvPr>
          <p:cNvSpPr>
            <a:spLocks noGrp="1"/>
          </p:cNvSpPr>
          <p:nvPr>
            <p:ph type="title"/>
          </p:nvPr>
        </p:nvSpPr>
        <p:spPr>
          <a:xfrm>
            <a:off x="228600" y="152400"/>
            <a:ext cx="8686800" cy="533400"/>
          </a:xfrm>
          <a:solidFill>
            <a:schemeClr val="tx2">
              <a:lumMod val="20000"/>
              <a:lumOff val="80000"/>
            </a:schemeClr>
          </a:solidFill>
          <a:ln w="38100">
            <a:solidFill>
              <a:schemeClr val="tx1"/>
            </a:solidFill>
          </a:ln>
        </p:spPr>
        <p:txBody>
          <a:bodyPr rtlCol="0">
            <a:noAutofit/>
          </a:bodyPr>
          <a:lstStyle/>
          <a:p>
            <a:pPr fontAlgn="auto">
              <a:spcAft>
                <a:spcPts val="0"/>
              </a:spcAft>
              <a:defRPr/>
            </a:pPr>
            <a:r>
              <a:rPr lang="en-US" sz="2400" b="1" dirty="0">
                <a:cs typeface="Arial" pitchFamily="34" charset="0"/>
              </a:rPr>
              <a:t>Exercise 2: What’s That Reflection?: Animal Symmetry</a:t>
            </a:r>
            <a:endParaRPr lang="en-US" sz="2400" dirty="0">
              <a:cs typeface="Arial" pitchFamily="34" charset="0"/>
            </a:endParaRPr>
          </a:p>
        </p:txBody>
      </p:sp>
      <p:sp>
        <p:nvSpPr>
          <p:cNvPr id="3" name="Slide Number Placeholder 2">
            <a:extLst>
              <a:ext uri="{FF2B5EF4-FFF2-40B4-BE49-F238E27FC236}">
                <a16:creationId xmlns:a16="http://schemas.microsoft.com/office/drawing/2014/main" id="{A27C8FDB-CF8C-492A-989F-C9F923687386}"/>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F607991-3016-441C-88C6-371C731528D5}" type="slidenum">
              <a:rPr lang="en-US" altLang="en-US">
                <a:solidFill>
                  <a:srgbClr val="898989"/>
                </a:solidFill>
              </a:rPr>
              <a:pPr eaLnBrk="1" hangingPunct="1"/>
              <a:t>45</a:t>
            </a:fld>
            <a:endParaRPr lang="en-US" altLang="en-US">
              <a:solidFill>
                <a:srgbClr val="898989"/>
              </a:solidFill>
            </a:endParaRPr>
          </a:p>
        </p:txBody>
      </p:sp>
      <p:sp>
        <p:nvSpPr>
          <p:cNvPr id="4" name="Rectangle 6">
            <a:extLst>
              <a:ext uri="{FF2B5EF4-FFF2-40B4-BE49-F238E27FC236}">
                <a16:creationId xmlns:a16="http://schemas.microsoft.com/office/drawing/2014/main" id="{4A9DB62F-1F61-49EA-BF5C-7C5FF97B003D}"/>
              </a:ext>
            </a:extLst>
          </p:cNvPr>
          <p:cNvSpPr>
            <a:spLocks noChangeArrowheads="1"/>
          </p:cNvSpPr>
          <p:nvPr/>
        </p:nvSpPr>
        <p:spPr bwMode="auto">
          <a:xfrm>
            <a:off x="228600" y="838200"/>
            <a:ext cx="8686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 </a:t>
            </a:r>
            <a:r>
              <a:rPr lang="en-US" altLang="en-US" sz="2400" b="1"/>
              <a:t>Q4.</a:t>
            </a:r>
            <a:r>
              <a:rPr lang="en-US" altLang="en-US" sz="2400"/>
              <a:t> Does the dogwood flower also have reflection symmetry?  If so, how many planes of symmetry does the dogwood flower have?  </a:t>
            </a:r>
            <a:r>
              <a:rPr lang="en-US" altLang="en-US" sz="2400" b="1"/>
              <a:t>Click for the answer!</a:t>
            </a:r>
          </a:p>
          <a:p>
            <a:pPr eaLnBrk="1" hangingPunct="1"/>
            <a:endParaRPr lang="en-US" altLang="en-US" sz="2400"/>
          </a:p>
          <a:p>
            <a:pPr eaLnBrk="1" hangingPunct="1"/>
            <a:r>
              <a:rPr lang="en-US" altLang="en-US" sz="2400" b="1">
                <a:solidFill>
                  <a:schemeClr val="accent1"/>
                </a:solidFill>
              </a:rPr>
              <a:t>Yes.  The dogwood flower also has reflection symmetry, with four planes of symmetry(two dividing opposite pairs of petals in half, and two passing between adjacent petals).</a:t>
            </a:r>
          </a:p>
          <a:p>
            <a:pPr eaLnBrk="1" hangingPunct="1"/>
            <a:endParaRPr lang="en-US" altLang="en-US" sz="2400"/>
          </a:p>
        </p:txBody>
      </p:sp>
      <p:pic>
        <p:nvPicPr>
          <p:cNvPr id="24" name="Picture 23">
            <a:extLst>
              <a:ext uri="{FF2B5EF4-FFF2-40B4-BE49-F238E27FC236}">
                <a16:creationId xmlns:a16="http://schemas.microsoft.com/office/drawing/2014/main" id="{0143DF8D-C0D5-44A4-948A-7C1FD07C718C}"/>
              </a:ext>
            </a:extLst>
          </p:cNvPr>
          <p:cNvPicPr>
            <a:picLocks noChangeAspect="1"/>
          </p:cNvPicPr>
          <p:nvPr/>
        </p:nvPicPr>
        <p:blipFill>
          <a:blip r:embed="rId2">
            <a:extLst>
              <a:ext uri="{28A0092B-C50C-407E-A947-70E740481C1C}">
                <a14:useLocalDpi xmlns:a14="http://schemas.microsoft.com/office/drawing/2010/main" val="0"/>
              </a:ext>
            </a:extLst>
          </a:blip>
          <a:srcRect l="15799" t="9491" r="14063" b="9721"/>
          <a:stretch>
            <a:fillRect/>
          </a:stretch>
        </p:blipFill>
        <p:spPr bwMode="auto">
          <a:xfrm>
            <a:off x="3657600" y="4038600"/>
            <a:ext cx="2079625"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Connector 24">
            <a:extLst>
              <a:ext uri="{FF2B5EF4-FFF2-40B4-BE49-F238E27FC236}">
                <a16:creationId xmlns:a16="http://schemas.microsoft.com/office/drawing/2014/main" id="{972B3228-07E5-4069-8429-7A6CB75BDCD1}"/>
              </a:ext>
            </a:extLst>
          </p:cNvPr>
          <p:cNvCxnSpPr/>
          <p:nvPr/>
        </p:nvCxnSpPr>
        <p:spPr>
          <a:xfrm>
            <a:off x="3657600" y="4495800"/>
            <a:ext cx="1981200" cy="838200"/>
          </a:xfrm>
          <a:prstGeom prst="line">
            <a:avLst/>
          </a:prstGeom>
          <a:ln w="41275">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D4A0467-6C1A-4469-926D-45C202F1EDD6}"/>
              </a:ext>
            </a:extLst>
          </p:cNvPr>
          <p:cNvCxnSpPr/>
          <p:nvPr/>
        </p:nvCxnSpPr>
        <p:spPr>
          <a:xfrm rot="5400000">
            <a:off x="3733800" y="4572000"/>
            <a:ext cx="1828800" cy="762000"/>
          </a:xfrm>
          <a:prstGeom prst="line">
            <a:avLst/>
          </a:prstGeom>
          <a:ln w="41275">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D748245-7522-43DE-BE5D-18C06F9A0A0B}"/>
              </a:ext>
            </a:extLst>
          </p:cNvPr>
          <p:cNvCxnSpPr/>
          <p:nvPr/>
        </p:nvCxnSpPr>
        <p:spPr>
          <a:xfrm rot="16200000" flipH="1">
            <a:off x="3733800" y="4572000"/>
            <a:ext cx="1905000" cy="838200"/>
          </a:xfrm>
          <a:prstGeom prst="line">
            <a:avLst/>
          </a:prstGeom>
          <a:ln w="41275">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3A21FB2-AD7E-4508-B249-432CCDF7199A}"/>
              </a:ext>
            </a:extLst>
          </p:cNvPr>
          <p:cNvCxnSpPr/>
          <p:nvPr/>
        </p:nvCxnSpPr>
        <p:spPr>
          <a:xfrm flipV="1">
            <a:off x="3657600" y="4419600"/>
            <a:ext cx="2057400" cy="838200"/>
          </a:xfrm>
          <a:prstGeom prst="line">
            <a:avLst/>
          </a:prstGeom>
          <a:ln w="41275">
            <a:solidFill>
              <a:srgbClr val="FFFF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49" presetClass="entr" presetSubtype="0" decel="10000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 calcmode="lin" valueType="num">
                                      <p:cBhvr>
                                        <p:cTn id="11" dur="500" fill="hold"/>
                                        <p:tgtEl>
                                          <p:spTgt spid="24"/>
                                        </p:tgtEl>
                                        <p:attrNameLst>
                                          <p:attrName>style.rotation</p:attrName>
                                        </p:attrNameLst>
                                      </p:cBhvr>
                                      <p:tavLst>
                                        <p:tav tm="0">
                                          <p:val>
                                            <p:fltVal val="360"/>
                                          </p:val>
                                        </p:tav>
                                        <p:tav tm="100000">
                                          <p:val>
                                            <p:fltVal val="0"/>
                                          </p:val>
                                        </p:tav>
                                      </p:tavLst>
                                    </p:anim>
                                    <p:animEffect transition="in" filter="fade">
                                      <p:cBhvr>
                                        <p:cTn id="12" dur="500"/>
                                        <p:tgtEl>
                                          <p:spTgt spid="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9"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0-#ppt_w/2"/>
                                          </p:val>
                                        </p:tav>
                                        <p:tav tm="100000">
                                          <p:val>
                                            <p:strVal val="#ppt_x"/>
                                          </p:val>
                                        </p:tav>
                                      </p:tavLst>
                                    </p:anim>
                                    <p:anim calcmode="lin" valueType="num">
                                      <p:cBhvr additive="base">
                                        <p:cTn id="22"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12"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0-#ppt_w/2"/>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6"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1+#ppt_w/2"/>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3"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1+#ppt_w/2"/>
                                          </p:val>
                                        </p:tav>
                                        <p:tav tm="100000">
                                          <p:val>
                                            <p:strVal val="#ppt_x"/>
                                          </p:val>
                                        </p:tav>
                                      </p:tavLst>
                                    </p:anim>
                                    <p:anim calcmode="lin" valueType="num">
                                      <p:cBhvr additive="base">
                                        <p:cTn id="40"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1FD91-1B24-42CF-A36E-55A93C803F0C}"/>
              </a:ext>
            </a:extLst>
          </p:cNvPr>
          <p:cNvSpPr>
            <a:spLocks noGrp="1"/>
          </p:cNvSpPr>
          <p:nvPr>
            <p:ph type="title"/>
          </p:nvPr>
        </p:nvSpPr>
        <p:spPr>
          <a:xfrm>
            <a:off x="228600" y="152400"/>
            <a:ext cx="8686800" cy="715963"/>
          </a:xfrm>
          <a:solidFill>
            <a:schemeClr val="tx2">
              <a:lumMod val="20000"/>
              <a:lumOff val="80000"/>
            </a:schemeClr>
          </a:solidFill>
          <a:ln w="38100">
            <a:solidFill>
              <a:schemeClr val="tx1"/>
            </a:solidFill>
          </a:ln>
        </p:spPr>
        <p:txBody>
          <a:bodyPr rtlCol="0">
            <a:noAutofit/>
          </a:bodyPr>
          <a:lstStyle/>
          <a:p>
            <a:pPr fontAlgn="auto">
              <a:spcAft>
                <a:spcPts val="0"/>
              </a:spcAft>
              <a:defRPr/>
            </a:pPr>
            <a:r>
              <a:rPr lang="en-US" sz="2400" b="1" dirty="0">
                <a:cs typeface="Arial" pitchFamily="34" charset="0"/>
              </a:rPr>
              <a:t>Exercise 2: What’s that Reflection?: Animal Symmetry</a:t>
            </a:r>
            <a:endParaRPr lang="en-US" sz="2400" dirty="0">
              <a:cs typeface="Arial" pitchFamily="34" charset="0"/>
            </a:endParaRPr>
          </a:p>
        </p:txBody>
      </p:sp>
      <p:sp>
        <p:nvSpPr>
          <p:cNvPr id="3" name="Slide Number Placeholder 2">
            <a:extLst>
              <a:ext uri="{FF2B5EF4-FFF2-40B4-BE49-F238E27FC236}">
                <a16:creationId xmlns:a16="http://schemas.microsoft.com/office/drawing/2014/main" id="{9644BABA-4FED-4F89-8C42-9E8DA242CF8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4CDB191-4399-4E4C-9DC9-B425239470EC}" type="slidenum">
              <a:rPr lang="en-US" altLang="en-US">
                <a:solidFill>
                  <a:srgbClr val="898989"/>
                </a:solidFill>
              </a:rPr>
              <a:pPr eaLnBrk="1" hangingPunct="1"/>
              <a:t>46</a:t>
            </a:fld>
            <a:endParaRPr lang="en-US" altLang="en-US">
              <a:solidFill>
                <a:srgbClr val="898989"/>
              </a:solidFill>
            </a:endParaRPr>
          </a:p>
        </p:txBody>
      </p:sp>
      <p:sp>
        <p:nvSpPr>
          <p:cNvPr id="66564" name="Rectangle 1">
            <a:extLst>
              <a:ext uri="{FF2B5EF4-FFF2-40B4-BE49-F238E27FC236}">
                <a16:creationId xmlns:a16="http://schemas.microsoft.com/office/drawing/2014/main" id="{4B3DDE80-7654-42AF-930C-7C2DB61E744D}"/>
              </a:ext>
            </a:extLst>
          </p:cNvPr>
          <p:cNvSpPr>
            <a:spLocks noChangeArrowheads="1"/>
          </p:cNvSpPr>
          <p:nvPr/>
        </p:nvSpPr>
        <p:spPr bwMode="auto">
          <a:xfrm>
            <a:off x="228600" y="1066800"/>
            <a:ext cx="8686800"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endParaRPr lang="en-US" altLang="en-US"/>
          </a:p>
          <a:p>
            <a:endParaRPr lang="en-US" altLang="en-US"/>
          </a:p>
        </p:txBody>
      </p:sp>
      <p:sp>
        <p:nvSpPr>
          <p:cNvPr id="139265" name="Rectangle 1">
            <a:extLst>
              <a:ext uri="{FF2B5EF4-FFF2-40B4-BE49-F238E27FC236}">
                <a16:creationId xmlns:a16="http://schemas.microsoft.com/office/drawing/2014/main" id="{55EBFAA4-5191-4A25-B9C8-D14D39BCAA01}"/>
              </a:ext>
            </a:extLst>
          </p:cNvPr>
          <p:cNvSpPr>
            <a:spLocks noChangeArrowheads="1"/>
          </p:cNvSpPr>
          <p:nvPr/>
        </p:nvSpPr>
        <p:spPr bwMode="auto">
          <a:xfrm>
            <a:off x="228600" y="1087438"/>
            <a:ext cx="86868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914400" algn="l"/>
              </a:tabLst>
              <a:defRPr>
                <a:solidFill>
                  <a:schemeClr val="tx1"/>
                </a:solidFill>
                <a:latin typeface="Arial" panose="020B0604020202020204" pitchFamily="34" charset="0"/>
              </a:defRPr>
            </a:lvl1pPr>
            <a:lvl2pPr eaLnBrk="0" hangingPunct="0">
              <a:tabLst>
                <a:tab pos="914400" algn="l"/>
              </a:tabLst>
              <a:defRPr>
                <a:solidFill>
                  <a:schemeClr val="tx1"/>
                </a:solidFill>
                <a:latin typeface="Arial" panose="020B0604020202020204" pitchFamily="34" charset="0"/>
              </a:defRPr>
            </a:lvl2pPr>
            <a:lvl3pPr marL="1143000" indent="-228600" eaLnBrk="0" hangingPunct="0">
              <a:tabLst>
                <a:tab pos="914400" algn="l"/>
              </a:tabLst>
              <a:defRPr>
                <a:solidFill>
                  <a:schemeClr val="tx1"/>
                </a:solidFill>
                <a:latin typeface="Arial" panose="020B0604020202020204" pitchFamily="34" charset="0"/>
              </a:defRPr>
            </a:lvl3pPr>
            <a:lvl4pPr marL="1600200" indent="-228600" eaLnBrk="0" hangingPunct="0">
              <a:tabLst>
                <a:tab pos="914400" algn="l"/>
              </a:tabLst>
              <a:defRPr>
                <a:solidFill>
                  <a:schemeClr val="tx1"/>
                </a:solidFill>
                <a:latin typeface="Arial" panose="020B0604020202020204" pitchFamily="34" charset="0"/>
              </a:defRPr>
            </a:lvl4pPr>
            <a:lvl5pPr marL="2057400" indent="-228600" eaLnBrk="0" hangingPunct="0">
              <a:tabLst>
                <a:tab pos="9144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Lst>
              <a:defRPr>
                <a:solidFill>
                  <a:schemeClr val="tx1"/>
                </a:solidFill>
                <a:latin typeface="Arial" panose="020B0604020202020204" pitchFamily="34" charset="0"/>
              </a:defRPr>
            </a:lvl9pPr>
          </a:lstStyle>
          <a:p>
            <a:pPr>
              <a:buFont typeface="Wingdings" panose="05000000000000000000" pitchFamily="2" charset="2"/>
              <a:buChar char="q"/>
            </a:pPr>
            <a:r>
              <a:rPr lang="en-US" altLang="en-US" sz="2800" b="1">
                <a:solidFill>
                  <a:srgbClr val="000000"/>
                </a:solidFill>
                <a:cs typeface="Times New Roman" panose="02020603050405020304" pitchFamily="18" charset="0"/>
              </a:rPr>
              <a:t>Now separate the animals in the box according to the type of symmetry that they display: </a:t>
            </a:r>
          </a:p>
          <a:p>
            <a:pPr lvl="1">
              <a:buFont typeface="Wingdings" panose="05000000000000000000" pitchFamily="2" charset="2"/>
              <a:buChar char="q"/>
            </a:pPr>
            <a:r>
              <a:rPr lang="en-US" altLang="en-US" sz="2800" b="1">
                <a:solidFill>
                  <a:srgbClr val="000000"/>
                </a:solidFill>
                <a:cs typeface="Times New Roman" panose="02020603050405020304" pitchFamily="18" charset="0"/>
              </a:rPr>
              <a:t>bilateral symmetry</a:t>
            </a:r>
          </a:p>
          <a:p>
            <a:pPr lvl="1">
              <a:buFont typeface="Wingdings" panose="05000000000000000000" pitchFamily="2" charset="2"/>
              <a:buChar char="q"/>
            </a:pPr>
            <a:r>
              <a:rPr lang="en-US" altLang="en-US" sz="2800" b="1">
                <a:solidFill>
                  <a:srgbClr val="000000"/>
                </a:solidFill>
                <a:cs typeface="Times New Roman" panose="02020603050405020304" pitchFamily="18" charset="0"/>
              </a:rPr>
              <a:t>radial symmetry</a:t>
            </a:r>
          </a:p>
          <a:p>
            <a:pPr lvl="1">
              <a:buFont typeface="Wingdings" panose="05000000000000000000" pitchFamily="2" charset="2"/>
              <a:buChar char="q"/>
            </a:pPr>
            <a:r>
              <a:rPr lang="en-US" altLang="en-US" sz="2800" b="1">
                <a:solidFill>
                  <a:srgbClr val="000000"/>
                </a:solidFill>
                <a:cs typeface="Times New Roman" panose="02020603050405020304" pitchFamily="18" charset="0"/>
              </a:rPr>
              <a:t>no symmetry (asymmetrical)  </a:t>
            </a:r>
          </a:p>
          <a:p>
            <a:pPr lvl="1">
              <a:buFont typeface="Wingdings" panose="05000000000000000000" pitchFamily="2" charset="2"/>
              <a:buChar char="q"/>
            </a:pPr>
            <a:endParaRPr lang="en-US" altLang="en-US" sz="2800" b="1">
              <a:solidFill>
                <a:srgbClr val="000000"/>
              </a:solidFill>
              <a:cs typeface="Times New Roman" panose="02020603050405020304" pitchFamily="18" charset="0"/>
            </a:endParaRPr>
          </a:p>
          <a:p>
            <a:pPr>
              <a:buFont typeface="Wingdings" panose="05000000000000000000" pitchFamily="2" charset="2"/>
              <a:buChar char="q"/>
            </a:pPr>
            <a:r>
              <a:rPr lang="en-US" altLang="en-US" sz="2800" b="1">
                <a:solidFill>
                  <a:srgbClr val="000000"/>
                </a:solidFill>
                <a:cs typeface="Times New Roman" panose="02020603050405020304" pitchFamily="18" charset="0"/>
              </a:rPr>
              <a:t>If an organism displays radial symmetry, note how many planes of symmetry are present.</a:t>
            </a:r>
            <a:endParaRPr lang="en-US" altLang="en-US" sz="2800" b="1"/>
          </a:p>
        </p:txBody>
      </p:sp>
      <p:sp>
        <p:nvSpPr>
          <p:cNvPr id="15" name="Action Button: Home 14">
            <a:hlinkClick r:id="rId2" action="ppaction://hlinksldjump" highlightClick="1"/>
            <a:extLst>
              <a:ext uri="{FF2B5EF4-FFF2-40B4-BE49-F238E27FC236}">
                <a16:creationId xmlns:a16="http://schemas.microsoft.com/office/drawing/2014/main" id="{FE8B0180-AF84-4ACA-81BC-CD3323D919BA}"/>
              </a:ext>
            </a:extLst>
          </p:cNvPr>
          <p:cNvSpPr/>
          <p:nvPr/>
        </p:nvSpPr>
        <p:spPr>
          <a:xfrm>
            <a:off x="7848600" y="5791200"/>
            <a:ext cx="914400" cy="838200"/>
          </a:xfrm>
          <a:prstGeom prst="actionButtonHom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3926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926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926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926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926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7E28D31F-FF48-4D07-B40D-A18EFDEAC090}"/>
              </a:ext>
            </a:extLst>
          </p:cNvPr>
          <p:cNvSpPr>
            <a:spLocks noGrp="1" noChangeArrowheads="1"/>
          </p:cNvSpPr>
          <p:nvPr>
            <p:ph type="title"/>
          </p:nvPr>
        </p:nvSpPr>
        <p:spPr>
          <a:xfrm>
            <a:off x="457200" y="304800"/>
            <a:ext cx="8229600" cy="762000"/>
          </a:xfrm>
          <a:solidFill>
            <a:schemeClr val="accent6">
              <a:lumMod val="75000"/>
            </a:schemeClr>
          </a:solidFill>
          <a:ln w="38100">
            <a:solidFill>
              <a:schemeClr val="tx1"/>
            </a:solidFill>
          </a:ln>
        </p:spPr>
        <p:txBody>
          <a:bodyPr rtlCol="0">
            <a:normAutofit/>
          </a:bodyPr>
          <a:lstStyle/>
          <a:p>
            <a:pPr fontAlgn="auto">
              <a:spcAft>
                <a:spcPts val="0"/>
              </a:spcAft>
              <a:defRPr/>
            </a:pPr>
            <a:r>
              <a:rPr lang="en-US" sz="3200" b="1" dirty="0">
                <a:cs typeface="Arial" pitchFamily="34" charset="0"/>
              </a:rPr>
              <a:t>Exercise 3: Guess that Phylum</a:t>
            </a:r>
          </a:p>
        </p:txBody>
      </p:sp>
      <p:sp>
        <p:nvSpPr>
          <p:cNvPr id="23555" name="Rectangle 3">
            <a:extLst>
              <a:ext uri="{FF2B5EF4-FFF2-40B4-BE49-F238E27FC236}">
                <a16:creationId xmlns:a16="http://schemas.microsoft.com/office/drawing/2014/main" id="{21AAAB6D-6725-4CAD-9972-35C9BA6612C5}"/>
              </a:ext>
            </a:extLst>
          </p:cNvPr>
          <p:cNvSpPr>
            <a:spLocks noGrp="1" noChangeArrowheads="1"/>
          </p:cNvSpPr>
          <p:nvPr>
            <p:ph idx="1"/>
          </p:nvPr>
        </p:nvSpPr>
        <p:spPr>
          <a:xfrm>
            <a:off x="457200" y="1295400"/>
            <a:ext cx="8229600" cy="4525963"/>
          </a:xfrm>
        </p:spPr>
        <p:txBody>
          <a:bodyPr rtlCol="0">
            <a:normAutofit fontScale="92500" lnSpcReduction="10000"/>
          </a:bodyPr>
          <a:lstStyle/>
          <a:p>
            <a:pPr fontAlgn="auto">
              <a:spcAft>
                <a:spcPts val="0"/>
              </a:spcAft>
              <a:buFont typeface="Wingdings" pitchFamily="2" charset="2"/>
              <a:buChar char="q"/>
              <a:defRPr/>
            </a:pPr>
            <a:r>
              <a:rPr lang="en-US" sz="2600" dirty="0">
                <a:cs typeface="Arial" pitchFamily="34" charset="0"/>
              </a:rPr>
              <a:t>This exercise presents students of all grade levels with an interactive matching game that helps them learn how to distinguish the nine major animal phyla, using actual organism specimens from each of them.  </a:t>
            </a:r>
          </a:p>
          <a:p>
            <a:pPr fontAlgn="auto">
              <a:spcAft>
                <a:spcPts val="0"/>
              </a:spcAft>
              <a:buFont typeface="Wingdings" pitchFamily="2" charset="2"/>
              <a:buChar char="q"/>
              <a:defRPr/>
            </a:pPr>
            <a:endParaRPr lang="en-US" sz="2600" dirty="0">
              <a:cs typeface="Arial" pitchFamily="34" charset="0"/>
            </a:endParaRPr>
          </a:p>
          <a:p>
            <a:pPr fontAlgn="auto">
              <a:spcAft>
                <a:spcPts val="0"/>
              </a:spcAft>
              <a:buFont typeface="Wingdings" pitchFamily="2" charset="2"/>
              <a:buChar char="q"/>
              <a:defRPr/>
            </a:pPr>
            <a:r>
              <a:rPr lang="en-US" sz="2600" dirty="0">
                <a:cs typeface="Arial" pitchFamily="34" charset="0"/>
              </a:rPr>
              <a:t>In this exercise, students will become familiar with the characteristics/traits that are used by scientists to place animals into groups based on traits they share in common.</a:t>
            </a:r>
          </a:p>
          <a:p>
            <a:pPr fontAlgn="auto">
              <a:spcAft>
                <a:spcPts val="0"/>
              </a:spcAft>
              <a:defRPr/>
            </a:pPr>
            <a:endParaRPr lang="en-US" sz="2800" dirty="0">
              <a:cs typeface="Arial" pitchFamily="34" charset="0"/>
            </a:endParaRPr>
          </a:p>
          <a:p>
            <a:pPr fontAlgn="auto">
              <a:spcAft>
                <a:spcPts val="0"/>
              </a:spcAft>
              <a:buFont typeface="Wingdings" pitchFamily="2" charset="2"/>
              <a:buChar char="q"/>
              <a:defRPr/>
            </a:pPr>
            <a:r>
              <a:rPr lang="en-US" sz="2800" dirty="0">
                <a:cs typeface="Arial" pitchFamily="34" charset="0"/>
              </a:rPr>
              <a:t>Click	to go to the version for lower grades.</a:t>
            </a:r>
          </a:p>
          <a:p>
            <a:pPr fontAlgn="auto">
              <a:spcAft>
                <a:spcPts val="0"/>
              </a:spcAft>
              <a:buFont typeface="Wingdings" pitchFamily="2" charset="2"/>
              <a:buChar char="q"/>
              <a:defRPr/>
            </a:pPr>
            <a:r>
              <a:rPr lang="en-US" sz="2800" dirty="0">
                <a:cs typeface="Arial" pitchFamily="34" charset="0"/>
              </a:rPr>
              <a:t>Click	to go to the version for higher grades.</a:t>
            </a:r>
          </a:p>
        </p:txBody>
      </p:sp>
      <p:sp>
        <p:nvSpPr>
          <p:cNvPr id="4" name="Rectangle 6">
            <a:extLst>
              <a:ext uri="{FF2B5EF4-FFF2-40B4-BE49-F238E27FC236}">
                <a16:creationId xmlns:a16="http://schemas.microsoft.com/office/drawing/2014/main" id="{96C2B903-1EC4-4581-BE3B-6F5083A0C953}"/>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7D286D1-0EBB-4BF4-9570-FA1581531092}" type="slidenum">
              <a:rPr lang="en-US" altLang="en-US">
                <a:solidFill>
                  <a:srgbClr val="898989"/>
                </a:solidFill>
              </a:rPr>
              <a:pPr eaLnBrk="1" hangingPunct="1"/>
              <a:t>47</a:t>
            </a:fld>
            <a:endParaRPr lang="en-US" altLang="en-US">
              <a:solidFill>
                <a:srgbClr val="898989"/>
              </a:solidFill>
            </a:endParaRPr>
          </a:p>
        </p:txBody>
      </p:sp>
      <p:sp>
        <p:nvSpPr>
          <p:cNvPr id="5" name="Action Button: Forward or Next 4">
            <a:hlinkClick r:id="" action="ppaction://hlinkshowjump?jump=nextslide" highlightClick="1"/>
            <a:extLst>
              <a:ext uri="{FF2B5EF4-FFF2-40B4-BE49-F238E27FC236}">
                <a16:creationId xmlns:a16="http://schemas.microsoft.com/office/drawing/2014/main" id="{0BBCD63D-F41B-4637-B4B6-7F1106ECC382}"/>
              </a:ext>
            </a:extLst>
          </p:cNvPr>
          <p:cNvSpPr/>
          <p:nvPr/>
        </p:nvSpPr>
        <p:spPr>
          <a:xfrm>
            <a:off x="1752600" y="4953000"/>
            <a:ext cx="457200" cy="381000"/>
          </a:xfrm>
          <a:prstGeom prst="actionButtonForwardNext">
            <a:avLst/>
          </a:prstGeom>
          <a:solidFill>
            <a:srgbClr val="DE441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6" name="Action Button: Forward or Next 5">
            <a:hlinkClick r:id="" action="ppaction://hlinkshowjump?jump=nextslide" highlightClick="1"/>
            <a:extLst>
              <a:ext uri="{FF2B5EF4-FFF2-40B4-BE49-F238E27FC236}">
                <a16:creationId xmlns:a16="http://schemas.microsoft.com/office/drawing/2014/main" id="{9842EB23-BE51-4733-A5E0-23CD5ED7F8B7}"/>
              </a:ext>
            </a:extLst>
          </p:cNvPr>
          <p:cNvSpPr/>
          <p:nvPr/>
        </p:nvSpPr>
        <p:spPr>
          <a:xfrm>
            <a:off x="1752600" y="5410200"/>
            <a:ext cx="457200" cy="381000"/>
          </a:xfrm>
          <a:prstGeom prst="actionButtonForwardNext">
            <a:avLst/>
          </a:prstGeom>
          <a:solidFill>
            <a:srgbClr val="DE441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55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26">
            <a:extLst>
              <a:ext uri="{FF2B5EF4-FFF2-40B4-BE49-F238E27FC236}">
                <a16:creationId xmlns:a16="http://schemas.microsoft.com/office/drawing/2014/main" id="{6374E2BA-48FA-41FD-9972-C99011F4BFE2}"/>
              </a:ext>
            </a:extLst>
          </p:cNvPr>
          <p:cNvSpPr>
            <a:spLocks noGrp="1" noChangeArrowheads="1"/>
          </p:cNvSpPr>
          <p:nvPr>
            <p:ph type="title"/>
          </p:nvPr>
        </p:nvSpPr>
        <p:spPr>
          <a:xfrm>
            <a:off x="457200" y="152400"/>
            <a:ext cx="8229600" cy="655638"/>
          </a:xfrm>
          <a:solidFill>
            <a:schemeClr val="accent6">
              <a:lumMod val="75000"/>
            </a:schemeClr>
          </a:solidFill>
          <a:ln w="38100">
            <a:solidFill>
              <a:schemeClr val="tx1"/>
            </a:solidFill>
          </a:ln>
        </p:spPr>
        <p:txBody>
          <a:bodyPr rtlCol="0">
            <a:normAutofit/>
          </a:bodyPr>
          <a:lstStyle/>
          <a:p>
            <a:pPr fontAlgn="auto">
              <a:spcAft>
                <a:spcPts val="0"/>
              </a:spcAft>
              <a:defRPr/>
            </a:pPr>
            <a:r>
              <a:rPr lang="en-US" sz="2800" b="1" dirty="0">
                <a:cs typeface="Arial" pitchFamily="34" charset="0"/>
              </a:rPr>
              <a:t>Exercise 3: Guess that Phylum (lower grades)</a:t>
            </a:r>
          </a:p>
        </p:txBody>
      </p:sp>
      <p:sp>
        <p:nvSpPr>
          <p:cNvPr id="24579" name="Rectangle 1027">
            <a:extLst>
              <a:ext uri="{FF2B5EF4-FFF2-40B4-BE49-F238E27FC236}">
                <a16:creationId xmlns:a16="http://schemas.microsoft.com/office/drawing/2014/main" id="{F0E6F152-79AA-430E-949C-A376F046757B}"/>
              </a:ext>
            </a:extLst>
          </p:cNvPr>
          <p:cNvSpPr>
            <a:spLocks noGrp="1" noChangeArrowheads="1"/>
          </p:cNvSpPr>
          <p:nvPr>
            <p:ph idx="1"/>
          </p:nvPr>
        </p:nvSpPr>
        <p:spPr>
          <a:xfrm>
            <a:off x="228600" y="914400"/>
            <a:ext cx="8534400" cy="2743200"/>
          </a:xfrm>
        </p:spPr>
        <p:txBody>
          <a:bodyPr/>
          <a:lstStyle/>
          <a:p>
            <a:pPr>
              <a:buFont typeface="Wingdings" panose="05000000000000000000" pitchFamily="2" charset="2"/>
              <a:buChar char="q"/>
            </a:pPr>
            <a:r>
              <a:rPr lang="en-US" altLang="en-US" sz="2400">
                <a:cs typeface="Arial" panose="020B0604020202020204" pitchFamily="34" charset="0"/>
              </a:rPr>
              <a:t>Divide the class into groups of 3-4 students each.</a:t>
            </a:r>
          </a:p>
          <a:p>
            <a:pPr>
              <a:buFont typeface="Wingdings" panose="05000000000000000000" pitchFamily="2" charset="2"/>
              <a:buChar char="q"/>
            </a:pPr>
            <a:r>
              <a:rPr lang="en-US" altLang="en-US" sz="2400">
                <a:cs typeface="Arial" panose="020B0604020202020204" pitchFamily="34" charset="0"/>
              </a:rPr>
              <a:t>Each group should examine all of the organisms in the box spread out on a table at the front of the room. Students should try to identify similarities and differences between organisms as they examine them, as this will assist them in the game.</a:t>
            </a:r>
          </a:p>
          <a:p>
            <a:pPr>
              <a:buFont typeface="Wingdings" panose="05000000000000000000" pitchFamily="2" charset="2"/>
              <a:buChar char="q"/>
            </a:pPr>
            <a:r>
              <a:rPr lang="en-US" altLang="en-US" sz="2400">
                <a:cs typeface="Arial" panose="020B0604020202020204" pitchFamily="34" charset="0"/>
              </a:rPr>
              <a:t>Randomly determine the order in which each team will take their turns (you could use the provided spinner to do so).</a:t>
            </a:r>
          </a:p>
          <a:p>
            <a:pPr>
              <a:buFont typeface="Wingdings" panose="05000000000000000000" pitchFamily="2" charset="2"/>
              <a:buChar char="q"/>
            </a:pPr>
            <a:r>
              <a:rPr lang="en-US" altLang="en-US" sz="2400">
                <a:cs typeface="Arial" panose="020B0604020202020204" pitchFamily="34" charset="0"/>
              </a:rPr>
              <a:t>For each turn, click one of the links on the next slide to display one of the picture groups of an animal phylum  (this could also be determined randomly with the spinner, by either the teacher or a team member).</a:t>
            </a:r>
          </a:p>
          <a:p>
            <a:pPr>
              <a:buFont typeface="Wingdings" panose="05000000000000000000" pitchFamily="2" charset="2"/>
              <a:buChar char="q"/>
            </a:pPr>
            <a:r>
              <a:rPr lang="en-US" altLang="en-US" sz="2400">
                <a:cs typeface="Arial" panose="020B0604020202020204" pitchFamily="34" charset="0"/>
              </a:rPr>
              <a:t>Students in the selected team should examine the organisms in the pictures, and try to see if they can find an organism from the box that belongs to that animal phylum.  </a:t>
            </a:r>
          </a:p>
        </p:txBody>
      </p:sp>
      <p:sp>
        <p:nvSpPr>
          <p:cNvPr id="4" name="Rectangle 6">
            <a:extLst>
              <a:ext uri="{FF2B5EF4-FFF2-40B4-BE49-F238E27FC236}">
                <a16:creationId xmlns:a16="http://schemas.microsoft.com/office/drawing/2014/main" id="{A12A9522-8057-47AE-A253-E64EB5587685}"/>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094B7D2-4EBC-4710-ABAF-7AA0F2278DFD}" type="slidenum">
              <a:rPr lang="en-US" altLang="en-US">
                <a:solidFill>
                  <a:srgbClr val="898989"/>
                </a:solidFill>
              </a:rPr>
              <a:pPr eaLnBrk="1" hangingPunct="1"/>
              <a:t>48</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457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45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26">
            <a:extLst>
              <a:ext uri="{FF2B5EF4-FFF2-40B4-BE49-F238E27FC236}">
                <a16:creationId xmlns:a16="http://schemas.microsoft.com/office/drawing/2014/main" id="{0ABE62E3-9DD2-4104-9AD5-FC81C158C422}"/>
              </a:ext>
            </a:extLst>
          </p:cNvPr>
          <p:cNvSpPr>
            <a:spLocks noGrp="1" noChangeArrowheads="1"/>
          </p:cNvSpPr>
          <p:nvPr>
            <p:ph type="title"/>
          </p:nvPr>
        </p:nvSpPr>
        <p:spPr>
          <a:xfrm>
            <a:off x="457200" y="152400"/>
            <a:ext cx="8229600" cy="655638"/>
          </a:xfrm>
          <a:solidFill>
            <a:schemeClr val="accent6">
              <a:lumMod val="75000"/>
            </a:schemeClr>
          </a:solidFill>
          <a:ln w="38100">
            <a:solidFill>
              <a:schemeClr val="tx1"/>
            </a:solidFill>
          </a:ln>
        </p:spPr>
        <p:txBody>
          <a:bodyPr rtlCol="0">
            <a:normAutofit/>
          </a:bodyPr>
          <a:lstStyle/>
          <a:p>
            <a:pPr fontAlgn="auto">
              <a:spcAft>
                <a:spcPts val="0"/>
              </a:spcAft>
              <a:defRPr/>
            </a:pPr>
            <a:r>
              <a:rPr lang="en-US" sz="2800" b="1" dirty="0">
                <a:cs typeface="Arial" pitchFamily="34" charset="0"/>
              </a:rPr>
              <a:t>Exercise 3: Guess that Phylum (lower grades)</a:t>
            </a:r>
          </a:p>
        </p:txBody>
      </p:sp>
      <p:sp>
        <p:nvSpPr>
          <p:cNvPr id="24579" name="Rectangle 1027">
            <a:extLst>
              <a:ext uri="{FF2B5EF4-FFF2-40B4-BE49-F238E27FC236}">
                <a16:creationId xmlns:a16="http://schemas.microsoft.com/office/drawing/2014/main" id="{3FC7FED7-41C4-4AAB-A2F6-56CC1C476F6A}"/>
              </a:ext>
            </a:extLst>
          </p:cNvPr>
          <p:cNvSpPr>
            <a:spLocks noGrp="1" noChangeArrowheads="1"/>
          </p:cNvSpPr>
          <p:nvPr>
            <p:ph idx="1"/>
          </p:nvPr>
        </p:nvSpPr>
        <p:spPr>
          <a:xfrm>
            <a:off x="228600" y="914400"/>
            <a:ext cx="8534400" cy="2743200"/>
          </a:xfrm>
        </p:spPr>
        <p:txBody>
          <a:bodyPr/>
          <a:lstStyle/>
          <a:p>
            <a:pPr>
              <a:buFont typeface="Wingdings" panose="05000000000000000000" pitchFamily="2" charset="2"/>
              <a:buChar char="q"/>
            </a:pPr>
            <a:r>
              <a:rPr lang="en-US" altLang="en-US" sz="2400">
                <a:cs typeface="Arial" panose="020B0604020202020204" pitchFamily="34" charset="0"/>
              </a:rPr>
              <a:t>Once a team has presented its decision to the class, see if the other teams agree. </a:t>
            </a:r>
          </a:p>
          <a:p>
            <a:pPr>
              <a:buFont typeface="Wingdings" panose="05000000000000000000" pitchFamily="2" charset="2"/>
              <a:buChar char="q"/>
            </a:pPr>
            <a:r>
              <a:rPr lang="en-US" altLang="en-US" sz="2400">
                <a:cs typeface="Arial" panose="020B0604020202020204" pitchFamily="34" charset="0"/>
              </a:rPr>
              <a:t>Check the team’s decision, and lead a discussion of why a wrong choice might have been made.  </a:t>
            </a:r>
          </a:p>
          <a:p>
            <a:pPr>
              <a:buFont typeface="Wingdings" panose="05000000000000000000" pitchFamily="2" charset="2"/>
              <a:buChar char="q"/>
            </a:pPr>
            <a:r>
              <a:rPr lang="en-US" altLang="en-US" sz="2400">
                <a:cs typeface="Arial" panose="020B0604020202020204" pitchFamily="34" charset="0"/>
              </a:rPr>
              <a:t>Repeat the previous steps for each of the remaining animals in the sample set. </a:t>
            </a:r>
          </a:p>
          <a:p>
            <a:pPr>
              <a:buFont typeface="Wingdings" panose="05000000000000000000" pitchFamily="2" charset="2"/>
              <a:buChar char="q"/>
            </a:pPr>
            <a:r>
              <a:rPr lang="en-US" altLang="en-US" sz="2400">
                <a:cs typeface="Arial" panose="020B0604020202020204" pitchFamily="34" charset="0"/>
              </a:rPr>
              <a:t>If students are readers, the teacher may also wish to have them to look over the additional information about each of the animal phyla on the backs of the picture sheets, or to share additional information from these sheets after a review of all phyla has been completed.</a:t>
            </a:r>
          </a:p>
        </p:txBody>
      </p:sp>
      <p:sp>
        <p:nvSpPr>
          <p:cNvPr id="4" name="Rectangle 6">
            <a:extLst>
              <a:ext uri="{FF2B5EF4-FFF2-40B4-BE49-F238E27FC236}">
                <a16:creationId xmlns:a16="http://schemas.microsoft.com/office/drawing/2014/main" id="{6B9DB4E5-4A44-4F6B-A34C-5EB50B144371}"/>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C711604-E15B-4C44-83B9-E5DC093BC581}" type="slidenum">
              <a:rPr lang="en-US" altLang="en-US">
                <a:solidFill>
                  <a:srgbClr val="898989"/>
                </a:solidFill>
              </a:rPr>
              <a:pPr eaLnBrk="1" hangingPunct="1"/>
              <a:t>49</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45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E28EBBB4-E61E-4669-85DA-4BA1492F09EA}"/>
              </a:ext>
            </a:extLst>
          </p:cNvPr>
          <p:cNvSpPr>
            <a:spLocks noGrp="1" noChangeArrowheads="1"/>
          </p:cNvSpPr>
          <p:nvPr>
            <p:ph type="title"/>
          </p:nvPr>
        </p:nvSpPr>
        <p:spPr>
          <a:xfrm>
            <a:off x="457200" y="152400"/>
            <a:ext cx="8229600" cy="579438"/>
          </a:xfrm>
          <a:solidFill>
            <a:srgbClr val="00B0F0"/>
          </a:solidFill>
          <a:ln w="38100">
            <a:solidFill>
              <a:schemeClr val="tx1"/>
            </a:solidFill>
            <a:miter lim="800000"/>
            <a:headEnd/>
            <a:tailEnd/>
          </a:ln>
        </p:spPr>
        <p:txBody>
          <a:bodyPr/>
          <a:lstStyle/>
          <a:p>
            <a:r>
              <a:rPr lang="en-US" altLang="en-US" sz="2800" b="1"/>
              <a:t>Introduction</a:t>
            </a:r>
          </a:p>
        </p:txBody>
      </p:sp>
      <p:sp>
        <p:nvSpPr>
          <p:cNvPr id="4099" name="Rectangle 3">
            <a:extLst>
              <a:ext uri="{FF2B5EF4-FFF2-40B4-BE49-F238E27FC236}">
                <a16:creationId xmlns:a16="http://schemas.microsoft.com/office/drawing/2014/main" id="{D79A3E08-ACAD-4B90-BC77-3163AC5EB294}"/>
              </a:ext>
            </a:extLst>
          </p:cNvPr>
          <p:cNvSpPr>
            <a:spLocks noGrp="1" noChangeArrowheads="1"/>
          </p:cNvSpPr>
          <p:nvPr>
            <p:ph idx="1"/>
          </p:nvPr>
        </p:nvSpPr>
        <p:spPr>
          <a:xfrm>
            <a:off x="228600" y="914400"/>
            <a:ext cx="8686800" cy="5638800"/>
          </a:xfrm>
        </p:spPr>
        <p:txBody>
          <a:bodyPr rtlCol="0">
            <a:normAutofit fontScale="92500" lnSpcReduction="10000"/>
          </a:bodyPr>
          <a:lstStyle/>
          <a:p>
            <a:pPr fontAlgn="auto">
              <a:spcAft>
                <a:spcPts val="0"/>
              </a:spcAft>
              <a:buFontTx/>
              <a:buNone/>
              <a:defRPr/>
            </a:pPr>
            <a:r>
              <a:rPr lang="en-US" sz="2800" b="1" dirty="0"/>
              <a:t>There are so many different organisms on Earth. </a:t>
            </a:r>
          </a:p>
          <a:p>
            <a:pPr fontAlgn="auto">
              <a:spcAft>
                <a:spcPts val="0"/>
              </a:spcAft>
              <a:buFont typeface="Wingdings" pitchFamily="2" charset="2"/>
              <a:buChar char="q"/>
              <a:defRPr/>
            </a:pPr>
            <a:r>
              <a:rPr lang="en-US" sz="2800" b="1" dirty="0"/>
              <a:t>To help deal with the great diversity of organisms, scientists have assigned them into general groups called Kingdoms. </a:t>
            </a:r>
          </a:p>
          <a:p>
            <a:pPr fontAlgn="auto">
              <a:spcAft>
                <a:spcPts val="0"/>
              </a:spcAft>
              <a:buFont typeface="Wingdings" pitchFamily="2" charset="2"/>
              <a:buChar char="q"/>
              <a:defRPr/>
            </a:pPr>
            <a:r>
              <a:rPr lang="en-US" sz="2800" b="1" dirty="0"/>
              <a:t>The members of each Kingdom </a:t>
            </a:r>
            <a:r>
              <a:rPr lang="en-US" sz="2800" b="1" dirty="0">
                <a:solidFill>
                  <a:srgbClr val="00B0F0"/>
                </a:solidFill>
              </a:rPr>
              <a:t>share physical characteristics and similar feeding patterns</a:t>
            </a:r>
            <a:r>
              <a:rPr lang="en-US" sz="2800" b="1" dirty="0"/>
              <a:t>.  </a:t>
            </a:r>
          </a:p>
          <a:p>
            <a:pPr fontAlgn="auto">
              <a:spcAft>
                <a:spcPts val="0"/>
              </a:spcAft>
              <a:buFont typeface="Wingdings" pitchFamily="2" charset="2"/>
              <a:buChar char="q"/>
              <a:defRPr/>
            </a:pPr>
            <a:r>
              <a:rPr lang="en-US" sz="2800" b="1" dirty="0"/>
              <a:t>There are </a:t>
            </a:r>
            <a:r>
              <a:rPr lang="en-US" sz="2800" b="1" dirty="0">
                <a:solidFill>
                  <a:srgbClr val="00B0F0"/>
                </a:solidFill>
              </a:rPr>
              <a:t>six</a:t>
            </a:r>
            <a:r>
              <a:rPr lang="en-US" sz="2800" b="1" dirty="0">
                <a:solidFill>
                  <a:srgbClr val="49AAB1"/>
                </a:solidFill>
              </a:rPr>
              <a:t> </a:t>
            </a:r>
            <a:r>
              <a:rPr lang="en-US" sz="2800" b="1" dirty="0"/>
              <a:t>Kingdoms in all, each of which will be discussed briefly on the next few slides.</a:t>
            </a:r>
          </a:p>
          <a:p>
            <a:pPr fontAlgn="auto">
              <a:spcAft>
                <a:spcPts val="0"/>
              </a:spcAft>
              <a:buFont typeface="Wingdings" pitchFamily="2" charset="2"/>
              <a:buChar char="q"/>
              <a:defRPr/>
            </a:pPr>
            <a:r>
              <a:rPr lang="en-US" sz="2800" b="1" dirty="0"/>
              <a:t>This unit focuses on the animal kingdom, but first we will discuss the other kingdoms and what makes them different from animals.  </a:t>
            </a:r>
          </a:p>
          <a:p>
            <a:pPr lvl="1" fontAlgn="auto">
              <a:spcAft>
                <a:spcPts val="0"/>
              </a:spcAft>
              <a:buFont typeface="Wingdings" pitchFamily="2" charset="2"/>
              <a:buChar char="q"/>
              <a:defRPr/>
            </a:pPr>
            <a:r>
              <a:rPr lang="en-US" sz="2600" b="1" dirty="0"/>
              <a:t>Try to keep in mind these important differences amongst these organisms, but also take note of similarities amongst the various kingdoms!</a:t>
            </a:r>
          </a:p>
          <a:p>
            <a:pPr fontAlgn="auto">
              <a:lnSpc>
                <a:spcPct val="80000"/>
              </a:lnSpc>
              <a:spcAft>
                <a:spcPts val="0"/>
              </a:spcAft>
              <a:buFontTx/>
              <a:buNone/>
              <a:defRPr/>
            </a:pPr>
            <a:endParaRPr lang="en-US" sz="2000" b="1" dirty="0"/>
          </a:p>
          <a:p>
            <a:pPr fontAlgn="auto">
              <a:lnSpc>
                <a:spcPct val="80000"/>
              </a:lnSpc>
              <a:spcAft>
                <a:spcPts val="0"/>
              </a:spcAft>
              <a:buFontTx/>
              <a:buNone/>
              <a:defRPr/>
            </a:pPr>
            <a:endParaRPr lang="en-US" sz="2000" b="1" dirty="0"/>
          </a:p>
          <a:p>
            <a:pPr fontAlgn="auto">
              <a:lnSpc>
                <a:spcPct val="80000"/>
              </a:lnSpc>
              <a:spcAft>
                <a:spcPts val="0"/>
              </a:spcAft>
              <a:defRPr/>
            </a:pPr>
            <a:endParaRPr lang="en-US" sz="1800" dirty="0"/>
          </a:p>
          <a:p>
            <a:pPr fontAlgn="auto">
              <a:lnSpc>
                <a:spcPct val="80000"/>
              </a:lnSpc>
              <a:spcAft>
                <a:spcPts val="0"/>
              </a:spcAft>
              <a:defRPr/>
            </a:pPr>
            <a:endParaRPr lang="en-US" sz="1800" dirty="0"/>
          </a:p>
        </p:txBody>
      </p:sp>
      <p:sp>
        <p:nvSpPr>
          <p:cNvPr id="4" name="Rectangle 6">
            <a:extLst>
              <a:ext uri="{FF2B5EF4-FFF2-40B4-BE49-F238E27FC236}">
                <a16:creationId xmlns:a16="http://schemas.microsoft.com/office/drawing/2014/main" id="{53DA8320-EF4C-4157-861E-1EFE29E1F43A}"/>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84AEA5D-DFBF-455C-9EDB-B1E5F5510469}" type="slidenum">
              <a:rPr lang="en-US" altLang="en-US">
                <a:solidFill>
                  <a:srgbClr val="898989"/>
                </a:solidFill>
              </a:rPr>
              <a:pPr eaLnBrk="1" hangingPunct="1"/>
              <a:t>5</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09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09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26">
            <a:extLst>
              <a:ext uri="{FF2B5EF4-FFF2-40B4-BE49-F238E27FC236}">
                <a16:creationId xmlns:a16="http://schemas.microsoft.com/office/drawing/2014/main" id="{B6F0FD86-070C-497C-B7F8-316BE7305CCB}"/>
              </a:ext>
            </a:extLst>
          </p:cNvPr>
          <p:cNvSpPr>
            <a:spLocks noGrp="1" noChangeArrowheads="1"/>
          </p:cNvSpPr>
          <p:nvPr>
            <p:ph type="title"/>
          </p:nvPr>
        </p:nvSpPr>
        <p:spPr>
          <a:xfrm>
            <a:off x="457200" y="152400"/>
            <a:ext cx="8229600" cy="655638"/>
          </a:xfrm>
          <a:solidFill>
            <a:schemeClr val="accent6">
              <a:lumMod val="75000"/>
            </a:schemeClr>
          </a:solidFill>
          <a:ln w="38100">
            <a:solidFill>
              <a:schemeClr val="tx1"/>
            </a:solidFill>
          </a:ln>
        </p:spPr>
        <p:txBody>
          <a:bodyPr rtlCol="0">
            <a:normAutofit/>
          </a:bodyPr>
          <a:lstStyle/>
          <a:p>
            <a:pPr fontAlgn="auto">
              <a:spcAft>
                <a:spcPts val="0"/>
              </a:spcAft>
              <a:defRPr/>
            </a:pPr>
            <a:r>
              <a:rPr lang="en-US" sz="2800" b="1" dirty="0">
                <a:cs typeface="Arial" pitchFamily="34" charset="0"/>
              </a:rPr>
              <a:t>Exercise 3: Guess that Phylum</a:t>
            </a:r>
          </a:p>
        </p:txBody>
      </p:sp>
      <p:sp>
        <p:nvSpPr>
          <p:cNvPr id="70659" name="Rectangle 1027">
            <a:extLst>
              <a:ext uri="{FF2B5EF4-FFF2-40B4-BE49-F238E27FC236}">
                <a16:creationId xmlns:a16="http://schemas.microsoft.com/office/drawing/2014/main" id="{783B7D5F-ABEB-4CFE-9A0F-11E53647D260}"/>
              </a:ext>
            </a:extLst>
          </p:cNvPr>
          <p:cNvSpPr>
            <a:spLocks noGrp="1" noChangeArrowheads="1"/>
          </p:cNvSpPr>
          <p:nvPr>
            <p:ph idx="1"/>
          </p:nvPr>
        </p:nvSpPr>
        <p:spPr>
          <a:xfrm>
            <a:off x="152400" y="914400"/>
            <a:ext cx="4572000" cy="2743200"/>
          </a:xfrm>
        </p:spPr>
        <p:txBody>
          <a:bodyPr/>
          <a:lstStyle/>
          <a:p>
            <a:pPr>
              <a:buFont typeface="Arial" panose="020B0604020202020204" pitchFamily="34" charset="0"/>
              <a:buNone/>
            </a:pPr>
            <a:r>
              <a:rPr lang="en-US" altLang="en-US" sz="2400" b="1">
                <a:cs typeface="Arial" panose="020B0604020202020204" pitchFamily="34" charset="0"/>
              </a:rPr>
              <a:t>Links to picture groups of the animal phyla:</a:t>
            </a:r>
          </a:p>
          <a:p>
            <a:pPr lvl="1">
              <a:buFont typeface="Arial" panose="020B0604020202020204" pitchFamily="34" charset="0"/>
              <a:buNone/>
            </a:pPr>
            <a:r>
              <a:rPr lang="en-US" altLang="en-US" sz="2400" b="1">
                <a:cs typeface="Arial" panose="020B0604020202020204" pitchFamily="34" charset="0"/>
                <a:hlinkClick r:id="rId2" action="ppaction://hlinksldjump"/>
              </a:rPr>
              <a:t>Phylum Annelida</a:t>
            </a:r>
            <a:endParaRPr lang="en-US" altLang="en-US" sz="2400" b="1">
              <a:cs typeface="Arial" panose="020B0604020202020204" pitchFamily="34" charset="0"/>
            </a:endParaRPr>
          </a:p>
          <a:p>
            <a:pPr lvl="1">
              <a:buFont typeface="Arial" panose="020B0604020202020204" pitchFamily="34" charset="0"/>
              <a:buNone/>
            </a:pPr>
            <a:r>
              <a:rPr lang="en-US" altLang="en-US" sz="2400" b="1">
                <a:cs typeface="Arial" panose="020B0604020202020204" pitchFamily="34" charset="0"/>
                <a:hlinkClick r:id="rId3" action="ppaction://hlinksldjump"/>
              </a:rPr>
              <a:t>Phylum Arthropoda</a:t>
            </a:r>
            <a:endParaRPr lang="en-US" altLang="en-US" sz="2400" b="1">
              <a:cs typeface="Arial" panose="020B0604020202020204" pitchFamily="34" charset="0"/>
            </a:endParaRPr>
          </a:p>
          <a:p>
            <a:pPr lvl="1">
              <a:buFont typeface="Arial" panose="020B0604020202020204" pitchFamily="34" charset="0"/>
              <a:buNone/>
            </a:pPr>
            <a:r>
              <a:rPr lang="en-US" altLang="en-US" sz="2400" b="1">
                <a:cs typeface="Arial" panose="020B0604020202020204" pitchFamily="34" charset="0"/>
                <a:hlinkClick r:id="rId4" action="ppaction://hlinksldjump"/>
              </a:rPr>
              <a:t>Phylum Chordata</a:t>
            </a:r>
            <a:endParaRPr lang="en-US" altLang="en-US" sz="2400" b="1">
              <a:cs typeface="Arial" panose="020B0604020202020204" pitchFamily="34" charset="0"/>
            </a:endParaRPr>
          </a:p>
          <a:p>
            <a:pPr lvl="1">
              <a:buFont typeface="Arial" panose="020B0604020202020204" pitchFamily="34" charset="0"/>
              <a:buNone/>
            </a:pPr>
            <a:r>
              <a:rPr lang="en-US" altLang="en-US" sz="2400" b="1">
                <a:cs typeface="Arial" panose="020B0604020202020204" pitchFamily="34" charset="0"/>
                <a:hlinkClick r:id="rId5" action="ppaction://hlinksldjump"/>
              </a:rPr>
              <a:t>Phylum Cnidaria</a:t>
            </a:r>
            <a:endParaRPr lang="en-US" altLang="en-US" sz="2400" b="1">
              <a:cs typeface="Arial" panose="020B0604020202020204" pitchFamily="34" charset="0"/>
            </a:endParaRPr>
          </a:p>
          <a:p>
            <a:pPr lvl="1">
              <a:buFont typeface="Arial" panose="020B0604020202020204" pitchFamily="34" charset="0"/>
              <a:buNone/>
            </a:pPr>
            <a:r>
              <a:rPr lang="en-US" altLang="en-US" sz="2400" b="1">
                <a:cs typeface="Arial" panose="020B0604020202020204" pitchFamily="34" charset="0"/>
                <a:hlinkClick r:id="rId6" action="ppaction://hlinksldjump"/>
              </a:rPr>
              <a:t>Phylum Echinodermata</a:t>
            </a:r>
            <a:endParaRPr lang="en-US" altLang="en-US" sz="2400" b="1">
              <a:cs typeface="Arial" panose="020B0604020202020204" pitchFamily="34" charset="0"/>
            </a:endParaRPr>
          </a:p>
          <a:p>
            <a:pPr lvl="1">
              <a:buFont typeface="Arial" panose="020B0604020202020204" pitchFamily="34" charset="0"/>
              <a:buNone/>
            </a:pPr>
            <a:r>
              <a:rPr lang="en-US" altLang="en-US" sz="2400" b="1">
                <a:cs typeface="Arial" panose="020B0604020202020204" pitchFamily="34" charset="0"/>
                <a:hlinkClick r:id="rId7" action="ppaction://hlinksldjump"/>
              </a:rPr>
              <a:t>Phylum Mollusca</a:t>
            </a:r>
            <a:endParaRPr lang="en-US" altLang="en-US" sz="2400" b="1">
              <a:cs typeface="Arial" panose="020B0604020202020204" pitchFamily="34" charset="0"/>
            </a:endParaRPr>
          </a:p>
          <a:p>
            <a:pPr lvl="1">
              <a:buFont typeface="Arial" panose="020B0604020202020204" pitchFamily="34" charset="0"/>
              <a:buNone/>
            </a:pPr>
            <a:r>
              <a:rPr lang="en-US" altLang="en-US" sz="2400" b="1">
                <a:cs typeface="Arial" panose="020B0604020202020204" pitchFamily="34" charset="0"/>
                <a:hlinkClick r:id="rId8" action="ppaction://hlinksldjump"/>
              </a:rPr>
              <a:t>Phylum Nematoda</a:t>
            </a:r>
            <a:endParaRPr lang="en-US" altLang="en-US" sz="2400" b="1">
              <a:cs typeface="Arial" panose="020B0604020202020204" pitchFamily="34" charset="0"/>
            </a:endParaRPr>
          </a:p>
          <a:p>
            <a:pPr lvl="1">
              <a:buFont typeface="Arial" panose="020B0604020202020204" pitchFamily="34" charset="0"/>
              <a:buNone/>
            </a:pPr>
            <a:r>
              <a:rPr lang="en-US" altLang="en-US" sz="2400" b="1">
                <a:cs typeface="Arial" panose="020B0604020202020204" pitchFamily="34" charset="0"/>
                <a:hlinkClick r:id="rId9" action="ppaction://hlinksldjump"/>
              </a:rPr>
              <a:t>Phylum Platyhelminthes</a:t>
            </a:r>
            <a:endParaRPr lang="en-US" altLang="en-US" sz="2400" b="1">
              <a:cs typeface="Arial" panose="020B0604020202020204" pitchFamily="34" charset="0"/>
            </a:endParaRPr>
          </a:p>
          <a:p>
            <a:pPr lvl="1">
              <a:buFont typeface="Arial" panose="020B0604020202020204" pitchFamily="34" charset="0"/>
              <a:buNone/>
            </a:pPr>
            <a:r>
              <a:rPr lang="en-US" altLang="en-US" sz="2400" b="1">
                <a:cs typeface="Arial" panose="020B0604020202020204" pitchFamily="34" charset="0"/>
                <a:hlinkClick r:id="rId10" action="ppaction://hlinksldjump"/>
              </a:rPr>
              <a:t>Phylum Porifera</a:t>
            </a:r>
            <a:endParaRPr lang="en-US" altLang="en-US" sz="2400" b="1">
              <a:cs typeface="Arial" panose="020B0604020202020204" pitchFamily="34" charset="0"/>
            </a:endParaRPr>
          </a:p>
          <a:p>
            <a:pPr lvl="2">
              <a:buFont typeface="Arial" panose="020B0604020202020204" pitchFamily="34" charset="0"/>
              <a:buNone/>
            </a:pPr>
            <a:endParaRPr lang="en-US" altLang="en-US" sz="1800" b="1">
              <a:cs typeface="Arial" panose="020B0604020202020204" pitchFamily="34" charset="0"/>
            </a:endParaRPr>
          </a:p>
        </p:txBody>
      </p:sp>
      <p:sp>
        <p:nvSpPr>
          <p:cNvPr id="4" name="Rectangle 6">
            <a:extLst>
              <a:ext uri="{FF2B5EF4-FFF2-40B4-BE49-F238E27FC236}">
                <a16:creationId xmlns:a16="http://schemas.microsoft.com/office/drawing/2014/main" id="{34662332-6423-4984-AE4C-0933381B6744}"/>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A91251B-0FB8-4A83-811D-5A6D0E575747}" type="slidenum">
              <a:rPr lang="en-US" altLang="en-US">
                <a:solidFill>
                  <a:srgbClr val="898989"/>
                </a:solidFill>
              </a:rPr>
              <a:pPr eaLnBrk="1" hangingPunct="1"/>
              <a:t>50</a:t>
            </a:fld>
            <a:endParaRPr lang="en-US" altLang="en-US">
              <a:solidFill>
                <a:srgbClr val="898989"/>
              </a:solidFill>
            </a:endParaRPr>
          </a:p>
        </p:txBody>
      </p:sp>
      <p:sp>
        <p:nvSpPr>
          <p:cNvPr id="5" name="Action Button: Help 4">
            <a:hlinkClick r:id="" action="ppaction://noaction" highlightClick="1"/>
            <a:extLst>
              <a:ext uri="{FF2B5EF4-FFF2-40B4-BE49-F238E27FC236}">
                <a16:creationId xmlns:a16="http://schemas.microsoft.com/office/drawing/2014/main" id="{AB2E3094-A8CB-4AB5-B189-0E00F87D0143}"/>
              </a:ext>
            </a:extLst>
          </p:cNvPr>
          <p:cNvSpPr/>
          <p:nvPr/>
        </p:nvSpPr>
        <p:spPr>
          <a:xfrm>
            <a:off x="6629400" y="1219200"/>
            <a:ext cx="274638" cy="274638"/>
          </a:xfrm>
          <a:prstGeom prst="actionButtonHelp">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70662" name="TextBox 5">
            <a:extLst>
              <a:ext uri="{FF2B5EF4-FFF2-40B4-BE49-F238E27FC236}">
                <a16:creationId xmlns:a16="http://schemas.microsoft.com/office/drawing/2014/main" id="{A930362B-83C0-4805-B3E7-3A69796B59B4}"/>
              </a:ext>
            </a:extLst>
          </p:cNvPr>
          <p:cNvSpPr txBox="1">
            <a:spLocks noChangeArrowheads="1"/>
          </p:cNvSpPr>
          <p:nvPr/>
        </p:nvSpPr>
        <p:spPr bwMode="auto">
          <a:xfrm>
            <a:off x="4800600" y="1143000"/>
            <a:ext cx="4038600" cy="5540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q"/>
            </a:pPr>
            <a:r>
              <a:rPr lang="en-US" altLang="en-US" sz="2400" b="1"/>
              <a:t>Click the        icon on each phylum’s page for information on that phylum.</a:t>
            </a:r>
          </a:p>
          <a:p>
            <a:pPr eaLnBrk="1" hangingPunct="1">
              <a:buFont typeface="Wingdings" panose="05000000000000000000" pitchFamily="2" charset="2"/>
              <a:buChar char="q"/>
            </a:pPr>
            <a:r>
              <a:rPr lang="en-US" altLang="en-US" sz="2400" b="1"/>
              <a:t>Each phylum’s page also has a link back to this page (use the “lower grades” version).</a:t>
            </a:r>
          </a:p>
          <a:p>
            <a:pPr eaLnBrk="1" hangingPunct="1">
              <a:buFont typeface="Wingdings" panose="05000000000000000000" pitchFamily="2" charset="2"/>
              <a:buChar char="q"/>
            </a:pPr>
            <a:r>
              <a:rPr lang="en-US" altLang="en-US" sz="2400" b="1"/>
              <a:t>Once you have gone through all the phyla, you can click the “higher grades” link for a table of answers providing specimen IDs and phyla.</a:t>
            </a:r>
          </a:p>
          <a:p>
            <a:pPr eaLnBrk="1" hangingPunct="1"/>
            <a:endParaRPr lang="en-US"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9E4B1DC3-B495-4F9C-815F-67DE716315E3}"/>
              </a:ext>
            </a:extLst>
          </p:cNvPr>
          <p:cNvSpPr>
            <a:spLocks noGrp="1"/>
          </p:cNvSpPr>
          <p:nvPr>
            <p:ph type="title"/>
          </p:nvPr>
        </p:nvSpPr>
        <p:spPr>
          <a:xfrm>
            <a:off x="533400" y="0"/>
            <a:ext cx="6705600" cy="838200"/>
          </a:xfrm>
        </p:spPr>
        <p:txBody>
          <a:bodyPr/>
          <a:lstStyle/>
          <a:p>
            <a:r>
              <a:rPr lang="en-US" altLang="en-US" sz="4000" b="1">
                <a:solidFill>
                  <a:schemeClr val="bg1"/>
                </a:solidFill>
                <a:cs typeface="Arial" panose="020B0604020202020204" pitchFamily="34" charset="0"/>
              </a:rPr>
              <a:t>Phylum Porifera</a:t>
            </a:r>
          </a:p>
        </p:txBody>
      </p:sp>
      <p:sp>
        <p:nvSpPr>
          <p:cNvPr id="4" name="Slide Number Placeholder 3">
            <a:extLst>
              <a:ext uri="{FF2B5EF4-FFF2-40B4-BE49-F238E27FC236}">
                <a16:creationId xmlns:a16="http://schemas.microsoft.com/office/drawing/2014/main" id="{9771BC5E-EA0C-40BC-8904-40AFE93A8F6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64DA141-4F6D-47A7-9900-F962FAC420AA}" type="slidenum">
              <a:rPr lang="en-US" altLang="en-US">
                <a:solidFill>
                  <a:srgbClr val="898989"/>
                </a:solidFill>
              </a:rPr>
              <a:pPr eaLnBrk="1" hangingPunct="1"/>
              <a:t>51</a:t>
            </a:fld>
            <a:endParaRPr lang="en-US" altLang="en-US">
              <a:solidFill>
                <a:srgbClr val="898989"/>
              </a:solidFill>
            </a:endParaRPr>
          </a:p>
        </p:txBody>
      </p:sp>
      <p:pic>
        <p:nvPicPr>
          <p:cNvPr id="71684" name="Content Placeholder 4">
            <a:extLst>
              <a:ext uri="{FF2B5EF4-FFF2-40B4-BE49-F238E27FC236}">
                <a16:creationId xmlns:a16="http://schemas.microsoft.com/office/drawing/2014/main" id="{7C9ACED7-B701-40D7-BD21-F037B42EFEC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817563"/>
            <a:ext cx="6230938" cy="6040437"/>
          </a:xfrm>
        </p:spPr>
      </p:pic>
      <p:sp>
        <p:nvSpPr>
          <p:cNvPr id="7" name="Action Button: Help 6">
            <a:hlinkClick r:id="rId3" action="ppaction://hlinksldjump" highlightClick="1"/>
            <a:extLst>
              <a:ext uri="{FF2B5EF4-FFF2-40B4-BE49-F238E27FC236}">
                <a16:creationId xmlns:a16="http://schemas.microsoft.com/office/drawing/2014/main" id="{37A1EA98-AA1F-41A4-BAB7-B0E644AAF318}"/>
              </a:ext>
            </a:extLst>
          </p:cNvPr>
          <p:cNvSpPr/>
          <p:nvPr/>
        </p:nvSpPr>
        <p:spPr>
          <a:xfrm>
            <a:off x="8153400" y="228600"/>
            <a:ext cx="685800" cy="685800"/>
          </a:xfrm>
          <a:prstGeom prst="actionButtonHelp">
            <a:avLst/>
          </a:prstGeom>
          <a:solidFill>
            <a:schemeClr val="accent6">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8" name="Action Button: Back or Previous 7">
            <a:hlinkClick r:id="rId4" action="ppaction://hlinksldjump" highlightClick="1"/>
            <a:extLst>
              <a:ext uri="{FF2B5EF4-FFF2-40B4-BE49-F238E27FC236}">
                <a16:creationId xmlns:a16="http://schemas.microsoft.com/office/drawing/2014/main" id="{6DD3EFFD-A946-490B-895E-A7CD3D35F1B7}"/>
              </a:ext>
            </a:extLst>
          </p:cNvPr>
          <p:cNvSpPr/>
          <p:nvPr/>
        </p:nvSpPr>
        <p:spPr>
          <a:xfrm>
            <a:off x="8305800" y="1905000"/>
            <a:ext cx="685800" cy="685800"/>
          </a:xfrm>
          <a:prstGeom prst="actionButtonBackPrevious">
            <a:avLst/>
          </a:prstGeom>
          <a:solidFill>
            <a:schemeClr val="accent6">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9" name="Action Button: Back or Previous 8">
            <a:hlinkClick r:id="rId5" action="ppaction://hlinksldjump" highlightClick="1"/>
            <a:extLst>
              <a:ext uri="{FF2B5EF4-FFF2-40B4-BE49-F238E27FC236}">
                <a16:creationId xmlns:a16="http://schemas.microsoft.com/office/drawing/2014/main" id="{6D7F5B51-4D38-4DDC-87CA-9C2657F3A7A3}"/>
              </a:ext>
            </a:extLst>
          </p:cNvPr>
          <p:cNvSpPr/>
          <p:nvPr/>
        </p:nvSpPr>
        <p:spPr>
          <a:xfrm>
            <a:off x="8305800" y="4038600"/>
            <a:ext cx="685800" cy="685800"/>
          </a:xfrm>
          <a:prstGeom prst="actionButtonBackPrevious">
            <a:avLst/>
          </a:prstGeom>
          <a:solidFill>
            <a:schemeClr val="accent6">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71688" name="TextBox 9">
            <a:extLst>
              <a:ext uri="{FF2B5EF4-FFF2-40B4-BE49-F238E27FC236}">
                <a16:creationId xmlns:a16="http://schemas.microsoft.com/office/drawing/2014/main" id="{887F710C-EDED-43A4-BFF8-234959119BD0}"/>
              </a:ext>
            </a:extLst>
          </p:cNvPr>
          <p:cNvSpPr txBox="1">
            <a:spLocks noChangeArrowheads="1"/>
          </p:cNvSpPr>
          <p:nvPr/>
        </p:nvSpPr>
        <p:spPr bwMode="auto">
          <a:xfrm>
            <a:off x="6705600" y="1524000"/>
            <a:ext cx="1600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chemeClr val="bg1"/>
                </a:solidFill>
              </a:rPr>
              <a:t>Back to version for lower grades</a:t>
            </a:r>
          </a:p>
        </p:txBody>
      </p:sp>
      <p:sp>
        <p:nvSpPr>
          <p:cNvPr id="71689" name="TextBox 10">
            <a:extLst>
              <a:ext uri="{FF2B5EF4-FFF2-40B4-BE49-F238E27FC236}">
                <a16:creationId xmlns:a16="http://schemas.microsoft.com/office/drawing/2014/main" id="{76558B7C-5DC8-4401-8F2C-35EAC69CD432}"/>
              </a:ext>
            </a:extLst>
          </p:cNvPr>
          <p:cNvSpPr txBox="1">
            <a:spLocks noChangeArrowheads="1"/>
          </p:cNvSpPr>
          <p:nvPr/>
        </p:nvSpPr>
        <p:spPr bwMode="auto">
          <a:xfrm>
            <a:off x="6629400" y="3657600"/>
            <a:ext cx="1676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chemeClr val="bg1"/>
                </a:solidFill>
              </a:rPr>
              <a:t>Back to version for higher grades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0B43B9D3-F57D-47C3-85FF-1C2042A76685}"/>
              </a:ext>
            </a:extLst>
          </p:cNvPr>
          <p:cNvSpPr>
            <a:spLocks noGrp="1"/>
          </p:cNvSpPr>
          <p:nvPr>
            <p:ph type="title"/>
          </p:nvPr>
        </p:nvSpPr>
        <p:spPr>
          <a:xfrm>
            <a:off x="1981200" y="0"/>
            <a:ext cx="5029200" cy="1143000"/>
          </a:xfrm>
        </p:spPr>
        <p:txBody>
          <a:bodyPr/>
          <a:lstStyle/>
          <a:p>
            <a:r>
              <a:rPr lang="en-US" altLang="en-US" sz="4000" b="1">
                <a:solidFill>
                  <a:schemeClr val="bg1"/>
                </a:solidFill>
                <a:cs typeface="Arial" panose="020B0604020202020204" pitchFamily="34" charset="0"/>
              </a:rPr>
              <a:t>Phylum Cnidaria</a:t>
            </a:r>
          </a:p>
        </p:txBody>
      </p:sp>
      <p:sp>
        <p:nvSpPr>
          <p:cNvPr id="4" name="Slide Number Placeholder 3">
            <a:extLst>
              <a:ext uri="{FF2B5EF4-FFF2-40B4-BE49-F238E27FC236}">
                <a16:creationId xmlns:a16="http://schemas.microsoft.com/office/drawing/2014/main" id="{1B0797FE-0631-4FD0-AE47-9FC11F84B88B}"/>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F77C6F2-0752-49DC-9474-2A5C1DFA2765}" type="slidenum">
              <a:rPr lang="en-US" altLang="en-US">
                <a:solidFill>
                  <a:srgbClr val="898989"/>
                </a:solidFill>
              </a:rPr>
              <a:pPr eaLnBrk="1" hangingPunct="1"/>
              <a:t>52</a:t>
            </a:fld>
            <a:endParaRPr lang="en-US" altLang="en-US">
              <a:solidFill>
                <a:srgbClr val="898989"/>
              </a:solidFill>
            </a:endParaRPr>
          </a:p>
        </p:txBody>
      </p:sp>
      <p:pic>
        <p:nvPicPr>
          <p:cNvPr id="72708" name="Picture 7">
            <a:extLst>
              <a:ext uri="{FF2B5EF4-FFF2-40B4-BE49-F238E27FC236}">
                <a16:creationId xmlns:a16="http://schemas.microsoft.com/office/drawing/2014/main" id="{87B37870-186B-4C64-826F-9CD6F165E2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6456363"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ction Button: Help 9">
            <a:hlinkClick r:id="rId3" action="ppaction://hlinksldjump" highlightClick="1"/>
            <a:extLst>
              <a:ext uri="{FF2B5EF4-FFF2-40B4-BE49-F238E27FC236}">
                <a16:creationId xmlns:a16="http://schemas.microsoft.com/office/drawing/2014/main" id="{9D3EBDA6-3E4B-4295-85B0-6E063C9B9560}"/>
              </a:ext>
            </a:extLst>
          </p:cNvPr>
          <p:cNvSpPr/>
          <p:nvPr/>
        </p:nvSpPr>
        <p:spPr>
          <a:xfrm>
            <a:off x="8229600" y="381000"/>
            <a:ext cx="685800" cy="685800"/>
          </a:xfrm>
          <a:prstGeom prst="actionButtonHelp">
            <a:avLst/>
          </a:prstGeom>
          <a:solidFill>
            <a:schemeClr val="accent6">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12" name="Action Button: Back or Previous 11">
            <a:hlinkClick r:id="rId4" action="ppaction://hlinksldjump" highlightClick="1"/>
            <a:extLst>
              <a:ext uri="{FF2B5EF4-FFF2-40B4-BE49-F238E27FC236}">
                <a16:creationId xmlns:a16="http://schemas.microsoft.com/office/drawing/2014/main" id="{DC8A00FA-AA87-431A-B85C-EA65C7709AC4}"/>
              </a:ext>
            </a:extLst>
          </p:cNvPr>
          <p:cNvSpPr/>
          <p:nvPr/>
        </p:nvSpPr>
        <p:spPr>
          <a:xfrm>
            <a:off x="8305800" y="1981200"/>
            <a:ext cx="685800" cy="685800"/>
          </a:xfrm>
          <a:prstGeom prst="actionButtonBackPrevious">
            <a:avLst/>
          </a:prstGeom>
          <a:solidFill>
            <a:schemeClr val="accent6">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13" name="Action Button: Back or Previous 12">
            <a:hlinkClick r:id="rId5" action="ppaction://hlinksldjump" highlightClick="1"/>
            <a:extLst>
              <a:ext uri="{FF2B5EF4-FFF2-40B4-BE49-F238E27FC236}">
                <a16:creationId xmlns:a16="http://schemas.microsoft.com/office/drawing/2014/main" id="{31DE8559-B698-4D51-BB5F-7EFF0E6037D2}"/>
              </a:ext>
            </a:extLst>
          </p:cNvPr>
          <p:cNvSpPr/>
          <p:nvPr/>
        </p:nvSpPr>
        <p:spPr>
          <a:xfrm>
            <a:off x="8305800" y="4267200"/>
            <a:ext cx="685800" cy="685800"/>
          </a:xfrm>
          <a:prstGeom prst="actionButtonBackPrevious">
            <a:avLst/>
          </a:prstGeom>
          <a:solidFill>
            <a:schemeClr val="accent6">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72712" name="TextBox 13">
            <a:extLst>
              <a:ext uri="{FF2B5EF4-FFF2-40B4-BE49-F238E27FC236}">
                <a16:creationId xmlns:a16="http://schemas.microsoft.com/office/drawing/2014/main" id="{C0E25126-CA28-4DC0-A688-EB7C65306EC4}"/>
              </a:ext>
            </a:extLst>
          </p:cNvPr>
          <p:cNvSpPr txBox="1">
            <a:spLocks noChangeArrowheads="1"/>
          </p:cNvSpPr>
          <p:nvPr/>
        </p:nvSpPr>
        <p:spPr bwMode="auto">
          <a:xfrm>
            <a:off x="6705600" y="1524000"/>
            <a:ext cx="1600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chemeClr val="bg1"/>
                </a:solidFill>
              </a:rPr>
              <a:t>Back to version for lower grades</a:t>
            </a:r>
          </a:p>
        </p:txBody>
      </p:sp>
      <p:sp>
        <p:nvSpPr>
          <p:cNvPr id="72713" name="TextBox 14">
            <a:extLst>
              <a:ext uri="{FF2B5EF4-FFF2-40B4-BE49-F238E27FC236}">
                <a16:creationId xmlns:a16="http://schemas.microsoft.com/office/drawing/2014/main" id="{58BCF978-215D-44A1-AF0F-4CF89FEB1F84}"/>
              </a:ext>
            </a:extLst>
          </p:cNvPr>
          <p:cNvSpPr txBox="1">
            <a:spLocks noChangeArrowheads="1"/>
          </p:cNvSpPr>
          <p:nvPr/>
        </p:nvSpPr>
        <p:spPr bwMode="auto">
          <a:xfrm>
            <a:off x="6705600" y="3810000"/>
            <a:ext cx="1676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chemeClr val="bg1"/>
                </a:solidFill>
              </a:rPr>
              <a:t>Back to version for higher grades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4C6235-B91D-4C85-8EC5-B3CD01620DC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250F350-F375-492B-A231-5A9E498BC28B}" type="slidenum">
              <a:rPr lang="en-US" altLang="en-US">
                <a:solidFill>
                  <a:srgbClr val="898989"/>
                </a:solidFill>
              </a:rPr>
              <a:pPr eaLnBrk="1" hangingPunct="1"/>
              <a:t>53</a:t>
            </a:fld>
            <a:endParaRPr lang="en-US" altLang="en-US">
              <a:solidFill>
                <a:srgbClr val="898989"/>
              </a:solidFill>
            </a:endParaRPr>
          </a:p>
        </p:txBody>
      </p:sp>
      <p:pic>
        <p:nvPicPr>
          <p:cNvPr id="73731" name="Picture 6">
            <a:extLst>
              <a:ext uri="{FF2B5EF4-FFF2-40B4-BE49-F238E27FC236}">
                <a16:creationId xmlns:a16="http://schemas.microsoft.com/office/drawing/2014/main" id="{6464D302-C39D-4FBF-A5F7-8C50B8B7F5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4400"/>
            <a:ext cx="57816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206E853-1D46-4768-8378-195E9A1F9535}"/>
              </a:ext>
            </a:extLst>
          </p:cNvPr>
          <p:cNvSpPr>
            <a:spLocks noGrp="1"/>
          </p:cNvSpPr>
          <p:nvPr>
            <p:ph type="title"/>
          </p:nvPr>
        </p:nvSpPr>
        <p:spPr>
          <a:xfrm>
            <a:off x="381000" y="0"/>
            <a:ext cx="6324600" cy="1143000"/>
          </a:xfrm>
        </p:spPr>
        <p:txBody>
          <a:bodyPr rtlCol="0">
            <a:normAutofit fontScale="90000"/>
          </a:bodyPr>
          <a:lstStyle/>
          <a:p>
            <a:pPr fontAlgn="auto">
              <a:spcAft>
                <a:spcPts val="0"/>
              </a:spcAft>
              <a:defRPr/>
            </a:pPr>
            <a:r>
              <a:rPr lang="en-US" b="1" dirty="0">
                <a:solidFill>
                  <a:schemeClr val="bg1"/>
                </a:solidFill>
                <a:cs typeface="Arial" pitchFamily="34" charset="0"/>
              </a:rPr>
              <a:t>Phylum </a:t>
            </a:r>
            <a:r>
              <a:rPr lang="en-US" b="1" dirty="0" err="1">
                <a:solidFill>
                  <a:schemeClr val="bg1"/>
                </a:solidFill>
                <a:cs typeface="Arial" pitchFamily="34" charset="0"/>
              </a:rPr>
              <a:t>Platyhelminthes</a:t>
            </a:r>
            <a:endParaRPr lang="en-US" b="1" dirty="0">
              <a:solidFill>
                <a:schemeClr val="bg1"/>
              </a:solidFill>
              <a:cs typeface="Arial" pitchFamily="34" charset="0"/>
            </a:endParaRPr>
          </a:p>
        </p:txBody>
      </p:sp>
      <p:sp>
        <p:nvSpPr>
          <p:cNvPr id="9" name="Action Button: Help 8">
            <a:hlinkClick r:id="rId3" action="ppaction://hlinksldjump" highlightClick="1"/>
            <a:extLst>
              <a:ext uri="{FF2B5EF4-FFF2-40B4-BE49-F238E27FC236}">
                <a16:creationId xmlns:a16="http://schemas.microsoft.com/office/drawing/2014/main" id="{364280BF-24C9-45A9-99A0-19A7980B8FAD}"/>
              </a:ext>
            </a:extLst>
          </p:cNvPr>
          <p:cNvSpPr/>
          <p:nvPr/>
        </p:nvSpPr>
        <p:spPr>
          <a:xfrm>
            <a:off x="8229600" y="381000"/>
            <a:ext cx="685800" cy="685800"/>
          </a:xfrm>
          <a:prstGeom prst="actionButtonHelp">
            <a:avLst/>
          </a:prstGeom>
          <a:solidFill>
            <a:schemeClr val="accent6">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11" name="Action Button: Back or Previous 10">
            <a:hlinkClick r:id="rId4" action="ppaction://hlinksldjump" highlightClick="1"/>
            <a:extLst>
              <a:ext uri="{FF2B5EF4-FFF2-40B4-BE49-F238E27FC236}">
                <a16:creationId xmlns:a16="http://schemas.microsoft.com/office/drawing/2014/main" id="{11E2F851-A6C0-4F11-884B-5D9DEC9800A4}"/>
              </a:ext>
            </a:extLst>
          </p:cNvPr>
          <p:cNvSpPr/>
          <p:nvPr/>
        </p:nvSpPr>
        <p:spPr>
          <a:xfrm>
            <a:off x="8229600" y="2057400"/>
            <a:ext cx="685800" cy="685800"/>
          </a:xfrm>
          <a:prstGeom prst="actionButtonBackPrevious">
            <a:avLst/>
          </a:prstGeom>
          <a:solidFill>
            <a:schemeClr val="accent6">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12" name="Action Button: Back or Previous 11">
            <a:hlinkClick r:id="rId5" action="ppaction://hlinksldjump" highlightClick="1"/>
            <a:extLst>
              <a:ext uri="{FF2B5EF4-FFF2-40B4-BE49-F238E27FC236}">
                <a16:creationId xmlns:a16="http://schemas.microsoft.com/office/drawing/2014/main" id="{90DC945D-71BD-4DA4-B3F2-EBD6E09745F1}"/>
              </a:ext>
            </a:extLst>
          </p:cNvPr>
          <p:cNvSpPr/>
          <p:nvPr/>
        </p:nvSpPr>
        <p:spPr>
          <a:xfrm>
            <a:off x="8229600" y="4191000"/>
            <a:ext cx="685800" cy="685800"/>
          </a:xfrm>
          <a:prstGeom prst="actionButtonBackPrevious">
            <a:avLst/>
          </a:prstGeom>
          <a:solidFill>
            <a:schemeClr val="accent6">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73736" name="TextBox 12">
            <a:extLst>
              <a:ext uri="{FF2B5EF4-FFF2-40B4-BE49-F238E27FC236}">
                <a16:creationId xmlns:a16="http://schemas.microsoft.com/office/drawing/2014/main" id="{634AE2F0-9C4B-4B35-9866-B96A8E42F8CF}"/>
              </a:ext>
            </a:extLst>
          </p:cNvPr>
          <p:cNvSpPr txBox="1">
            <a:spLocks noChangeArrowheads="1"/>
          </p:cNvSpPr>
          <p:nvPr/>
        </p:nvSpPr>
        <p:spPr bwMode="auto">
          <a:xfrm>
            <a:off x="6477000" y="1676400"/>
            <a:ext cx="1600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chemeClr val="bg1"/>
                </a:solidFill>
              </a:rPr>
              <a:t>Back to version for lower grades</a:t>
            </a:r>
          </a:p>
        </p:txBody>
      </p:sp>
      <p:sp>
        <p:nvSpPr>
          <p:cNvPr id="73737" name="TextBox 13">
            <a:extLst>
              <a:ext uri="{FF2B5EF4-FFF2-40B4-BE49-F238E27FC236}">
                <a16:creationId xmlns:a16="http://schemas.microsoft.com/office/drawing/2014/main" id="{6B4B59D2-3A97-493F-AA7D-5B8C2434DFAE}"/>
              </a:ext>
            </a:extLst>
          </p:cNvPr>
          <p:cNvSpPr txBox="1">
            <a:spLocks noChangeArrowheads="1"/>
          </p:cNvSpPr>
          <p:nvPr/>
        </p:nvSpPr>
        <p:spPr bwMode="auto">
          <a:xfrm>
            <a:off x="6477000" y="3810000"/>
            <a:ext cx="1676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chemeClr val="bg1"/>
                </a:solidFill>
              </a:rPr>
              <a:t>Back to version for higher grades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05CC85-E814-4610-90DE-CAD85C742E38}"/>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B888938-BA14-4E4E-8D47-07A2CC1E1D94}" type="slidenum">
              <a:rPr lang="en-US" altLang="en-US">
                <a:solidFill>
                  <a:srgbClr val="898989"/>
                </a:solidFill>
              </a:rPr>
              <a:pPr eaLnBrk="1" hangingPunct="1"/>
              <a:t>54</a:t>
            </a:fld>
            <a:endParaRPr lang="en-US" altLang="en-US">
              <a:solidFill>
                <a:srgbClr val="898989"/>
              </a:solidFill>
            </a:endParaRPr>
          </a:p>
        </p:txBody>
      </p:sp>
      <p:pic>
        <p:nvPicPr>
          <p:cNvPr id="74755" name="Picture 7">
            <a:extLst>
              <a:ext uri="{FF2B5EF4-FFF2-40B4-BE49-F238E27FC236}">
                <a16:creationId xmlns:a16="http://schemas.microsoft.com/office/drawing/2014/main" id="{4D0C430E-0561-458E-AB82-C2C6EEE338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74650"/>
            <a:ext cx="6613525"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67DECC7-7028-4DA0-996E-8A011BB080CB}"/>
              </a:ext>
            </a:extLst>
          </p:cNvPr>
          <p:cNvSpPr>
            <a:spLocks noGrp="1"/>
          </p:cNvSpPr>
          <p:nvPr>
            <p:ph type="title"/>
          </p:nvPr>
        </p:nvSpPr>
        <p:spPr>
          <a:xfrm>
            <a:off x="6248400" y="609600"/>
            <a:ext cx="3124200" cy="1143000"/>
          </a:xfrm>
        </p:spPr>
        <p:txBody>
          <a:bodyPr rtlCol="0">
            <a:normAutofit fontScale="90000"/>
          </a:bodyPr>
          <a:lstStyle/>
          <a:p>
            <a:pPr fontAlgn="auto">
              <a:spcAft>
                <a:spcPts val="0"/>
              </a:spcAft>
              <a:defRPr/>
            </a:pPr>
            <a:r>
              <a:rPr lang="en-US" b="1" dirty="0">
                <a:solidFill>
                  <a:schemeClr val="bg1"/>
                </a:solidFill>
                <a:cs typeface="Arial" pitchFamily="34" charset="0"/>
              </a:rPr>
              <a:t>Phylum </a:t>
            </a:r>
            <a:br>
              <a:rPr lang="en-US" b="1" dirty="0">
                <a:solidFill>
                  <a:schemeClr val="bg1"/>
                </a:solidFill>
                <a:cs typeface="Arial" pitchFamily="34" charset="0"/>
              </a:rPr>
            </a:br>
            <a:r>
              <a:rPr lang="en-US" b="1" dirty="0" err="1">
                <a:solidFill>
                  <a:schemeClr val="bg1"/>
                </a:solidFill>
                <a:cs typeface="Arial" pitchFamily="34" charset="0"/>
              </a:rPr>
              <a:t>Nematoda</a:t>
            </a:r>
            <a:endParaRPr lang="en-US" b="1" dirty="0">
              <a:solidFill>
                <a:schemeClr val="bg1"/>
              </a:solidFill>
              <a:cs typeface="Arial" pitchFamily="34" charset="0"/>
            </a:endParaRPr>
          </a:p>
        </p:txBody>
      </p:sp>
      <p:sp>
        <p:nvSpPr>
          <p:cNvPr id="9" name="Action Button: Help 8">
            <a:hlinkClick r:id="rId3" action="ppaction://hlinksldjump" highlightClick="1"/>
            <a:extLst>
              <a:ext uri="{FF2B5EF4-FFF2-40B4-BE49-F238E27FC236}">
                <a16:creationId xmlns:a16="http://schemas.microsoft.com/office/drawing/2014/main" id="{A88CE4F9-B08B-4EE4-82DC-8EADFD5081DA}"/>
              </a:ext>
            </a:extLst>
          </p:cNvPr>
          <p:cNvSpPr/>
          <p:nvPr/>
        </p:nvSpPr>
        <p:spPr>
          <a:xfrm>
            <a:off x="8229600" y="4343400"/>
            <a:ext cx="685800" cy="685800"/>
          </a:xfrm>
          <a:prstGeom prst="actionButtonHelp">
            <a:avLst/>
          </a:prstGeom>
          <a:solidFill>
            <a:schemeClr val="accent6">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11" name="Action Button: Back or Previous 10">
            <a:hlinkClick r:id="rId4" action="ppaction://hlinksldjump" highlightClick="1"/>
            <a:extLst>
              <a:ext uri="{FF2B5EF4-FFF2-40B4-BE49-F238E27FC236}">
                <a16:creationId xmlns:a16="http://schemas.microsoft.com/office/drawing/2014/main" id="{6C25EECC-29FF-4574-865F-04C178102BEE}"/>
              </a:ext>
            </a:extLst>
          </p:cNvPr>
          <p:cNvSpPr/>
          <p:nvPr/>
        </p:nvSpPr>
        <p:spPr>
          <a:xfrm>
            <a:off x="8229600" y="5181600"/>
            <a:ext cx="685800" cy="685800"/>
          </a:xfrm>
          <a:prstGeom prst="actionButtonBackPrevious">
            <a:avLst/>
          </a:prstGeom>
          <a:solidFill>
            <a:schemeClr val="accent6">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12" name="Action Button: Back or Previous 11">
            <a:hlinkClick r:id="rId5" action="ppaction://hlinksldjump" highlightClick="1"/>
            <a:extLst>
              <a:ext uri="{FF2B5EF4-FFF2-40B4-BE49-F238E27FC236}">
                <a16:creationId xmlns:a16="http://schemas.microsoft.com/office/drawing/2014/main" id="{D2BA175A-2EEA-4A77-8CE2-26DF809320B8}"/>
              </a:ext>
            </a:extLst>
          </p:cNvPr>
          <p:cNvSpPr/>
          <p:nvPr/>
        </p:nvSpPr>
        <p:spPr>
          <a:xfrm>
            <a:off x="8229600" y="6019800"/>
            <a:ext cx="685800" cy="685800"/>
          </a:xfrm>
          <a:prstGeom prst="actionButtonBackPrevious">
            <a:avLst/>
          </a:prstGeom>
          <a:solidFill>
            <a:schemeClr val="accent6">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74760" name="TextBox 12">
            <a:extLst>
              <a:ext uri="{FF2B5EF4-FFF2-40B4-BE49-F238E27FC236}">
                <a16:creationId xmlns:a16="http://schemas.microsoft.com/office/drawing/2014/main" id="{4F14D8D1-2060-4602-A72B-5E4E912FCC50}"/>
              </a:ext>
            </a:extLst>
          </p:cNvPr>
          <p:cNvSpPr txBox="1">
            <a:spLocks noChangeArrowheads="1"/>
          </p:cNvSpPr>
          <p:nvPr/>
        </p:nvSpPr>
        <p:spPr bwMode="auto">
          <a:xfrm>
            <a:off x="6629400" y="52578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chemeClr val="bg1"/>
                </a:solidFill>
              </a:rPr>
              <a:t>Back to version for lower grades</a:t>
            </a:r>
          </a:p>
        </p:txBody>
      </p:sp>
      <p:sp>
        <p:nvSpPr>
          <p:cNvPr id="74761" name="TextBox 13">
            <a:extLst>
              <a:ext uri="{FF2B5EF4-FFF2-40B4-BE49-F238E27FC236}">
                <a16:creationId xmlns:a16="http://schemas.microsoft.com/office/drawing/2014/main" id="{D76B5980-40EC-49D6-851C-71D122BF6CBF}"/>
              </a:ext>
            </a:extLst>
          </p:cNvPr>
          <p:cNvSpPr txBox="1">
            <a:spLocks noChangeArrowheads="1"/>
          </p:cNvSpPr>
          <p:nvPr/>
        </p:nvSpPr>
        <p:spPr bwMode="auto">
          <a:xfrm>
            <a:off x="6629400" y="6096000"/>
            <a:ext cx="1676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chemeClr val="bg1"/>
                </a:solidFill>
              </a:rPr>
              <a:t>Back to version for higher grades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4AD76C-67BF-40A7-9840-336FAD90F86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2B2F670-1EF4-4DE6-868D-33FF4EA37E01}" type="slidenum">
              <a:rPr lang="en-US" altLang="en-US">
                <a:solidFill>
                  <a:srgbClr val="898989"/>
                </a:solidFill>
              </a:rPr>
              <a:pPr eaLnBrk="1" hangingPunct="1"/>
              <a:t>55</a:t>
            </a:fld>
            <a:endParaRPr lang="en-US" altLang="en-US">
              <a:solidFill>
                <a:srgbClr val="898989"/>
              </a:solidFill>
            </a:endParaRPr>
          </a:p>
        </p:txBody>
      </p:sp>
      <p:pic>
        <p:nvPicPr>
          <p:cNvPr id="75779" name="Picture 6">
            <a:extLst>
              <a:ext uri="{FF2B5EF4-FFF2-40B4-BE49-F238E27FC236}">
                <a16:creationId xmlns:a16="http://schemas.microsoft.com/office/drawing/2014/main" id="{ED3ABF66-CD7F-4E08-90DF-35949BABFF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6662738"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itle 1">
            <a:extLst>
              <a:ext uri="{FF2B5EF4-FFF2-40B4-BE49-F238E27FC236}">
                <a16:creationId xmlns:a16="http://schemas.microsoft.com/office/drawing/2014/main" id="{4C579646-A66A-45D0-B90F-E07BB648D358}"/>
              </a:ext>
            </a:extLst>
          </p:cNvPr>
          <p:cNvSpPr>
            <a:spLocks noGrp="1"/>
          </p:cNvSpPr>
          <p:nvPr>
            <p:ph type="title"/>
          </p:nvPr>
        </p:nvSpPr>
        <p:spPr>
          <a:xfrm>
            <a:off x="1066800" y="152400"/>
            <a:ext cx="6324600" cy="1143000"/>
          </a:xfrm>
        </p:spPr>
        <p:txBody>
          <a:bodyPr/>
          <a:lstStyle/>
          <a:p>
            <a:r>
              <a:rPr lang="en-US" altLang="en-US" sz="4000" b="1">
                <a:solidFill>
                  <a:schemeClr val="bg1"/>
                </a:solidFill>
                <a:cs typeface="Arial" panose="020B0604020202020204" pitchFamily="34" charset="0"/>
              </a:rPr>
              <a:t>Phylum Mollusca</a:t>
            </a:r>
          </a:p>
        </p:txBody>
      </p:sp>
      <p:sp>
        <p:nvSpPr>
          <p:cNvPr id="9" name="Action Button: Help 8">
            <a:hlinkClick r:id="rId3" action="ppaction://hlinksldjump" highlightClick="1"/>
            <a:extLst>
              <a:ext uri="{FF2B5EF4-FFF2-40B4-BE49-F238E27FC236}">
                <a16:creationId xmlns:a16="http://schemas.microsoft.com/office/drawing/2014/main" id="{7872C8AC-C73E-4D8A-B13D-1529AD5A1EB4}"/>
              </a:ext>
            </a:extLst>
          </p:cNvPr>
          <p:cNvSpPr/>
          <p:nvPr/>
        </p:nvSpPr>
        <p:spPr>
          <a:xfrm>
            <a:off x="8305800" y="3962400"/>
            <a:ext cx="685800" cy="685800"/>
          </a:xfrm>
          <a:prstGeom prst="actionButtonHelp">
            <a:avLst/>
          </a:prstGeom>
          <a:solidFill>
            <a:schemeClr val="accent6">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15" name="Action Button: Back or Previous 14">
            <a:hlinkClick r:id="rId4" action="ppaction://hlinksldjump" highlightClick="1"/>
            <a:extLst>
              <a:ext uri="{FF2B5EF4-FFF2-40B4-BE49-F238E27FC236}">
                <a16:creationId xmlns:a16="http://schemas.microsoft.com/office/drawing/2014/main" id="{77CCBF1F-4A79-4198-A52B-3F8D37812AC0}"/>
              </a:ext>
            </a:extLst>
          </p:cNvPr>
          <p:cNvSpPr/>
          <p:nvPr/>
        </p:nvSpPr>
        <p:spPr>
          <a:xfrm>
            <a:off x="8305800" y="4800600"/>
            <a:ext cx="685800" cy="685800"/>
          </a:xfrm>
          <a:prstGeom prst="actionButtonBackPrevious">
            <a:avLst/>
          </a:prstGeom>
          <a:solidFill>
            <a:schemeClr val="accent6">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16" name="Action Button: Back or Previous 15">
            <a:hlinkClick r:id="rId5" action="ppaction://hlinksldjump" highlightClick="1"/>
            <a:extLst>
              <a:ext uri="{FF2B5EF4-FFF2-40B4-BE49-F238E27FC236}">
                <a16:creationId xmlns:a16="http://schemas.microsoft.com/office/drawing/2014/main" id="{161AF333-78A0-4C9A-AA65-AA923C0907A5}"/>
              </a:ext>
            </a:extLst>
          </p:cNvPr>
          <p:cNvSpPr/>
          <p:nvPr/>
        </p:nvSpPr>
        <p:spPr>
          <a:xfrm>
            <a:off x="8305800" y="5638800"/>
            <a:ext cx="685800" cy="685800"/>
          </a:xfrm>
          <a:prstGeom prst="actionButtonBackPrevious">
            <a:avLst/>
          </a:prstGeom>
          <a:solidFill>
            <a:schemeClr val="accent6">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75784" name="TextBox 16">
            <a:extLst>
              <a:ext uri="{FF2B5EF4-FFF2-40B4-BE49-F238E27FC236}">
                <a16:creationId xmlns:a16="http://schemas.microsoft.com/office/drawing/2014/main" id="{63A4E74D-78E5-407B-A318-39F4FA8119D7}"/>
              </a:ext>
            </a:extLst>
          </p:cNvPr>
          <p:cNvSpPr txBox="1">
            <a:spLocks noChangeArrowheads="1"/>
          </p:cNvSpPr>
          <p:nvPr/>
        </p:nvSpPr>
        <p:spPr bwMode="auto">
          <a:xfrm>
            <a:off x="6705600" y="48768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chemeClr val="bg1"/>
                </a:solidFill>
              </a:rPr>
              <a:t>Back to version for lower grades</a:t>
            </a:r>
          </a:p>
        </p:txBody>
      </p:sp>
      <p:sp>
        <p:nvSpPr>
          <p:cNvPr id="75785" name="TextBox 17">
            <a:extLst>
              <a:ext uri="{FF2B5EF4-FFF2-40B4-BE49-F238E27FC236}">
                <a16:creationId xmlns:a16="http://schemas.microsoft.com/office/drawing/2014/main" id="{626BDA20-3407-43D8-B220-96735FE55F9E}"/>
              </a:ext>
            </a:extLst>
          </p:cNvPr>
          <p:cNvSpPr txBox="1">
            <a:spLocks noChangeArrowheads="1"/>
          </p:cNvSpPr>
          <p:nvPr/>
        </p:nvSpPr>
        <p:spPr bwMode="auto">
          <a:xfrm>
            <a:off x="6705600" y="5715000"/>
            <a:ext cx="1676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chemeClr val="bg1"/>
                </a:solidFill>
              </a:rPr>
              <a:t>Back to version for higher grades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DCF524-9DEB-43B3-8310-BCF79CAB54D6}"/>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2FFE601-03A7-4735-B3C6-A8FBA3506597}" type="slidenum">
              <a:rPr lang="en-US" altLang="en-US">
                <a:solidFill>
                  <a:srgbClr val="898989"/>
                </a:solidFill>
              </a:rPr>
              <a:pPr eaLnBrk="1" hangingPunct="1"/>
              <a:t>56</a:t>
            </a:fld>
            <a:endParaRPr lang="en-US" altLang="en-US">
              <a:solidFill>
                <a:srgbClr val="898989"/>
              </a:solidFill>
            </a:endParaRPr>
          </a:p>
        </p:txBody>
      </p:sp>
      <p:sp>
        <p:nvSpPr>
          <p:cNvPr id="2" name="Title 1">
            <a:extLst>
              <a:ext uri="{FF2B5EF4-FFF2-40B4-BE49-F238E27FC236}">
                <a16:creationId xmlns:a16="http://schemas.microsoft.com/office/drawing/2014/main" id="{454AF5DE-CA6E-4301-AE10-8E96E517726B}"/>
              </a:ext>
            </a:extLst>
          </p:cNvPr>
          <p:cNvSpPr>
            <a:spLocks noGrp="1"/>
          </p:cNvSpPr>
          <p:nvPr>
            <p:ph type="title"/>
          </p:nvPr>
        </p:nvSpPr>
        <p:spPr>
          <a:xfrm>
            <a:off x="5181600" y="304800"/>
            <a:ext cx="3962400" cy="1143000"/>
          </a:xfrm>
        </p:spPr>
        <p:txBody>
          <a:bodyPr rtlCol="0">
            <a:normAutofit fontScale="90000"/>
          </a:bodyPr>
          <a:lstStyle/>
          <a:p>
            <a:pPr fontAlgn="auto">
              <a:spcAft>
                <a:spcPts val="0"/>
              </a:spcAft>
              <a:defRPr/>
            </a:pPr>
            <a:r>
              <a:rPr lang="en-US" b="1" dirty="0">
                <a:solidFill>
                  <a:schemeClr val="bg1"/>
                </a:solidFill>
                <a:cs typeface="Arial" pitchFamily="34" charset="0"/>
              </a:rPr>
              <a:t>Phylum </a:t>
            </a:r>
            <a:br>
              <a:rPr lang="en-US" b="1" dirty="0">
                <a:solidFill>
                  <a:schemeClr val="bg1"/>
                </a:solidFill>
                <a:cs typeface="Arial" pitchFamily="34" charset="0"/>
              </a:rPr>
            </a:br>
            <a:r>
              <a:rPr lang="en-US" b="1" dirty="0" err="1">
                <a:solidFill>
                  <a:schemeClr val="bg1"/>
                </a:solidFill>
                <a:cs typeface="Arial" pitchFamily="34" charset="0"/>
              </a:rPr>
              <a:t>Echinodermata</a:t>
            </a:r>
            <a:endParaRPr lang="en-US" b="1" dirty="0">
              <a:solidFill>
                <a:schemeClr val="bg1"/>
              </a:solidFill>
              <a:cs typeface="Arial" pitchFamily="34" charset="0"/>
            </a:endParaRPr>
          </a:p>
        </p:txBody>
      </p:sp>
      <p:pic>
        <p:nvPicPr>
          <p:cNvPr id="8" name="Picture 7">
            <a:extLst>
              <a:ext uri="{FF2B5EF4-FFF2-40B4-BE49-F238E27FC236}">
                <a16:creationId xmlns:a16="http://schemas.microsoft.com/office/drawing/2014/main" id="{EEB6F7C6-620A-4592-B3E2-EC9DCD8B11AD}"/>
              </a:ext>
            </a:extLst>
          </p:cNvPr>
          <p:cNvPicPr>
            <a:picLocks noChangeAspect="1"/>
          </p:cNvPicPr>
          <p:nvPr/>
        </p:nvPicPr>
        <p:blipFill>
          <a:blip r:embed="rId2" cstate="print"/>
          <a:srcRect/>
          <a:stretch>
            <a:fillRect/>
          </a:stretch>
        </p:blipFill>
        <p:spPr bwMode="auto">
          <a:xfrm>
            <a:off x="0" y="146571"/>
            <a:ext cx="5153143" cy="6711429"/>
          </a:xfrm>
          <a:prstGeom prst="rect">
            <a:avLst/>
          </a:prstGeom>
          <a:noFill/>
          <a:ln w="9525">
            <a:noFill/>
            <a:miter lim="800000"/>
            <a:headEnd/>
            <a:tailEnd/>
          </a:ln>
          <a:scene3d>
            <a:camera prst="orthographicFront">
              <a:rot lat="0" lon="0" rev="0"/>
            </a:camera>
            <a:lightRig rig="threePt" dir="t"/>
          </a:scene3d>
        </p:spPr>
      </p:pic>
      <p:sp>
        <p:nvSpPr>
          <p:cNvPr id="9" name="Action Button: Help 8">
            <a:hlinkClick r:id="rId3" action="ppaction://hlinksldjump" highlightClick="1"/>
            <a:extLst>
              <a:ext uri="{FF2B5EF4-FFF2-40B4-BE49-F238E27FC236}">
                <a16:creationId xmlns:a16="http://schemas.microsoft.com/office/drawing/2014/main" id="{E22BA6D5-DC68-4C3A-936E-F52B71DE2833}"/>
              </a:ext>
            </a:extLst>
          </p:cNvPr>
          <p:cNvSpPr/>
          <p:nvPr/>
        </p:nvSpPr>
        <p:spPr>
          <a:xfrm>
            <a:off x="8001000" y="2057400"/>
            <a:ext cx="685800" cy="685800"/>
          </a:xfrm>
          <a:prstGeom prst="actionButtonHelp">
            <a:avLst/>
          </a:prstGeom>
          <a:solidFill>
            <a:schemeClr val="accent6">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11" name="Action Button: Back or Previous 10">
            <a:hlinkClick r:id="rId4" action="ppaction://hlinksldjump" highlightClick="1"/>
            <a:extLst>
              <a:ext uri="{FF2B5EF4-FFF2-40B4-BE49-F238E27FC236}">
                <a16:creationId xmlns:a16="http://schemas.microsoft.com/office/drawing/2014/main" id="{AB2FC35D-F72B-466B-B98B-49686DEC61FF}"/>
              </a:ext>
            </a:extLst>
          </p:cNvPr>
          <p:cNvSpPr/>
          <p:nvPr/>
        </p:nvSpPr>
        <p:spPr>
          <a:xfrm>
            <a:off x="8001000" y="3581400"/>
            <a:ext cx="685800" cy="685800"/>
          </a:xfrm>
          <a:prstGeom prst="actionButtonBackPrevious">
            <a:avLst/>
          </a:prstGeom>
          <a:solidFill>
            <a:schemeClr val="accent6">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12" name="Action Button: Back or Previous 11">
            <a:hlinkClick r:id="rId5" action="ppaction://hlinksldjump" highlightClick="1"/>
            <a:extLst>
              <a:ext uri="{FF2B5EF4-FFF2-40B4-BE49-F238E27FC236}">
                <a16:creationId xmlns:a16="http://schemas.microsoft.com/office/drawing/2014/main" id="{453E535A-8864-403B-8EE5-8AA5A2AB7A39}"/>
              </a:ext>
            </a:extLst>
          </p:cNvPr>
          <p:cNvSpPr/>
          <p:nvPr/>
        </p:nvSpPr>
        <p:spPr>
          <a:xfrm>
            <a:off x="7924800" y="5257800"/>
            <a:ext cx="685800" cy="685800"/>
          </a:xfrm>
          <a:prstGeom prst="actionButtonBackPrevious">
            <a:avLst/>
          </a:prstGeom>
          <a:solidFill>
            <a:schemeClr val="accent6">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76808" name="TextBox 12">
            <a:extLst>
              <a:ext uri="{FF2B5EF4-FFF2-40B4-BE49-F238E27FC236}">
                <a16:creationId xmlns:a16="http://schemas.microsoft.com/office/drawing/2014/main" id="{14851EB1-442D-4422-B28E-D03C66017EC2}"/>
              </a:ext>
            </a:extLst>
          </p:cNvPr>
          <p:cNvSpPr txBox="1">
            <a:spLocks noChangeArrowheads="1"/>
          </p:cNvSpPr>
          <p:nvPr/>
        </p:nvSpPr>
        <p:spPr bwMode="auto">
          <a:xfrm>
            <a:off x="5562600" y="3200400"/>
            <a:ext cx="2133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chemeClr val="bg1"/>
                </a:solidFill>
              </a:rPr>
              <a:t>Back to version for lower grades</a:t>
            </a:r>
          </a:p>
        </p:txBody>
      </p:sp>
      <p:sp>
        <p:nvSpPr>
          <p:cNvPr id="76809" name="TextBox 13">
            <a:extLst>
              <a:ext uri="{FF2B5EF4-FFF2-40B4-BE49-F238E27FC236}">
                <a16:creationId xmlns:a16="http://schemas.microsoft.com/office/drawing/2014/main" id="{B364A0C6-06CD-4EDA-A107-1E133390CB0C}"/>
              </a:ext>
            </a:extLst>
          </p:cNvPr>
          <p:cNvSpPr txBox="1">
            <a:spLocks noChangeArrowheads="1"/>
          </p:cNvSpPr>
          <p:nvPr/>
        </p:nvSpPr>
        <p:spPr bwMode="auto">
          <a:xfrm>
            <a:off x="5410200" y="4876800"/>
            <a:ext cx="2286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chemeClr val="bg1"/>
                </a:solidFill>
              </a:rPr>
              <a:t>Back to version for higher grades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78BDB9-4EFD-4F2B-BB80-EE2FA5ABFC51}"/>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9920ACA-00E5-40CA-8324-4FB334B86EE1}" type="slidenum">
              <a:rPr lang="en-US" altLang="en-US">
                <a:solidFill>
                  <a:srgbClr val="898989"/>
                </a:solidFill>
              </a:rPr>
              <a:pPr eaLnBrk="1" hangingPunct="1"/>
              <a:t>57</a:t>
            </a:fld>
            <a:endParaRPr lang="en-US" altLang="en-US">
              <a:solidFill>
                <a:srgbClr val="898989"/>
              </a:solidFill>
            </a:endParaRPr>
          </a:p>
        </p:txBody>
      </p:sp>
      <p:sp>
        <p:nvSpPr>
          <p:cNvPr id="77827" name="Title 1">
            <a:extLst>
              <a:ext uri="{FF2B5EF4-FFF2-40B4-BE49-F238E27FC236}">
                <a16:creationId xmlns:a16="http://schemas.microsoft.com/office/drawing/2014/main" id="{9160DBC3-6843-4286-9A8F-3CA17C7CFA6E}"/>
              </a:ext>
            </a:extLst>
          </p:cNvPr>
          <p:cNvSpPr>
            <a:spLocks noGrp="1"/>
          </p:cNvSpPr>
          <p:nvPr>
            <p:ph type="title"/>
          </p:nvPr>
        </p:nvSpPr>
        <p:spPr>
          <a:xfrm>
            <a:off x="1066800" y="0"/>
            <a:ext cx="6553200" cy="838200"/>
          </a:xfrm>
        </p:spPr>
        <p:txBody>
          <a:bodyPr/>
          <a:lstStyle/>
          <a:p>
            <a:r>
              <a:rPr lang="en-US" altLang="en-US" b="1">
                <a:solidFill>
                  <a:schemeClr val="bg1"/>
                </a:solidFill>
                <a:cs typeface="Arial" panose="020B0604020202020204" pitchFamily="34" charset="0"/>
              </a:rPr>
              <a:t>Phylum Annelida</a:t>
            </a:r>
          </a:p>
        </p:txBody>
      </p:sp>
      <p:pic>
        <p:nvPicPr>
          <p:cNvPr id="77828" name="Picture 6">
            <a:extLst>
              <a:ext uri="{FF2B5EF4-FFF2-40B4-BE49-F238E27FC236}">
                <a16:creationId xmlns:a16="http://schemas.microsoft.com/office/drawing/2014/main" id="{3F8508A2-55E9-41C9-B465-89EC1BEF91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7751763"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ction Button: Help 8">
            <a:hlinkClick r:id="rId3" action="ppaction://hlinksldjump" highlightClick="1"/>
            <a:extLst>
              <a:ext uri="{FF2B5EF4-FFF2-40B4-BE49-F238E27FC236}">
                <a16:creationId xmlns:a16="http://schemas.microsoft.com/office/drawing/2014/main" id="{1DAA9724-199E-4D5F-81C8-9B5BA8F8912F}"/>
              </a:ext>
            </a:extLst>
          </p:cNvPr>
          <p:cNvSpPr/>
          <p:nvPr/>
        </p:nvSpPr>
        <p:spPr>
          <a:xfrm>
            <a:off x="381000" y="5181600"/>
            <a:ext cx="685800" cy="685800"/>
          </a:xfrm>
          <a:prstGeom prst="actionButtonHelp">
            <a:avLst/>
          </a:prstGeom>
          <a:solidFill>
            <a:schemeClr val="accent6">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15" name="Action Button: Back or Previous 14">
            <a:hlinkClick r:id="rId4" action="ppaction://hlinksldjump" highlightClick="1"/>
            <a:extLst>
              <a:ext uri="{FF2B5EF4-FFF2-40B4-BE49-F238E27FC236}">
                <a16:creationId xmlns:a16="http://schemas.microsoft.com/office/drawing/2014/main" id="{DBC50534-D19E-4C95-A67B-AB30336345C7}"/>
              </a:ext>
            </a:extLst>
          </p:cNvPr>
          <p:cNvSpPr/>
          <p:nvPr/>
        </p:nvSpPr>
        <p:spPr>
          <a:xfrm>
            <a:off x="3581400" y="5562600"/>
            <a:ext cx="685800" cy="685800"/>
          </a:xfrm>
          <a:prstGeom prst="actionButtonBackPrevious">
            <a:avLst/>
          </a:prstGeom>
          <a:solidFill>
            <a:schemeClr val="accent6">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16" name="Action Button: Back or Previous 15">
            <a:hlinkClick r:id="rId5" action="ppaction://hlinksldjump" highlightClick="1"/>
            <a:extLst>
              <a:ext uri="{FF2B5EF4-FFF2-40B4-BE49-F238E27FC236}">
                <a16:creationId xmlns:a16="http://schemas.microsoft.com/office/drawing/2014/main" id="{4CDE166C-5CB4-44ED-B243-E15267830395}"/>
              </a:ext>
            </a:extLst>
          </p:cNvPr>
          <p:cNvSpPr/>
          <p:nvPr/>
        </p:nvSpPr>
        <p:spPr>
          <a:xfrm>
            <a:off x="6781800" y="5638800"/>
            <a:ext cx="685800" cy="685800"/>
          </a:xfrm>
          <a:prstGeom prst="actionButtonBackPrevious">
            <a:avLst/>
          </a:prstGeom>
          <a:solidFill>
            <a:schemeClr val="accent6">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77832" name="TextBox 16">
            <a:extLst>
              <a:ext uri="{FF2B5EF4-FFF2-40B4-BE49-F238E27FC236}">
                <a16:creationId xmlns:a16="http://schemas.microsoft.com/office/drawing/2014/main" id="{6D26182F-5EEB-4908-9ABF-882F829D8ABD}"/>
              </a:ext>
            </a:extLst>
          </p:cNvPr>
          <p:cNvSpPr txBox="1">
            <a:spLocks noChangeArrowheads="1"/>
          </p:cNvSpPr>
          <p:nvPr/>
        </p:nvSpPr>
        <p:spPr bwMode="auto">
          <a:xfrm>
            <a:off x="1981200" y="5181600"/>
            <a:ext cx="1600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chemeClr val="bg1"/>
                </a:solidFill>
              </a:rPr>
              <a:t>Back to version for lower grades</a:t>
            </a:r>
          </a:p>
        </p:txBody>
      </p:sp>
      <p:sp>
        <p:nvSpPr>
          <p:cNvPr id="77833" name="TextBox 17">
            <a:extLst>
              <a:ext uri="{FF2B5EF4-FFF2-40B4-BE49-F238E27FC236}">
                <a16:creationId xmlns:a16="http://schemas.microsoft.com/office/drawing/2014/main" id="{A1A065BD-839C-4C91-91BC-76A18FF67FA5}"/>
              </a:ext>
            </a:extLst>
          </p:cNvPr>
          <p:cNvSpPr txBox="1">
            <a:spLocks noChangeArrowheads="1"/>
          </p:cNvSpPr>
          <p:nvPr/>
        </p:nvSpPr>
        <p:spPr bwMode="auto">
          <a:xfrm>
            <a:off x="4953000" y="5181600"/>
            <a:ext cx="1676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chemeClr val="bg1"/>
                </a:solidFill>
              </a:rPr>
              <a:t>Back to version for higher grades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FC4D06-E69E-4DF9-BB96-F9A93CEEF7E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B2197DB-8CCD-40DA-93A0-508801CE272A}" type="slidenum">
              <a:rPr lang="en-US" altLang="en-US">
                <a:solidFill>
                  <a:srgbClr val="898989"/>
                </a:solidFill>
              </a:rPr>
              <a:pPr eaLnBrk="1" hangingPunct="1"/>
              <a:t>58</a:t>
            </a:fld>
            <a:endParaRPr lang="en-US" altLang="en-US">
              <a:solidFill>
                <a:srgbClr val="898989"/>
              </a:solidFill>
            </a:endParaRPr>
          </a:p>
        </p:txBody>
      </p:sp>
      <p:sp>
        <p:nvSpPr>
          <p:cNvPr id="78851" name="Title 1">
            <a:extLst>
              <a:ext uri="{FF2B5EF4-FFF2-40B4-BE49-F238E27FC236}">
                <a16:creationId xmlns:a16="http://schemas.microsoft.com/office/drawing/2014/main" id="{A1F13DFC-3935-417F-ABEB-81DAC22B769D}"/>
              </a:ext>
            </a:extLst>
          </p:cNvPr>
          <p:cNvSpPr>
            <a:spLocks noGrp="1"/>
          </p:cNvSpPr>
          <p:nvPr>
            <p:ph type="title"/>
          </p:nvPr>
        </p:nvSpPr>
        <p:spPr>
          <a:xfrm>
            <a:off x="1143000" y="0"/>
            <a:ext cx="6553200" cy="762000"/>
          </a:xfrm>
        </p:spPr>
        <p:txBody>
          <a:bodyPr/>
          <a:lstStyle/>
          <a:p>
            <a:r>
              <a:rPr lang="en-US" altLang="en-US" sz="3600" b="1">
                <a:solidFill>
                  <a:schemeClr val="bg1"/>
                </a:solidFill>
                <a:cs typeface="Arial" panose="020B0604020202020204" pitchFamily="34" charset="0"/>
              </a:rPr>
              <a:t>Phylum Arthropoda</a:t>
            </a:r>
          </a:p>
        </p:txBody>
      </p:sp>
      <p:pic>
        <p:nvPicPr>
          <p:cNvPr id="78852" name="Picture 7">
            <a:extLst>
              <a:ext uri="{FF2B5EF4-FFF2-40B4-BE49-F238E27FC236}">
                <a16:creationId xmlns:a16="http://schemas.microsoft.com/office/drawing/2014/main" id="{1D99B2D9-0087-4D91-A235-E9BB31778A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0"/>
            <a:ext cx="7723188"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ction Button: Help 8">
            <a:hlinkClick r:id="rId3" action="ppaction://hlinksldjump" highlightClick="1"/>
            <a:extLst>
              <a:ext uri="{FF2B5EF4-FFF2-40B4-BE49-F238E27FC236}">
                <a16:creationId xmlns:a16="http://schemas.microsoft.com/office/drawing/2014/main" id="{209159F2-D75C-462F-8865-0E63C0284C3C}"/>
              </a:ext>
            </a:extLst>
          </p:cNvPr>
          <p:cNvSpPr/>
          <p:nvPr/>
        </p:nvSpPr>
        <p:spPr>
          <a:xfrm>
            <a:off x="152400" y="5943600"/>
            <a:ext cx="685800" cy="685800"/>
          </a:xfrm>
          <a:prstGeom prst="actionButtonHelp">
            <a:avLst/>
          </a:prstGeom>
          <a:solidFill>
            <a:schemeClr val="accent6">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11" name="Action Button: Back or Previous 10">
            <a:hlinkClick r:id="rId4" action="ppaction://hlinksldjump" highlightClick="1"/>
            <a:extLst>
              <a:ext uri="{FF2B5EF4-FFF2-40B4-BE49-F238E27FC236}">
                <a16:creationId xmlns:a16="http://schemas.microsoft.com/office/drawing/2014/main" id="{4FC6C687-E1FB-4515-8788-B3AADB8A2156}"/>
              </a:ext>
            </a:extLst>
          </p:cNvPr>
          <p:cNvSpPr/>
          <p:nvPr/>
        </p:nvSpPr>
        <p:spPr>
          <a:xfrm>
            <a:off x="3962400" y="6019800"/>
            <a:ext cx="685800" cy="685800"/>
          </a:xfrm>
          <a:prstGeom prst="actionButtonBackPrevious">
            <a:avLst/>
          </a:prstGeom>
          <a:solidFill>
            <a:schemeClr val="accent6">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12" name="Action Button: Back or Previous 11">
            <a:hlinkClick r:id="rId5" action="ppaction://hlinksldjump" highlightClick="1"/>
            <a:extLst>
              <a:ext uri="{FF2B5EF4-FFF2-40B4-BE49-F238E27FC236}">
                <a16:creationId xmlns:a16="http://schemas.microsoft.com/office/drawing/2014/main" id="{82B48A19-8CF6-4802-835F-6D069ABD6B4C}"/>
              </a:ext>
            </a:extLst>
          </p:cNvPr>
          <p:cNvSpPr/>
          <p:nvPr/>
        </p:nvSpPr>
        <p:spPr>
          <a:xfrm>
            <a:off x="8305800" y="6019800"/>
            <a:ext cx="685800" cy="685800"/>
          </a:xfrm>
          <a:prstGeom prst="actionButtonBackPrevious">
            <a:avLst/>
          </a:prstGeom>
          <a:solidFill>
            <a:schemeClr val="accent6">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78856" name="TextBox 12">
            <a:extLst>
              <a:ext uri="{FF2B5EF4-FFF2-40B4-BE49-F238E27FC236}">
                <a16:creationId xmlns:a16="http://schemas.microsoft.com/office/drawing/2014/main" id="{A51547E1-7E3F-4DA3-A6A8-A262843FD9CA}"/>
              </a:ext>
            </a:extLst>
          </p:cNvPr>
          <p:cNvSpPr txBox="1">
            <a:spLocks noChangeArrowheads="1"/>
          </p:cNvSpPr>
          <p:nvPr/>
        </p:nvSpPr>
        <p:spPr bwMode="auto">
          <a:xfrm>
            <a:off x="1447800" y="6027738"/>
            <a:ext cx="2590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chemeClr val="bg1"/>
                </a:solidFill>
              </a:rPr>
              <a:t>Back to version for lower grades</a:t>
            </a:r>
          </a:p>
        </p:txBody>
      </p:sp>
      <p:sp>
        <p:nvSpPr>
          <p:cNvPr id="78857" name="TextBox 13">
            <a:extLst>
              <a:ext uri="{FF2B5EF4-FFF2-40B4-BE49-F238E27FC236}">
                <a16:creationId xmlns:a16="http://schemas.microsoft.com/office/drawing/2014/main" id="{CF3916D9-3F44-4728-9771-A5A45F9B6AEB}"/>
              </a:ext>
            </a:extLst>
          </p:cNvPr>
          <p:cNvSpPr txBox="1">
            <a:spLocks noChangeArrowheads="1"/>
          </p:cNvSpPr>
          <p:nvPr/>
        </p:nvSpPr>
        <p:spPr bwMode="auto">
          <a:xfrm>
            <a:off x="4953000" y="6027738"/>
            <a:ext cx="3352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chemeClr val="bg1"/>
                </a:solidFill>
              </a:rPr>
              <a:t>Back to version for higher grades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B29F93-330B-4EF8-ACB8-18C908F5BBF9}"/>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2B95CBB-78C1-434C-B35A-31C85767194E}" type="slidenum">
              <a:rPr lang="en-US" altLang="en-US">
                <a:solidFill>
                  <a:srgbClr val="898989"/>
                </a:solidFill>
              </a:rPr>
              <a:pPr eaLnBrk="1" hangingPunct="1"/>
              <a:t>59</a:t>
            </a:fld>
            <a:endParaRPr lang="en-US" altLang="en-US">
              <a:solidFill>
                <a:srgbClr val="898989"/>
              </a:solidFill>
            </a:endParaRPr>
          </a:p>
        </p:txBody>
      </p:sp>
      <p:sp>
        <p:nvSpPr>
          <p:cNvPr id="79875" name="Title 1">
            <a:extLst>
              <a:ext uri="{FF2B5EF4-FFF2-40B4-BE49-F238E27FC236}">
                <a16:creationId xmlns:a16="http://schemas.microsoft.com/office/drawing/2014/main" id="{D4022CA7-64BE-4CA2-B6C1-16A4527FBBCD}"/>
              </a:ext>
            </a:extLst>
          </p:cNvPr>
          <p:cNvSpPr>
            <a:spLocks noGrp="1"/>
          </p:cNvSpPr>
          <p:nvPr>
            <p:ph type="title"/>
          </p:nvPr>
        </p:nvSpPr>
        <p:spPr>
          <a:xfrm>
            <a:off x="1143000" y="0"/>
            <a:ext cx="6553200" cy="838200"/>
          </a:xfrm>
        </p:spPr>
        <p:txBody>
          <a:bodyPr/>
          <a:lstStyle/>
          <a:p>
            <a:r>
              <a:rPr lang="en-US" altLang="en-US" b="1">
                <a:solidFill>
                  <a:schemeClr val="bg1"/>
                </a:solidFill>
                <a:cs typeface="Arial" panose="020B0604020202020204" pitchFamily="34" charset="0"/>
              </a:rPr>
              <a:t>Phylum Chordata</a:t>
            </a:r>
          </a:p>
        </p:txBody>
      </p:sp>
      <p:pic>
        <p:nvPicPr>
          <p:cNvPr id="79876" name="Picture 6">
            <a:extLst>
              <a:ext uri="{FF2B5EF4-FFF2-40B4-BE49-F238E27FC236}">
                <a16:creationId xmlns:a16="http://schemas.microsoft.com/office/drawing/2014/main" id="{C0B7FE0A-3182-40EF-85AE-FFEABF08F3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7070725" cy="585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ction Button: Help 8">
            <a:hlinkClick r:id="rId3" action="ppaction://hlinksldjump" highlightClick="1"/>
            <a:extLst>
              <a:ext uri="{FF2B5EF4-FFF2-40B4-BE49-F238E27FC236}">
                <a16:creationId xmlns:a16="http://schemas.microsoft.com/office/drawing/2014/main" id="{08CDB297-ED11-4A75-8D73-C1B57E4389F0}"/>
              </a:ext>
            </a:extLst>
          </p:cNvPr>
          <p:cNvSpPr/>
          <p:nvPr/>
        </p:nvSpPr>
        <p:spPr>
          <a:xfrm>
            <a:off x="8229600" y="304800"/>
            <a:ext cx="685800" cy="685800"/>
          </a:xfrm>
          <a:prstGeom prst="actionButtonHelp">
            <a:avLst/>
          </a:prstGeom>
          <a:solidFill>
            <a:schemeClr val="accent6">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11" name="Action Button: Back or Previous 10">
            <a:hlinkClick r:id="rId4" action="ppaction://hlinksldjump" highlightClick="1"/>
            <a:extLst>
              <a:ext uri="{FF2B5EF4-FFF2-40B4-BE49-F238E27FC236}">
                <a16:creationId xmlns:a16="http://schemas.microsoft.com/office/drawing/2014/main" id="{37FFF5BE-F20B-4C51-9C48-676379B89FE9}"/>
              </a:ext>
            </a:extLst>
          </p:cNvPr>
          <p:cNvSpPr/>
          <p:nvPr/>
        </p:nvSpPr>
        <p:spPr>
          <a:xfrm>
            <a:off x="8305800" y="2286000"/>
            <a:ext cx="685800" cy="685800"/>
          </a:xfrm>
          <a:prstGeom prst="actionButtonBackPrevious">
            <a:avLst/>
          </a:prstGeom>
          <a:solidFill>
            <a:schemeClr val="accent6">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12" name="Action Button: Back or Previous 11">
            <a:hlinkClick r:id="rId5" action="ppaction://hlinksldjump" highlightClick="1"/>
            <a:extLst>
              <a:ext uri="{FF2B5EF4-FFF2-40B4-BE49-F238E27FC236}">
                <a16:creationId xmlns:a16="http://schemas.microsoft.com/office/drawing/2014/main" id="{B4937429-2C12-41C4-832A-5260A26DBB1D}"/>
              </a:ext>
            </a:extLst>
          </p:cNvPr>
          <p:cNvSpPr/>
          <p:nvPr/>
        </p:nvSpPr>
        <p:spPr>
          <a:xfrm>
            <a:off x="8458200" y="4648200"/>
            <a:ext cx="685800" cy="685800"/>
          </a:xfrm>
          <a:prstGeom prst="actionButtonBackPrevious">
            <a:avLst/>
          </a:prstGeom>
          <a:solidFill>
            <a:schemeClr val="accent6">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79880" name="TextBox 12">
            <a:extLst>
              <a:ext uri="{FF2B5EF4-FFF2-40B4-BE49-F238E27FC236}">
                <a16:creationId xmlns:a16="http://schemas.microsoft.com/office/drawing/2014/main" id="{8C2B9589-9FB8-4949-A1BA-A32AE44BA130}"/>
              </a:ext>
            </a:extLst>
          </p:cNvPr>
          <p:cNvSpPr txBox="1">
            <a:spLocks noChangeArrowheads="1"/>
          </p:cNvSpPr>
          <p:nvPr/>
        </p:nvSpPr>
        <p:spPr bwMode="auto">
          <a:xfrm>
            <a:off x="7010400" y="1752600"/>
            <a:ext cx="1295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chemeClr val="bg1"/>
                </a:solidFill>
              </a:rPr>
              <a:t>Back to version for lower grades</a:t>
            </a:r>
          </a:p>
        </p:txBody>
      </p:sp>
      <p:sp>
        <p:nvSpPr>
          <p:cNvPr id="79881" name="TextBox 13">
            <a:extLst>
              <a:ext uri="{FF2B5EF4-FFF2-40B4-BE49-F238E27FC236}">
                <a16:creationId xmlns:a16="http://schemas.microsoft.com/office/drawing/2014/main" id="{5D37C531-43BC-4140-B1D9-2CEBF1ACF20D}"/>
              </a:ext>
            </a:extLst>
          </p:cNvPr>
          <p:cNvSpPr txBox="1">
            <a:spLocks noChangeArrowheads="1"/>
          </p:cNvSpPr>
          <p:nvPr/>
        </p:nvSpPr>
        <p:spPr bwMode="auto">
          <a:xfrm>
            <a:off x="7010400" y="4038600"/>
            <a:ext cx="1447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chemeClr val="bg1"/>
                </a:solidFill>
              </a:rPr>
              <a:t>Back to version for higher grades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A2917E36-1DEC-4EAC-B788-328225908C3C}"/>
              </a:ext>
            </a:extLst>
          </p:cNvPr>
          <p:cNvSpPr>
            <a:spLocks noGrp="1" noChangeArrowheads="1"/>
          </p:cNvSpPr>
          <p:nvPr>
            <p:ph type="title"/>
          </p:nvPr>
        </p:nvSpPr>
        <p:spPr>
          <a:xfrm>
            <a:off x="457200" y="152400"/>
            <a:ext cx="8229600" cy="579438"/>
          </a:xfrm>
          <a:solidFill>
            <a:srgbClr val="00B0F0"/>
          </a:solidFill>
          <a:ln w="38100">
            <a:solidFill>
              <a:schemeClr val="tx1"/>
            </a:solidFill>
            <a:miter lim="800000"/>
            <a:headEnd/>
            <a:tailEnd/>
          </a:ln>
        </p:spPr>
        <p:txBody>
          <a:bodyPr/>
          <a:lstStyle/>
          <a:p>
            <a:r>
              <a:rPr lang="en-US" altLang="en-US" sz="2800" b="1"/>
              <a:t>Introduction</a:t>
            </a:r>
          </a:p>
        </p:txBody>
      </p:sp>
      <p:sp>
        <p:nvSpPr>
          <p:cNvPr id="4099" name="Rectangle 3">
            <a:extLst>
              <a:ext uri="{FF2B5EF4-FFF2-40B4-BE49-F238E27FC236}">
                <a16:creationId xmlns:a16="http://schemas.microsoft.com/office/drawing/2014/main" id="{73442DB8-ECFC-4838-AC68-94E92FAE9652}"/>
              </a:ext>
            </a:extLst>
          </p:cNvPr>
          <p:cNvSpPr>
            <a:spLocks noGrp="1" noChangeArrowheads="1"/>
          </p:cNvSpPr>
          <p:nvPr>
            <p:ph idx="1"/>
          </p:nvPr>
        </p:nvSpPr>
        <p:spPr>
          <a:xfrm>
            <a:off x="457200" y="914400"/>
            <a:ext cx="8229600" cy="5486400"/>
          </a:xfrm>
        </p:spPr>
        <p:txBody>
          <a:bodyPr/>
          <a:lstStyle/>
          <a:p>
            <a:pPr>
              <a:lnSpc>
                <a:spcPct val="80000"/>
              </a:lnSpc>
              <a:buFontTx/>
              <a:buNone/>
            </a:pPr>
            <a:r>
              <a:rPr lang="en-US" altLang="en-US" sz="2400" b="1"/>
              <a:t>The </a:t>
            </a:r>
            <a:r>
              <a:rPr lang="en-US" altLang="en-US" sz="2400" b="1">
                <a:solidFill>
                  <a:srgbClr val="00B0F0"/>
                </a:solidFill>
              </a:rPr>
              <a:t>Kingdoms</a:t>
            </a:r>
            <a:r>
              <a:rPr lang="en-US" altLang="en-US" sz="2400" b="1">
                <a:solidFill>
                  <a:srgbClr val="49AAB1"/>
                </a:solidFill>
              </a:rPr>
              <a:t> </a:t>
            </a:r>
            <a:r>
              <a:rPr lang="en-US" altLang="en-US" sz="2400" b="1">
                <a:solidFill>
                  <a:srgbClr val="00B0F0"/>
                </a:solidFill>
              </a:rPr>
              <a:t>Bacteria</a:t>
            </a:r>
            <a:r>
              <a:rPr lang="en-US" altLang="en-US" sz="2400" b="1">
                <a:solidFill>
                  <a:srgbClr val="49AAB1"/>
                </a:solidFill>
              </a:rPr>
              <a:t> </a:t>
            </a:r>
            <a:r>
              <a:rPr lang="en-US" altLang="en-US" sz="2400" b="1"/>
              <a:t>and</a:t>
            </a:r>
            <a:r>
              <a:rPr lang="en-US" altLang="en-US" sz="2400" b="1">
                <a:solidFill>
                  <a:srgbClr val="49AAB1"/>
                </a:solidFill>
              </a:rPr>
              <a:t> </a:t>
            </a:r>
            <a:r>
              <a:rPr lang="en-US" altLang="en-US" sz="2400" b="1">
                <a:solidFill>
                  <a:srgbClr val="00B0F0"/>
                </a:solidFill>
              </a:rPr>
              <a:t>Archaea</a:t>
            </a:r>
          </a:p>
          <a:p>
            <a:pPr lvl="1">
              <a:lnSpc>
                <a:spcPct val="80000"/>
              </a:lnSpc>
            </a:pPr>
            <a:r>
              <a:rPr lang="en-US" altLang="en-US" sz="2400" b="1"/>
              <a:t>Microscopic organisms (bacteria and blue-green algae) that have their </a:t>
            </a:r>
            <a:r>
              <a:rPr lang="en-US" altLang="en-US" sz="2400" b="1">
                <a:solidFill>
                  <a:srgbClr val="00B0F0"/>
                </a:solidFill>
              </a:rPr>
              <a:t>genetic</a:t>
            </a:r>
            <a:r>
              <a:rPr lang="en-US" altLang="en-US" sz="2400" b="1">
                <a:solidFill>
                  <a:srgbClr val="49AAB1"/>
                </a:solidFill>
              </a:rPr>
              <a:t> </a:t>
            </a:r>
            <a:r>
              <a:rPr lang="en-US" altLang="en-US" sz="2400" b="1">
                <a:solidFill>
                  <a:srgbClr val="00B0F0"/>
                </a:solidFill>
              </a:rPr>
              <a:t>material</a:t>
            </a:r>
            <a:r>
              <a:rPr lang="en-US" altLang="en-US" sz="2400" b="1">
                <a:solidFill>
                  <a:srgbClr val="49AAB1"/>
                </a:solidFill>
              </a:rPr>
              <a:t> </a:t>
            </a:r>
            <a:r>
              <a:rPr lang="en-US" altLang="en-US" sz="2400" b="1">
                <a:solidFill>
                  <a:srgbClr val="00B0F0"/>
                </a:solidFill>
              </a:rPr>
              <a:t>(DNA)</a:t>
            </a:r>
            <a:r>
              <a:rPr lang="en-US" altLang="en-US" sz="2400" b="1">
                <a:solidFill>
                  <a:srgbClr val="49AAB1"/>
                </a:solidFill>
              </a:rPr>
              <a:t> </a:t>
            </a:r>
            <a:r>
              <a:rPr lang="en-US" altLang="en-US" sz="2400" b="1">
                <a:solidFill>
                  <a:srgbClr val="00B0F0"/>
                </a:solidFill>
              </a:rPr>
              <a:t>loose</a:t>
            </a:r>
            <a:r>
              <a:rPr lang="en-US" altLang="en-US" sz="2400" b="1"/>
              <a:t> in a single cell. </a:t>
            </a:r>
          </a:p>
          <a:p>
            <a:pPr lvl="1">
              <a:lnSpc>
                <a:spcPct val="80000"/>
              </a:lnSpc>
            </a:pPr>
            <a:r>
              <a:rPr lang="en-US" altLang="en-US" sz="2400" b="1"/>
              <a:t>The cell has no compartments where specific cell functions are carried out. </a:t>
            </a:r>
          </a:p>
          <a:p>
            <a:pPr lvl="1">
              <a:lnSpc>
                <a:spcPct val="80000"/>
              </a:lnSpc>
            </a:pPr>
            <a:r>
              <a:rPr lang="en-US" altLang="en-US" sz="2400" b="1"/>
              <a:t>Formerly grouped together in the Kingdom Monera, bacteria and archaea are genetically distinct, warranting a distinction between the two.</a:t>
            </a:r>
          </a:p>
          <a:p>
            <a:pPr>
              <a:lnSpc>
                <a:spcPct val="80000"/>
              </a:lnSpc>
            </a:pPr>
            <a:endParaRPr lang="en-US" altLang="en-US" sz="2400" b="1"/>
          </a:p>
          <a:p>
            <a:pPr>
              <a:lnSpc>
                <a:spcPct val="80000"/>
              </a:lnSpc>
              <a:buFont typeface="Wingdings" panose="05000000000000000000" pitchFamily="2" charset="2"/>
              <a:buChar char="q"/>
            </a:pPr>
            <a:r>
              <a:rPr lang="en-US" altLang="en-US" sz="2400" b="1"/>
              <a:t>The </a:t>
            </a:r>
            <a:r>
              <a:rPr lang="en-US" altLang="en-US" sz="2400" b="1">
                <a:solidFill>
                  <a:srgbClr val="00B0F0"/>
                </a:solidFill>
              </a:rPr>
              <a:t>Kingdom</a:t>
            </a:r>
            <a:r>
              <a:rPr lang="en-US" altLang="en-US" sz="2400" b="1">
                <a:solidFill>
                  <a:srgbClr val="49AAB1"/>
                </a:solidFill>
              </a:rPr>
              <a:t> </a:t>
            </a:r>
            <a:r>
              <a:rPr lang="en-US" altLang="en-US" sz="2400" b="1">
                <a:solidFill>
                  <a:srgbClr val="00B0F0"/>
                </a:solidFill>
              </a:rPr>
              <a:t>Protista  </a:t>
            </a:r>
          </a:p>
          <a:p>
            <a:pPr lvl="1">
              <a:lnSpc>
                <a:spcPct val="80000"/>
              </a:lnSpc>
            </a:pPr>
            <a:r>
              <a:rPr lang="en-US" altLang="en-US" sz="2400" b="1">
                <a:solidFill>
                  <a:srgbClr val="00B0F0"/>
                </a:solidFill>
              </a:rPr>
              <a:t>One-celled</a:t>
            </a:r>
            <a:r>
              <a:rPr lang="en-US" altLang="en-US" sz="2400" b="1"/>
              <a:t> organisms with </a:t>
            </a:r>
            <a:r>
              <a:rPr lang="en-US" altLang="en-US" sz="2400" b="1">
                <a:solidFill>
                  <a:srgbClr val="00B0F0"/>
                </a:solidFill>
              </a:rPr>
              <a:t>compartmentalized</a:t>
            </a:r>
            <a:r>
              <a:rPr lang="en-US" altLang="en-US" sz="2400" b="1">
                <a:solidFill>
                  <a:srgbClr val="49AAB1"/>
                </a:solidFill>
              </a:rPr>
              <a:t> </a:t>
            </a:r>
            <a:r>
              <a:rPr lang="en-US" altLang="en-US" sz="2400" b="1">
                <a:solidFill>
                  <a:srgbClr val="00B0F0"/>
                </a:solidFill>
              </a:rPr>
              <a:t>cells</a:t>
            </a:r>
            <a:r>
              <a:rPr lang="en-US" altLang="en-US" sz="2400" b="1"/>
              <a:t>. </a:t>
            </a:r>
          </a:p>
          <a:p>
            <a:pPr lvl="1">
              <a:lnSpc>
                <a:spcPct val="80000"/>
              </a:lnSpc>
            </a:pPr>
            <a:r>
              <a:rPr lang="en-US" altLang="en-US" sz="2400" b="1"/>
              <a:t>The genetic material that passes on the traits of parents to their offspring is located in a compartment called the </a:t>
            </a:r>
            <a:r>
              <a:rPr lang="en-US" altLang="en-US" sz="2400" b="1">
                <a:solidFill>
                  <a:srgbClr val="00B0F0"/>
                </a:solidFill>
              </a:rPr>
              <a:t>nucleus</a:t>
            </a:r>
            <a:r>
              <a:rPr lang="en-US" altLang="en-US" sz="2400" b="1"/>
              <a:t>. </a:t>
            </a:r>
          </a:p>
          <a:p>
            <a:pPr>
              <a:lnSpc>
                <a:spcPct val="80000"/>
              </a:lnSpc>
              <a:buFontTx/>
              <a:buNone/>
            </a:pPr>
            <a:endParaRPr lang="en-US" altLang="en-US" sz="2000" b="1"/>
          </a:p>
          <a:p>
            <a:pPr>
              <a:lnSpc>
                <a:spcPct val="80000"/>
              </a:lnSpc>
              <a:buFontTx/>
              <a:buNone/>
            </a:pPr>
            <a:endParaRPr lang="en-US" altLang="en-US" sz="2000" b="1"/>
          </a:p>
          <a:p>
            <a:pPr>
              <a:lnSpc>
                <a:spcPct val="80000"/>
              </a:lnSpc>
            </a:pPr>
            <a:endParaRPr lang="en-US" altLang="en-US" sz="1800"/>
          </a:p>
          <a:p>
            <a:pPr>
              <a:lnSpc>
                <a:spcPct val="80000"/>
              </a:lnSpc>
            </a:pPr>
            <a:endParaRPr lang="en-US" altLang="en-US" sz="1800"/>
          </a:p>
        </p:txBody>
      </p:sp>
      <p:sp>
        <p:nvSpPr>
          <p:cNvPr id="4" name="Rectangle 6">
            <a:extLst>
              <a:ext uri="{FF2B5EF4-FFF2-40B4-BE49-F238E27FC236}">
                <a16:creationId xmlns:a16="http://schemas.microsoft.com/office/drawing/2014/main" id="{BEE3BE80-C786-4AB5-8736-96E3957B3693}"/>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95C5B33-DA4A-4288-84B7-32E4E5A4B5C8}" type="slidenum">
              <a:rPr lang="en-US" altLang="en-US">
                <a:solidFill>
                  <a:srgbClr val="898989"/>
                </a:solidFill>
              </a:rPr>
              <a:pPr eaLnBrk="1" hangingPunct="1"/>
              <a:t>6</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099">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099">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09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26">
            <a:extLst>
              <a:ext uri="{FF2B5EF4-FFF2-40B4-BE49-F238E27FC236}">
                <a16:creationId xmlns:a16="http://schemas.microsoft.com/office/drawing/2014/main" id="{C8884A92-1DBD-4130-844E-CAE3012FD90F}"/>
              </a:ext>
            </a:extLst>
          </p:cNvPr>
          <p:cNvSpPr>
            <a:spLocks noGrp="1" noChangeArrowheads="1"/>
          </p:cNvSpPr>
          <p:nvPr>
            <p:ph type="title"/>
          </p:nvPr>
        </p:nvSpPr>
        <p:spPr>
          <a:xfrm>
            <a:off x="457200" y="152400"/>
            <a:ext cx="8229600" cy="655638"/>
          </a:xfrm>
          <a:solidFill>
            <a:schemeClr val="accent6">
              <a:lumMod val="75000"/>
            </a:schemeClr>
          </a:solidFill>
          <a:ln w="38100">
            <a:solidFill>
              <a:schemeClr val="tx1"/>
            </a:solidFill>
          </a:ln>
        </p:spPr>
        <p:txBody>
          <a:bodyPr rtlCol="0">
            <a:normAutofit/>
          </a:bodyPr>
          <a:lstStyle/>
          <a:p>
            <a:pPr fontAlgn="auto">
              <a:spcAft>
                <a:spcPts val="0"/>
              </a:spcAft>
              <a:defRPr/>
            </a:pPr>
            <a:r>
              <a:rPr lang="en-US" sz="2800" b="1" dirty="0">
                <a:cs typeface="Arial" pitchFamily="34" charset="0"/>
              </a:rPr>
              <a:t>Exercise 3: Guess that Phylum (higher grades)</a:t>
            </a:r>
          </a:p>
        </p:txBody>
      </p:sp>
      <p:sp>
        <p:nvSpPr>
          <p:cNvPr id="24579" name="Rectangle 1027">
            <a:extLst>
              <a:ext uri="{FF2B5EF4-FFF2-40B4-BE49-F238E27FC236}">
                <a16:creationId xmlns:a16="http://schemas.microsoft.com/office/drawing/2014/main" id="{0B8B4623-BA15-434D-99B7-F771AA16FB93}"/>
              </a:ext>
            </a:extLst>
          </p:cNvPr>
          <p:cNvSpPr>
            <a:spLocks noGrp="1" noChangeArrowheads="1"/>
          </p:cNvSpPr>
          <p:nvPr>
            <p:ph idx="1"/>
          </p:nvPr>
        </p:nvSpPr>
        <p:spPr>
          <a:xfrm>
            <a:off x="228600" y="914400"/>
            <a:ext cx="8534400" cy="2743200"/>
          </a:xfrm>
        </p:spPr>
        <p:txBody>
          <a:bodyPr/>
          <a:lstStyle/>
          <a:p>
            <a:pPr>
              <a:buFont typeface="Wingdings" panose="05000000000000000000" pitchFamily="2" charset="2"/>
              <a:buChar char="q"/>
            </a:pPr>
            <a:r>
              <a:rPr lang="en-US" altLang="en-US" sz="2400">
                <a:cs typeface="Arial" panose="020B0604020202020204" pitchFamily="34" charset="0"/>
              </a:rPr>
              <a:t>Divide into teams of no more than 4 students each.</a:t>
            </a:r>
          </a:p>
          <a:p>
            <a:pPr>
              <a:buFont typeface="Wingdings" panose="05000000000000000000" pitchFamily="2" charset="2"/>
              <a:buChar char="q"/>
            </a:pPr>
            <a:r>
              <a:rPr lang="en-US" altLang="en-US" sz="2400">
                <a:cs typeface="Arial" panose="020B0604020202020204" pitchFamily="34" charset="0"/>
              </a:rPr>
              <a:t>Examine the animals at the stations around the room, making notes about their structure.  How are they alike?  How are they different?  Record your observations on a sheet of paper.  Your team will use these notes to play the game described below. </a:t>
            </a:r>
          </a:p>
          <a:p>
            <a:pPr>
              <a:buFont typeface="Wingdings" panose="05000000000000000000" pitchFamily="2" charset="2"/>
              <a:buChar char="q"/>
            </a:pPr>
            <a:r>
              <a:rPr lang="en-US" altLang="en-US" sz="2400">
                <a:cs typeface="Arial" panose="020B0604020202020204" pitchFamily="34" charset="0"/>
              </a:rPr>
              <a:t>For each turn, each team should spin the spinner.  Click	     to consult the table.  If the arrow lands on a number between 1 and 9, you will read the corresponding description of the basic body plan of an animal phylum.</a:t>
            </a:r>
          </a:p>
          <a:p>
            <a:pPr>
              <a:buFont typeface="Wingdings" panose="05000000000000000000" pitchFamily="2" charset="2"/>
              <a:buChar char="q"/>
            </a:pPr>
            <a:r>
              <a:rPr lang="en-US" altLang="en-US" sz="2400">
                <a:cs typeface="Arial" panose="020B0604020202020204" pitchFamily="34" charset="0"/>
              </a:rPr>
              <a:t>Using the information from the table, as well as your notes, decide (as a team) upon an organism that you believe belongs to that particular phylum, and place this animal in the appropriate labeled area in the central station.  </a:t>
            </a:r>
          </a:p>
        </p:txBody>
      </p:sp>
      <p:sp>
        <p:nvSpPr>
          <p:cNvPr id="4" name="Rectangle 6">
            <a:extLst>
              <a:ext uri="{FF2B5EF4-FFF2-40B4-BE49-F238E27FC236}">
                <a16:creationId xmlns:a16="http://schemas.microsoft.com/office/drawing/2014/main" id="{BC042C5F-F047-4C0F-9370-FB3D64A19EED}"/>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108584B-B3CD-49DB-AABB-07805F166583}" type="slidenum">
              <a:rPr lang="en-US" altLang="en-US">
                <a:solidFill>
                  <a:srgbClr val="898989"/>
                </a:solidFill>
              </a:rPr>
              <a:pPr eaLnBrk="1" hangingPunct="1"/>
              <a:t>60</a:t>
            </a:fld>
            <a:endParaRPr lang="en-US" altLang="en-US">
              <a:solidFill>
                <a:srgbClr val="898989"/>
              </a:solidFill>
            </a:endParaRPr>
          </a:p>
        </p:txBody>
      </p:sp>
      <p:sp>
        <p:nvSpPr>
          <p:cNvPr id="5" name="Action Button: Help 4">
            <a:hlinkClick r:id="" action="ppaction://noaction" highlightClick="1"/>
            <a:extLst>
              <a:ext uri="{FF2B5EF4-FFF2-40B4-BE49-F238E27FC236}">
                <a16:creationId xmlns:a16="http://schemas.microsoft.com/office/drawing/2014/main" id="{0EBBC60F-2C05-4269-8018-65D3C7FFFFFC}"/>
              </a:ext>
            </a:extLst>
          </p:cNvPr>
          <p:cNvSpPr>
            <a:spLocks noChangeAspect="1"/>
          </p:cNvSpPr>
          <p:nvPr/>
        </p:nvSpPr>
        <p:spPr>
          <a:xfrm>
            <a:off x="8305800" y="3352800"/>
            <a:ext cx="274638" cy="274638"/>
          </a:xfrm>
          <a:prstGeom prst="actionButtonHelp">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45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26">
            <a:extLst>
              <a:ext uri="{FF2B5EF4-FFF2-40B4-BE49-F238E27FC236}">
                <a16:creationId xmlns:a16="http://schemas.microsoft.com/office/drawing/2014/main" id="{47D531AA-C65A-4231-B09F-B0BF4026061F}"/>
              </a:ext>
            </a:extLst>
          </p:cNvPr>
          <p:cNvSpPr>
            <a:spLocks noGrp="1" noChangeArrowheads="1"/>
          </p:cNvSpPr>
          <p:nvPr>
            <p:ph type="title"/>
          </p:nvPr>
        </p:nvSpPr>
        <p:spPr>
          <a:xfrm>
            <a:off x="457200" y="0"/>
            <a:ext cx="8229600" cy="655638"/>
          </a:xfrm>
          <a:solidFill>
            <a:schemeClr val="accent6">
              <a:lumMod val="75000"/>
            </a:schemeClr>
          </a:solidFill>
          <a:ln w="38100">
            <a:solidFill>
              <a:schemeClr val="tx1"/>
            </a:solidFill>
          </a:ln>
        </p:spPr>
        <p:txBody>
          <a:bodyPr rtlCol="0">
            <a:normAutofit/>
          </a:bodyPr>
          <a:lstStyle/>
          <a:p>
            <a:pPr fontAlgn="auto">
              <a:spcAft>
                <a:spcPts val="0"/>
              </a:spcAft>
              <a:defRPr/>
            </a:pPr>
            <a:r>
              <a:rPr lang="en-US" sz="2800" b="1" dirty="0">
                <a:cs typeface="Arial" pitchFamily="34" charset="0"/>
              </a:rPr>
              <a:t>Exercise 3: Guess that Phylum (higher grades)</a:t>
            </a:r>
          </a:p>
        </p:txBody>
      </p:sp>
      <p:sp>
        <p:nvSpPr>
          <p:cNvPr id="24579" name="Rectangle 1027">
            <a:extLst>
              <a:ext uri="{FF2B5EF4-FFF2-40B4-BE49-F238E27FC236}">
                <a16:creationId xmlns:a16="http://schemas.microsoft.com/office/drawing/2014/main" id="{9DB51CAD-D778-48C5-AA01-1BAC13D2D7B4}"/>
              </a:ext>
            </a:extLst>
          </p:cNvPr>
          <p:cNvSpPr>
            <a:spLocks noGrp="1" noChangeArrowheads="1"/>
          </p:cNvSpPr>
          <p:nvPr>
            <p:ph idx="1"/>
          </p:nvPr>
        </p:nvSpPr>
        <p:spPr>
          <a:xfrm>
            <a:off x="152400" y="762000"/>
            <a:ext cx="8839200" cy="2743200"/>
          </a:xfrm>
        </p:spPr>
        <p:txBody>
          <a:bodyPr/>
          <a:lstStyle/>
          <a:p>
            <a:pPr>
              <a:buFont typeface="Wingdings" panose="05000000000000000000" pitchFamily="2" charset="2"/>
              <a:buChar char="q"/>
            </a:pPr>
            <a:r>
              <a:rPr lang="en-US" altLang="en-US" sz="2400">
                <a:cs typeface="Arial" panose="020B0604020202020204" pitchFamily="34" charset="0"/>
              </a:rPr>
              <a:t>Your team should also present to the entire class what organism they have selected, and their reasoning for selecting that particular organism as a representative of the phylum indicated by the spinner.</a:t>
            </a:r>
          </a:p>
          <a:p>
            <a:pPr>
              <a:buFont typeface="Wingdings" panose="05000000000000000000" pitchFamily="2" charset="2"/>
              <a:buChar char="q"/>
            </a:pPr>
            <a:r>
              <a:rPr lang="en-US" altLang="en-US" sz="2400">
                <a:cs typeface="Arial" panose="020B0604020202020204" pitchFamily="34" charset="0"/>
              </a:rPr>
              <a:t>A scribe should keep track of which organism (by specimen #) each team has selected to belong to a particular phylum, and write this information on the blackboard. </a:t>
            </a:r>
          </a:p>
          <a:p>
            <a:pPr>
              <a:buFont typeface="Wingdings" panose="05000000000000000000" pitchFamily="2" charset="2"/>
              <a:buChar char="q"/>
            </a:pPr>
            <a:r>
              <a:rPr lang="en-US" altLang="en-US" sz="2400">
                <a:cs typeface="Arial" panose="020B0604020202020204" pitchFamily="34" charset="0"/>
              </a:rPr>
              <a:t>The next team should then take their turn, repeating the previous step.</a:t>
            </a:r>
          </a:p>
          <a:p>
            <a:pPr>
              <a:buFont typeface="Wingdings" panose="05000000000000000000" pitchFamily="2" charset="2"/>
              <a:buChar char="q"/>
            </a:pPr>
            <a:r>
              <a:rPr lang="en-US" altLang="en-US" sz="2400">
                <a:cs typeface="Arial" panose="020B0604020202020204" pitchFamily="34" charset="0"/>
              </a:rPr>
              <a:t>Once all of the organisms of a particular phylum present have been taken, a team landing on that phylum loses its turn.</a:t>
            </a:r>
          </a:p>
          <a:p>
            <a:pPr>
              <a:buFont typeface="Wingdings" panose="05000000000000000000" pitchFamily="2" charset="2"/>
              <a:buChar char="q"/>
            </a:pPr>
            <a:r>
              <a:rPr lang="en-US" altLang="en-US" sz="2400">
                <a:cs typeface="Arial" panose="020B0604020202020204" pitchFamily="34" charset="0"/>
              </a:rPr>
              <a:t>If a team gets a result of 0 on the spinner, they may choose to either spin again to obtain a new phylum, or take an organism another team has assigned to a phylum, if they feel it belongs in a different phylum.  </a:t>
            </a:r>
          </a:p>
        </p:txBody>
      </p:sp>
      <p:sp>
        <p:nvSpPr>
          <p:cNvPr id="4" name="Rectangle 6">
            <a:extLst>
              <a:ext uri="{FF2B5EF4-FFF2-40B4-BE49-F238E27FC236}">
                <a16:creationId xmlns:a16="http://schemas.microsoft.com/office/drawing/2014/main" id="{56AF52BA-939C-48C1-B0EF-E52A6D7B585D}"/>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6A41F73-7267-4552-BEEA-7E3E88FD846A}" type="slidenum">
              <a:rPr lang="en-US" altLang="en-US">
                <a:solidFill>
                  <a:srgbClr val="898989"/>
                </a:solidFill>
              </a:rPr>
              <a:pPr eaLnBrk="1" hangingPunct="1"/>
              <a:t>61</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457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45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59642EC3-E59F-4CF3-AE41-04A5E443ED34}"/>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3266FA8-86E6-4E03-9547-CBB505817019}" type="slidenum">
              <a:rPr lang="en-US" altLang="en-US">
                <a:solidFill>
                  <a:srgbClr val="898989"/>
                </a:solidFill>
              </a:rPr>
              <a:pPr eaLnBrk="1" hangingPunct="1"/>
              <a:t>62</a:t>
            </a:fld>
            <a:endParaRPr lang="en-US" altLang="en-US">
              <a:solidFill>
                <a:srgbClr val="898989"/>
              </a:solidFill>
            </a:endParaRPr>
          </a:p>
        </p:txBody>
      </p:sp>
      <p:graphicFrame>
        <p:nvGraphicFramePr>
          <p:cNvPr id="6" name="Table 5">
            <a:extLst>
              <a:ext uri="{FF2B5EF4-FFF2-40B4-BE49-F238E27FC236}">
                <a16:creationId xmlns:a16="http://schemas.microsoft.com/office/drawing/2014/main" id="{9A57B74A-72D9-4316-B1E6-00663378432C}"/>
              </a:ext>
            </a:extLst>
          </p:cNvPr>
          <p:cNvGraphicFramePr>
            <a:graphicFrameLocks noGrp="1"/>
          </p:cNvGraphicFramePr>
          <p:nvPr/>
        </p:nvGraphicFramePr>
        <p:xfrm>
          <a:off x="152400" y="152400"/>
          <a:ext cx="8839200" cy="5800725"/>
        </p:xfrm>
        <a:graphic>
          <a:graphicData uri="http://schemas.openxmlformats.org/drawingml/2006/table">
            <a:tbl>
              <a:tblPr firstRow="1" bandRow="1">
                <a:tableStyleId>{93296810-A885-4BE3-A3E7-6D5BEEA58F35}</a:tableStyleId>
              </a:tblPr>
              <a:tblGrid>
                <a:gridCol w="868136">
                  <a:extLst>
                    <a:ext uri="{9D8B030D-6E8A-4147-A177-3AD203B41FA5}">
                      <a16:colId xmlns:a16="http://schemas.microsoft.com/office/drawing/2014/main" val="20000"/>
                    </a:ext>
                  </a:extLst>
                </a:gridCol>
                <a:gridCol w="7971064">
                  <a:extLst>
                    <a:ext uri="{9D8B030D-6E8A-4147-A177-3AD203B41FA5}">
                      <a16:colId xmlns:a16="http://schemas.microsoft.com/office/drawing/2014/main" val="20001"/>
                    </a:ext>
                  </a:extLst>
                </a:gridCol>
              </a:tblGrid>
              <a:tr h="426673">
                <a:tc>
                  <a:txBody>
                    <a:bodyPr/>
                    <a:lstStyle/>
                    <a:p>
                      <a:pPr marL="0" marR="0" algn="ctr">
                        <a:spcBef>
                          <a:spcPts val="0"/>
                        </a:spcBef>
                        <a:spcAft>
                          <a:spcPts val="0"/>
                        </a:spcAft>
                      </a:pPr>
                      <a:r>
                        <a:rPr lang="en-US" sz="1400" dirty="0">
                          <a:solidFill>
                            <a:schemeClr val="tx1"/>
                          </a:solidFill>
                          <a:latin typeface="Arial" pitchFamily="34" charset="0"/>
                          <a:cs typeface="Arial" pitchFamily="34" charset="0"/>
                        </a:rPr>
                        <a:t>Spinner Result</a:t>
                      </a:r>
                      <a:endParaRPr lang="en-US" sz="1600" dirty="0">
                        <a:solidFill>
                          <a:schemeClr val="tx1"/>
                        </a:solidFill>
                        <a:latin typeface="Arial" pitchFamily="34" charset="0"/>
                        <a:ea typeface="Times New Roman"/>
                        <a:cs typeface="Arial" pitchFamily="34" charset="0"/>
                      </a:endParaRPr>
                    </a:p>
                  </a:txBody>
                  <a:tcPr marL="68580" marR="68580" marT="0" marB="0"/>
                </a:tc>
                <a:tc>
                  <a:txBody>
                    <a:bodyPr/>
                    <a:lstStyle/>
                    <a:p>
                      <a:pPr marL="0" marR="0" algn="ctr">
                        <a:spcBef>
                          <a:spcPts val="0"/>
                        </a:spcBef>
                        <a:spcAft>
                          <a:spcPts val="0"/>
                        </a:spcAft>
                      </a:pPr>
                      <a:r>
                        <a:rPr lang="en-US" sz="1400" dirty="0">
                          <a:solidFill>
                            <a:schemeClr val="tx1"/>
                          </a:solidFill>
                          <a:latin typeface="Arial" pitchFamily="34" charset="0"/>
                          <a:cs typeface="Arial" pitchFamily="34" charset="0"/>
                        </a:rPr>
                        <a:t>Phylum and Basic Body Plan</a:t>
                      </a:r>
                      <a:endParaRPr lang="en-US" sz="1600" dirty="0">
                        <a:solidFill>
                          <a:schemeClr val="tx1"/>
                        </a:solidFill>
                        <a:latin typeface="Arial" pitchFamily="34" charset="0"/>
                        <a:ea typeface="Times New Roman"/>
                        <a:cs typeface="Arial" pitchFamily="34" charset="0"/>
                      </a:endParaRPr>
                    </a:p>
                  </a:txBody>
                  <a:tcPr marL="68580" marR="68580" marT="0" marB="0" anchor="b"/>
                </a:tc>
                <a:extLst>
                  <a:ext uri="{0D108BD9-81ED-4DB2-BD59-A6C34878D82A}">
                    <a16:rowId xmlns:a16="http://schemas.microsoft.com/office/drawing/2014/main" val="10000"/>
                  </a:ext>
                </a:extLst>
              </a:tr>
              <a:tr h="370799">
                <a:tc>
                  <a:txBody>
                    <a:bodyPr/>
                    <a:lstStyle/>
                    <a:p>
                      <a:pPr marL="0" marR="0" algn="ctr">
                        <a:spcBef>
                          <a:spcPts val="0"/>
                        </a:spcBef>
                        <a:spcAft>
                          <a:spcPts val="0"/>
                        </a:spcAft>
                      </a:pPr>
                      <a:r>
                        <a:rPr lang="en-US" sz="1600">
                          <a:latin typeface="Arial" pitchFamily="34" charset="0"/>
                          <a:cs typeface="Arial" pitchFamily="34" charset="0"/>
                        </a:rPr>
                        <a:t>0</a:t>
                      </a:r>
                      <a:endParaRPr lang="en-US" sz="2000">
                        <a:latin typeface="Arial" pitchFamily="34" charset="0"/>
                        <a:ea typeface="Times New Roman"/>
                        <a:cs typeface="Arial" pitchFamily="34" charset="0"/>
                      </a:endParaRPr>
                    </a:p>
                  </a:txBody>
                  <a:tcPr marL="68580" marR="68580" marT="0" marB="0" anchor="ctr"/>
                </a:tc>
                <a:tc>
                  <a:txBody>
                    <a:bodyPr/>
                    <a:lstStyle/>
                    <a:p>
                      <a:pPr marL="0" marR="0" algn="l">
                        <a:spcBef>
                          <a:spcPts val="0"/>
                        </a:spcBef>
                        <a:spcAft>
                          <a:spcPts val="0"/>
                        </a:spcAft>
                      </a:pPr>
                      <a:r>
                        <a:rPr lang="en-US" sz="1600" b="1" dirty="0">
                          <a:latin typeface="Arial" pitchFamily="34" charset="0"/>
                          <a:cs typeface="Arial" pitchFamily="34" charset="0"/>
                        </a:rPr>
                        <a:t>SPIN AGAIN OR STEAL!</a:t>
                      </a:r>
                      <a:endParaRPr lang="en-US" sz="2000" b="1" dirty="0">
                        <a:latin typeface="Arial" pitchFamily="34" charset="0"/>
                        <a:ea typeface="Times New Roman"/>
                        <a:cs typeface="Arial" pitchFamily="34" charset="0"/>
                      </a:endParaRPr>
                    </a:p>
                  </a:txBody>
                  <a:tcPr marL="68580" marR="68580" marT="0" marB="0" anchor="ctr"/>
                </a:tc>
                <a:extLst>
                  <a:ext uri="{0D108BD9-81ED-4DB2-BD59-A6C34878D82A}">
                    <a16:rowId xmlns:a16="http://schemas.microsoft.com/office/drawing/2014/main" val="10001"/>
                  </a:ext>
                </a:extLst>
              </a:tr>
              <a:tr h="370799">
                <a:tc>
                  <a:txBody>
                    <a:bodyPr/>
                    <a:lstStyle/>
                    <a:p>
                      <a:pPr marL="0" marR="0" algn="ctr">
                        <a:spcBef>
                          <a:spcPts val="0"/>
                        </a:spcBef>
                        <a:spcAft>
                          <a:spcPts val="0"/>
                        </a:spcAft>
                      </a:pPr>
                      <a:r>
                        <a:rPr lang="en-US" sz="1600">
                          <a:latin typeface="Arial" pitchFamily="34" charset="0"/>
                          <a:cs typeface="Arial" pitchFamily="34" charset="0"/>
                        </a:rPr>
                        <a:t>1</a:t>
                      </a:r>
                      <a:endParaRPr lang="en-US" sz="2000">
                        <a:latin typeface="Arial" pitchFamily="34" charset="0"/>
                        <a:ea typeface="Times New Roman"/>
                        <a:cs typeface="Arial" pitchFamily="34" charset="0"/>
                      </a:endParaRPr>
                    </a:p>
                  </a:txBody>
                  <a:tcPr marL="68580" marR="68580" marT="0" marB="0" anchor="ctr"/>
                </a:tc>
                <a:tc>
                  <a:txBody>
                    <a:bodyPr/>
                    <a:lstStyle/>
                    <a:p>
                      <a:pPr marL="0" marR="0">
                        <a:spcBef>
                          <a:spcPts val="0"/>
                        </a:spcBef>
                        <a:spcAft>
                          <a:spcPts val="0"/>
                        </a:spcAft>
                      </a:pPr>
                      <a:r>
                        <a:rPr lang="en-US" sz="1600" b="1" cap="all" dirty="0">
                          <a:latin typeface="Arial" pitchFamily="34" charset="0"/>
                          <a:cs typeface="Arial" pitchFamily="34" charset="0"/>
                        </a:rPr>
                        <a:t>Phylum </a:t>
                      </a:r>
                      <a:r>
                        <a:rPr lang="en-US" sz="1600" b="1" cap="all" dirty="0" err="1">
                          <a:latin typeface="Arial" pitchFamily="34" charset="0"/>
                          <a:cs typeface="Arial" pitchFamily="34" charset="0"/>
                        </a:rPr>
                        <a:t>Annelida</a:t>
                      </a:r>
                      <a:r>
                        <a:rPr lang="en-US" sz="1600" b="1" cap="all" dirty="0">
                          <a:latin typeface="Arial" pitchFamily="34" charset="0"/>
                          <a:cs typeface="Arial" pitchFamily="34" charset="0"/>
                        </a:rPr>
                        <a:t>:</a:t>
                      </a:r>
                      <a:r>
                        <a:rPr lang="en-US" sz="1600" b="1" dirty="0">
                          <a:latin typeface="Arial" pitchFamily="34" charset="0"/>
                          <a:cs typeface="Arial" pitchFamily="34" charset="0"/>
                        </a:rPr>
                        <a:t> </a:t>
                      </a:r>
                      <a:r>
                        <a:rPr lang="en-US" sz="1600" dirty="0">
                          <a:latin typeface="Arial" pitchFamily="34" charset="0"/>
                          <a:cs typeface="Arial" pitchFamily="34" charset="0"/>
                        </a:rPr>
                        <a:t>Elongated body comprised of many similar segments</a:t>
                      </a:r>
                      <a:r>
                        <a:rPr lang="en-US" sz="1600" cap="all" dirty="0">
                          <a:latin typeface="Arial" pitchFamily="34" charset="0"/>
                          <a:cs typeface="Arial" pitchFamily="34" charset="0"/>
                        </a:rPr>
                        <a:t> </a:t>
                      </a:r>
                      <a:endParaRPr lang="en-US" sz="2000" dirty="0">
                        <a:latin typeface="Arial" pitchFamily="34" charset="0"/>
                        <a:ea typeface="Times New Roman"/>
                        <a:cs typeface="Arial" pitchFamily="34" charset="0"/>
                      </a:endParaRPr>
                    </a:p>
                  </a:txBody>
                  <a:tcPr marL="68580" marR="68580" marT="0" marB="0"/>
                </a:tc>
                <a:extLst>
                  <a:ext uri="{0D108BD9-81ED-4DB2-BD59-A6C34878D82A}">
                    <a16:rowId xmlns:a16="http://schemas.microsoft.com/office/drawing/2014/main" val="10002"/>
                  </a:ext>
                </a:extLst>
              </a:tr>
              <a:tr h="731440">
                <a:tc>
                  <a:txBody>
                    <a:bodyPr/>
                    <a:lstStyle/>
                    <a:p>
                      <a:pPr marL="0" marR="0" algn="ctr">
                        <a:spcBef>
                          <a:spcPts val="0"/>
                        </a:spcBef>
                        <a:spcAft>
                          <a:spcPts val="0"/>
                        </a:spcAft>
                      </a:pPr>
                      <a:r>
                        <a:rPr lang="en-US" sz="1600">
                          <a:latin typeface="Arial" pitchFamily="34" charset="0"/>
                          <a:cs typeface="Arial" pitchFamily="34" charset="0"/>
                        </a:rPr>
                        <a:t>2</a:t>
                      </a:r>
                      <a:endParaRPr lang="en-US" sz="2000">
                        <a:latin typeface="Arial" pitchFamily="34" charset="0"/>
                        <a:ea typeface="Times New Roman"/>
                        <a:cs typeface="Arial" pitchFamily="34" charset="0"/>
                      </a:endParaRPr>
                    </a:p>
                  </a:txBody>
                  <a:tcPr marL="68580" marR="68580" marT="0" marB="0" anchor="ctr"/>
                </a:tc>
                <a:tc>
                  <a:txBody>
                    <a:bodyPr/>
                    <a:lstStyle/>
                    <a:p>
                      <a:pPr marL="0" marR="0">
                        <a:spcBef>
                          <a:spcPts val="0"/>
                        </a:spcBef>
                        <a:spcAft>
                          <a:spcPts val="0"/>
                        </a:spcAft>
                      </a:pPr>
                      <a:r>
                        <a:rPr lang="en-US" sz="1600" b="1" cap="all" dirty="0">
                          <a:latin typeface="Arial" pitchFamily="34" charset="0"/>
                          <a:cs typeface="Arial" pitchFamily="34" charset="0"/>
                        </a:rPr>
                        <a:t>Phylum </a:t>
                      </a:r>
                      <a:r>
                        <a:rPr lang="en-US" sz="1600" b="1" cap="all" dirty="0" err="1">
                          <a:latin typeface="Arial" pitchFamily="34" charset="0"/>
                          <a:cs typeface="Arial" pitchFamily="34" charset="0"/>
                        </a:rPr>
                        <a:t>Arthropoda</a:t>
                      </a:r>
                      <a:r>
                        <a:rPr lang="en-US" sz="1600" cap="all" dirty="0">
                          <a:latin typeface="Arial" pitchFamily="34" charset="0"/>
                          <a:cs typeface="Arial" pitchFamily="34" charset="0"/>
                        </a:rPr>
                        <a:t>:</a:t>
                      </a:r>
                      <a:r>
                        <a:rPr lang="en-US" sz="1600" dirty="0">
                          <a:latin typeface="Arial" pitchFamily="34" charset="0"/>
                          <a:cs typeface="Arial" pitchFamily="34" charset="0"/>
                        </a:rPr>
                        <a:t> Body composed of several main regions (each of which may be made up of multiple fused segments); covered with a protective exoskeleton; possess paired jointed appendages</a:t>
                      </a:r>
                      <a:endParaRPr lang="en-US" sz="2000" dirty="0">
                        <a:latin typeface="Arial" pitchFamily="34" charset="0"/>
                        <a:ea typeface="Times New Roman"/>
                        <a:cs typeface="Arial" pitchFamily="34" charset="0"/>
                      </a:endParaRPr>
                    </a:p>
                  </a:txBody>
                  <a:tcPr marL="68580" marR="68580" marT="0" marB="0"/>
                </a:tc>
                <a:extLst>
                  <a:ext uri="{0D108BD9-81ED-4DB2-BD59-A6C34878D82A}">
                    <a16:rowId xmlns:a16="http://schemas.microsoft.com/office/drawing/2014/main" val="10003"/>
                  </a:ext>
                </a:extLst>
              </a:tr>
              <a:tr h="731440">
                <a:tc>
                  <a:txBody>
                    <a:bodyPr/>
                    <a:lstStyle/>
                    <a:p>
                      <a:pPr marL="0" marR="0" algn="ctr">
                        <a:spcBef>
                          <a:spcPts val="0"/>
                        </a:spcBef>
                        <a:spcAft>
                          <a:spcPts val="0"/>
                        </a:spcAft>
                      </a:pPr>
                      <a:r>
                        <a:rPr lang="en-US" sz="1600">
                          <a:latin typeface="Arial" pitchFamily="34" charset="0"/>
                          <a:cs typeface="Arial" pitchFamily="34" charset="0"/>
                        </a:rPr>
                        <a:t>3</a:t>
                      </a:r>
                      <a:endParaRPr lang="en-US" sz="2000">
                        <a:latin typeface="Arial" pitchFamily="34" charset="0"/>
                        <a:ea typeface="Times New Roman"/>
                        <a:cs typeface="Arial" pitchFamily="34" charset="0"/>
                      </a:endParaRPr>
                    </a:p>
                  </a:txBody>
                  <a:tcPr marL="68580" marR="68580" marT="0" marB="0" anchor="ctr"/>
                </a:tc>
                <a:tc>
                  <a:txBody>
                    <a:bodyPr/>
                    <a:lstStyle/>
                    <a:p>
                      <a:pPr marL="0" marR="0">
                        <a:spcBef>
                          <a:spcPts val="0"/>
                        </a:spcBef>
                        <a:spcAft>
                          <a:spcPts val="0"/>
                        </a:spcAft>
                      </a:pPr>
                      <a:r>
                        <a:rPr lang="en-US" sz="1600" b="1" cap="all" dirty="0">
                          <a:latin typeface="Arial" pitchFamily="34" charset="0"/>
                          <a:cs typeface="Arial" pitchFamily="34" charset="0"/>
                        </a:rPr>
                        <a:t>Phylum </a:t>
                      </a:r>
                      <a:r>
                        <a:rPr lang="en-US" sz="1600" b="1" cap="all" dirty="0" err="1">
                          <a:latin typeface="Arial" pitchFamily="34" charset="0"/>
                          <a:cs typeface="Arial" pitchFamily="34" charset="0"/>
                        </a:rPr>
                        <a:t>Chordata</a:t>
                      </a:r>
                      <a:r>
                        <a:rPr lang="en-US" sz="1600" b="1" cap="all" dirty="0">
                          <a:latin typeface="Arial" pitchFamily="34" charset="0"/>
                          <a:cs typeface="Arial" pitchFamily="34" charset="0"/>
                        </a:rPr>
                        <a:t>:</a:t>
                      </a:r>
                      <a:r>
                        <a:rPr lang="en-US" sz="1600" b="1" dirty="0">
                          <a:latin typeface="Arial" pitchFamily="34" charset="0"/>
                          <a:cs typeface="Arial" pitchFamily="34" charset="0"/>
                        </a:rPr>
                        <a:t> </a:t>
                      </a:r>
                      <a:r>
                        <a:rPr lang="en-US" sz="1600" dirty="0">
                          <a:latin typeface="Arial" pitchFamily="34" charset="0"/>
                          <a:cs typeface="Arial" pitchFamily="34" charset="0"/>
                        </a:rPr>
                        <a:t>Organisms that possess all of the following at some point in their development: gill slits, a notochord (a flexible, rod-shaped “support system”), a dorsal hollow nerve cord, and a tail that extends past the anus</a:t>
                      </a:r>
                      <a:endParaRPr lang="en-US" sz="2000" dirty="0">
                        <a:latin typeface="Arial" pitchFamily="34" charset="0"/>
                        <a:ea typeface="Times New Roman"/>
                        <a:cs typeface="Arial" pitchFamily="34" charset="0"/>
                      </a:endParaRPr>
                    </a:p>
                  </a:txBody>
                  <a:tcPr marL="68580" marR="68580" marT="0" marB="0"/>
                </a:tc>
                <a:extLst>
                  <a:ext uri="{0D108BD9-81ED-4DB2-BD59-A6C34878D82A}">
                    <a16:rowId xmlns:a16="http://schemas.microsoft.com/office/drawing/2014/main" val="10004"/>
                  </a:ext>
                </a:extLst>
              </a:tr>
              <a:tr h="731440">
                <a:tc>
                  <a:txBody>
                    <a:bodyPr/>
                    <a:lstStyle/>
                    <a:p>
                      <a:pPr marL="0" marR="0" algn="ctr">
                        <a:spcBef>
                          <a:spcPts val="0"/>
                        </a:spcBef>
                        <a:spcAft>
                          <a:spcPts val="0"/>
                        </a:spcAft>
                      </a:pPr>
                      <a:r>
                        <a:rPr lang="en-US" sz="1600">
                          <a:latin typeface="Arial" pitchFamily="34" charset="0"/>
                          <a:cs typeface="Arial" pitchFamily="34" charset="0"/>
                        </a:rPr>
                        <a:t>4</a:t>
                      </a:r>
                      <a:endParaRPr lang="en-US" sz="2000">
                        <a:latin typeface="Arial" pitchFamily="34" charset="0"/>
                        <a:ea typeface="Times New Roman"/>
                        <a:cs typeface="Arial" pitchFamily="34" charset="0"/>
                      </a:endParaRPr>
                    </a:p>
                  </a:txBody>
                  <a:tcPr marL="68580" marR="68580" marT="0" marB="0" anchor="ctr"/>
                </a:tc>
                <a:tc>
                  <a:txBody>
                    <a:bodyPr/>
                    <a:lstStyle/>
                    <a:p>
                      <a:pPr marL="0" marR="0">
                        <a:spcBef>
                          <a:spcPts val="0"/>
                        </a:spcBef>
                        <a:spcAft>
                          <a:spcPts val="0"/>
                        </a:spcAft>
                      </a:pPr>
                      <a:r>
                        <a:rPr lang="en-US" sz="1600" b="1" cap="all" dirty="0">
                          <a:latin typeface="Arial" pitchFamily="34" charset="0"/>
                          <a:cs typeface="Arial" pitchFamily="34" charset="0"/>
                        </a:rPr>
                        <a:t>Phylum </a:t>
                      </a:r>
                      <a:r>
                        <a:rPr lang="en-US" sz="1600" b="1" cap="all" dirty="0" err="1">
                          <a:latin typeface="Arial" pitchFamily="34" charset="0"/>
                          <a:cs typeface="Arial" pitchFamily="34" charset="0"/>
                        </a:rPr>
                        <a:t>Cnidaria</a:t>
                      </a:r>
                      <a:r>
                        <a:rPr lang="en-US" sz="1600" b="1" cap="all" dirty="0">
                          <a:latin typeface="Arial" pitchFamily="34" charset="0"/>
                          <a:cs typeface="Arial" pitchFamily="34" charset="0"/>
                        </a:rPr>
                        <a:t>:</a:t>
                      </a:r>
                      <a:r>
                        <a:rPr lang="en-US" sz="1600" b="1" dirty="0">
                          <a:latin typeface="Arial" pitchFamily="34" charset="0"/>
                          <a:cs typeface="Arial" pitchFamily="34" charset="0"/>
                        </a:rPr>
                        <a:t> </a:t>
                      </a:r>
                      <a:r>
                        <a:rPr lang="en-US" sz="1600" dirty="0">
                          <a:latin typeface="Arial" pitchFamily="34" charset="0"/>
                          <a:cs typeface="Arial" pitchFamily="34" charset="0"/>
                        </a:rPr>
                        <a:t>Sac-like bodies which may take one of two basic forms: a free-swimming umbrella-like shape or a tube-like sessile form; both with tentacles with stinging cells</a:t>
                      </a:r>
                      <a:endParaRPr lang="en-US" sz="2000" dirty="0">
                        <a:latin typeface="Arial" pitchFamily="34" charset="0"/>
                        <a:ea typeface="Times New Roman"/>
                        <a:cs typeface="Arial" pitchFamily="34" charset="0"/>
                      </a:endParaRPr>
                    </a:p>
                  </a:txBody>
                  <a:tcPr marL="68580" marR="68580" marT="0" marB="0"/>
                </a:tc>
                <a:extLst>
                  <a:ext uri="{0D108BD9-81ED-4DB2-BD59-A6C34878D82A}">
                    <a16:rowId xmlns:a16="http://schemas.microsoft.com/office/drawing/2014/main" val="10005"/>
                  </a:ext>
                </a:extLst>
              </a:tr>
              <a:tr h="487627">
                <a:tc>
                  <a:txBody>
                    <a:bodyPr/>
                    <a:lstStyle/>
                    <a:p>
                      <a:pPr marL="0" marR="0" algn="ctr">
                        <a:spcBef>
                          <a:spcPts val="0"/>
                        </a:spcBef>
                        <a:spcAft>
                          <a:spcPts val="0"/>
                        </a:spcAft>
                      </a:pPr>
                      <a:r>
                        <a:rPr lang="en-US" sz="1600">
                          <a:latin typeface="Arial" pitchFamily="34" charset="0"/>
                          <a:cs typeface="Arial" pitchFamily="34" charset="0"/>
                        </a:rPr>
                        <a:t>5</a:t>
                      </a:r>
                      <a:endParaRPr lang="en-US" sz="2000">
                        <a:latin typeface="Arial" pitchFamily="34" charset="0"/>
                        <a:ea typeface="Times New Roman"/>
                        <a:cs typeface="Arial" pitchFamily="34" charset="0"/>
                      </a:endParaRPr>
                    </a:p>
                  </a:txBody>
                  <a:tcPr marL="68580" marR="68580" marT="0" marB="0" anchor="ctr"/>
                </a:tc>
                <a:tc>
                  <a:txBody>
                    <a:bodyPr/>
                    <a:lstStyle/>
                    <a:p>
                      <a:pPr marL="0" marR="0">
                        <a:spcBef>
                          <a:spcPts val="0"/>
                        </a:spcBef>
                        <a:spcAft>
                          <a:spcPts val="0"/>
                        </a:spcAft>
                      </a:pPr>
                      <a:r>
                        <a:rPr lang="en-US" sz="1600" b="1" cap="all" dirty="0">
                          <a:latin typeface="Arial" pitchFamily="34" charset="0"/>
                          <a:cs typeface="Arial" pitchFamily="34" charset="0"/>
                        </a:rPr>
                        <a:t>Phylum </a:t>
                      </a:r>
                      <a:r>
                        <a:rPr lang="en-US" sz="1600" b="1" cap="all" dirty="0" err="1">
                          <a:latin typeface="Arial" pitchFamily="34" charset="0"/>
                          <a:cs typeface="Arial" pitchFamily="34" charset="0"/>
                        </a:rPr>
                        <a:t>Echinodermata</a:t>
                      </a:r>
                      <a:r>
                        <a:rPr lang="en-US" sz="1600" b="1" cap="all" dirty="0">
                          <a:latin typeface="Arial" pitchFamily="34" charset="0"/>
                          <a:cs typeface="Arial" pitchFamily="34" charset="0"/>
                        </a:rPr>
                        <a:t>:</a:t>
                      </a:r>
                      <a:r>
                        <a:rPr lang="en-US" sz="1600" b="1" dirty="0">
                          <a:latin typeface="Arial" pitchFamily="34" charset="0"/>
                          <a:cs typeface="Arial" pitchFamily="34" charset="0"/>
                        </a:rPr>
                        <a:t> </a:t>
                      </a:r>
                      <a:r>
                        <a:rPr lang="en-US" sz="1600" dirty="0">
                          <a:latin typeface="Arial" pitchFamily="34" charset="0"/>
                          <a:cs typeface="Arial" pitchFamily="34" charset="0"/>
                        </a:rPr>
                        <a:t>Adults display radial (rotational) symmetry; </a:t>
                      </a:r>
                      <a:r>
                        <a:rPr lang="en-US" sz="1600" dirty="0" err="1">
                          <a:latin typeface="Arial" pitchFamily="34" charset="0"/>
                          <a:cs typeface="Arial" pitchFamily="34" charset="0"/>
                        </a:rPr>
                        <a:t>unsegmented</a:t>
                      </a:r>
                      <a:r>
                        <a:rPr lang="en-US" sz="1600" dirty="0">
                          <a:latin typeface="Arial" pitchFamily="34" charset="0"/>
                          <a:cs typeface="Arial" pitchFamily="34" charset="0"/>
                        </a:rPr>
                        <a:t>; covered with a hard exoskeleton often with a spiny/bumpy surface</a:t>
                      </a:r>
                      <a:endParaRPr lang="en-US" sz="2000" dirty="0">
                        <a:latin typeface="Arial" pitchFamily="34" charset="0"/>
                        <a:ea typeface="Times New Roman"/>
                        <a:cs typeface="Arial" pitchFamily="34" charset="0"/>
                      </a:endParaRPr>
                    </a:p>
                  </a:txBody>
                  <a:tcPr marL="68580" marR="68580" marT="0" marB="0"/>
                </a:tc>
                <a:extLst>
                  <a:ext uri="{0D108BD9-81ED-4DB2-BD59-A6C34878D82A}">
                    <a16:rowId xmlns:a16="http://schemas.microsoft.com/office/drawing/2014/main" val="10006"/>
                  </a:ext>
                </a:extLst>
              </a:tr>
              <a:tr h="487627">
                <a:tc>
                  <a:txBody>
                    <a:bodyPr/>
                    <a:lstStyle/>
                    <a:p>
                      <a:pPr marL="0" marR="0" algn="ctr">
                        <a:spcBef>
                          <a:spcPts val="0"/>
                        </a:spcBef>
                        <a:spcAft>
                          <a:spcPts val="0"/>
                        </a:spcAft>
                      </a:pPr>
                      <a:r>
                        <a:rPr lang="en-US" sz="1600">
                          <a:latin typeface="Arial" pitchFamily="34" charset="0"/>
                          <a:cs typeface="Arial" pitchFamily="34" charset="0"/>
                        </a:rPr>
                        <a:t>6</a:t>
                      </a:r>
                      <a:endParaRPr lang="en-US" sz="2000">
                        <a:latin typeface="Arial" pitchFamily="34" charset="0"/>
                        <a:ea typeface="Times New Roman"/>
                        <a:cs typeface="Arial" pitchFamily="34" charset="0"/>
                      </a:endParaRPr>
                    </a:p>
                  </a:txBody>
                  <a:tcPr marL="68580" marR="68580" marT="0" marB="0" anchor="ctr"/>
                </a:tc>
                <a:tc>
                  <a:txBody>
                    <a:bodyPr/>
                    <a:lstStyle/>
                    <a:p>
                      <a:pPr marL="0" marR="0">
                        <a:spcBef>
                          <a:spcPts val="0"/>
                        </a:spcBef>
                        <a:spcAft>
                          <a:spcPts val="0"/>
                        </a:spcAft>
                      </a:pPr>
                      <a:r>
                        <a:rPr lang="en-US" sz="1600" b="1" cap="all" dirty="0">
                          <a:latin typeface="Arial" pitchFamily="34" charset="0"/>
                          <a:cs typeface="Arial" pitchFamily="34" charset="0"/>
                        </a:rPr>
                        <a:t>Phylum </a:t>
                      </a:r>
                      <a:r>
                        <a:rPr lang="en-US" sz="1600" b="1" cap="all" dirty="0" err="1">
                          <a:latin typeface="Arial" pitchFamily="34" charset="0"/>
                          <a:cs typeface="Arial" pitchFamily="34" charset="0"/>
                        </a:rPr>
                        <a:t>Mollusca</a:t>
                      </a:r>
                      <a:r>
                        <a:rPr lang="en-US" sz="1600" b="1" cap="all" dirty="0">
                          <a:latin typeface="Arial" pitchFamily="34" charset="0"/>
                          <a:cs typeface="Arial" pitchFamily="34" charset="0"/>
                        </a:rPr>
                        <a:t>:</a:t>
                      </a:r>
                      <a:r>
                        <a:rPr lang="en-US" sz="1600" b="1" dirty="0">
                          <a:latin typeface="Arial" pitchFamily="34" charset="0"/>
                          <a:cs typeface="Arial" pitchFamily="34" charset="0"/>
                        </a:rPr>
                        <a:t> </a:t>
                      </a:r>
                      <a:r>
                        <a:rPr lang="en-US" sz="1600" dirty="0">
                          <a:latin typeface="Arial" pitchFamily="34" charset="0"/>
                          <a:cs typeface="Arial" pitchFamily="34" charset="0"/>
                        </a:rPr>
                        <a:t>Soft yet muscular bodies that may also possess an internal or external shell</a:t>
                      </a:r>
                      <a:endParaRPr lang="en-US" sz="2000" dirty="0">
                        <a:latin typeface="Arial" pitchFamily="34" charset="0"/>
                        <a:ea typeface="Times New Roman"/>
                        <a:cs typeface="Arial" pitchFamily="34" charset="0"/>
                      </a:endParaRPr>
                    </a:p>
                  </a:txBody>
                  <a:tcPr marL="68580" marR="68580" marT="0" marB="0"/>
                </a:tc>
                <a:extLst>
                  <a:ext uri="{0D108BD9-81ED-4DB2-BD59-A6C34878D82A}">
                    <a16:rowId xmlns:a16="http://schemas.microsoft.com/office/drawing/2014/main" val="10007"/>
                  </a:ext>
                </a:extLst>
              </a:tr>
              <a:tr h="487627">
                <a:tc>
                  <a:txBody>
                    <a:bodyPr/>
                    <a:lstStyle/>
                    <a:p>
                      <a:pPr marL="0" marR="0" algn="ctr">
                        <a:spcBef>
                          <a:spcPts val="0"/>
                        </a:spcBef>
                        <a:spcAft>
                          <a:spcPts val="0"/>
                        </a:spcAft>
                      </a:pPr>
                      <a:r>
                        <a:rPr lang="en-US" sz="1600">
                          <a:latin typeface="Arial" pitchFamily="34" charset="0"/>
                          <a:cs typeface="Arial" pitchFamily="34" charset="0"/>
                        </a:rPr>
                        <a:t>7</a:t>
                      </a:r>
                      <a:endParaRPr lang="en-US" sz="2000">
                        <a:latin typeface="Arial" pitchFamily="34" charset="0"/>
                        <a:ea typeface="Times New Roman"/>
                        <a:cs typeface="Arial" pitchFamily="34" charset="0"/>
                      </a:endParaRPr>
                    </a:p>
                  </a:txBody>
                  <a:tcPr marL="68580" marR="68580" marT="0" marB="0" anchor="ctr"/>
                </a:tc>
                <a:tc>
                  <a:txBody>
                    <a:bodyPr/>
                    <a:lstStyle/>
                    <a:p>
                      <a:pPr marL="0" marR="0">
                        <a:spcBef>
                          <a:spcPts val="0"/>
                        </a:spcBef>
                        <a:spcAft>
                          <a:spcPts val="0"/>
                        </a:spcAft>
                      </a:pPr>
                      <a:r>
                        <a:rPr lang="en-US" sz="1600" b="1" cap="all" dirty="0">
                          <a:latin typeface="Arial" pitchFamily="34" charset="0"/>
                          <a:cs typeface="Arial" pitchFamily="34" charset="0"/>
                        </a:rPr>
                        <a:t>Phylum </a:t>
                      </a:r>
                      <a:r>
                        <a:rPr lang="en-US" sz="1600" b="1" cap="all" dirty="0" err="1">
                          <a:latin typeface="Arial" pitchFamily="34" charset="0"/>
                          <a:cs typeface="Arial" pitchFamily="34" charset="0"/>
                        </a:rPr>
                        <a:t>Nematoda</a:t>
                      </a:r>
                      <a:r>
                        <a:rPr lang="en-US" sz="1600" b="1" cap="all" dirty="0">
                          <a:latin typeface="Arial" pitchFamily="34" charset="0"/>
                          <a:cs typeface="Arial" pitchFamily="34" charset="0"/>
                        </a:rPr>
                        <a:t>:</a:t>
                      </a:r>
                      <a:r>
                        <a:rPr lang="en-US" sz="1600" dirty="0">
                          <a:latin typeface="Arial" pitchFamily="34" charset="0"/>
                          <a:cs typeface="Arial" pitchFamily="34" charset="0"/>
                        </a:rPr>
                        <a:t> Cylindrical/tubular bodies tapered at both ends, with openings of the digestive tract at each end; covered with a resistant cuticle</a:t>
                      </a:r>
                      <a:endParaRPr lang="en-US" sz="2000" dirty="0">
                        <a:latin typeface="Arial" pitchFamily="34" charset="0"/>
                        <a:ea typeface="Times New Roman"/>
                        <a:cs typeface="Arial" pitchFamily="34" charset="0"/>
                      </a:endParaRPr>
                    </a:p>
                  </a:txBody>
                  <a:tcPr marL="68580" marR="68580" marT="0" marB="0"/>
                </a:tc>
                <a:extLst>
                  <a:ext uri="{0D108BD9-81ED-4DB2-BD59-A6C34878D82A}">
                    <a16:rowId xmlns:a16="http://schemas.microsoft.com/office/drawing/2014/main" val="10008"/>
                  </a:ext>
                </a:extLst>
              </a:tr>
              <a:tr h="487627">
                <a:tc>
                  <a:txBody>
                    <a:bodyPr/>
                    <a:lstStyle/>
                    <a:p>
                      <a:pPr marL="0" marR="0" algn="ctr">
                        <a:spcBef>
                          <a:spcPts val="0"/>
                        </a:spcBef>
                        <a:spcAft>
                          <a:spcPts val="0"/>
                        </a:spcAft>
                      </a:pPr>
                      <a:r>
                        <a:rPr lang="en-US" sz="1600">
                          <a:latin typeface="Arial" pitchFamily="34" charset="0"/>
                          <a:cs typeface="Arial" pitchFamily="34" charset="0"/>
                        </a:rPr>
                        <a:t>8</a:t>
                      </a:r>
                      <a:endParaRPr lang="en-US" sz="2000">
                        <a:latin typeface="Arial" pitchFamily="34" charset="0"/>
                        <a:ea typeface="Times New Roman"/>
                        <a:cs typeface="Arial" pitchFamily="34" charset="0"/>
                      </a:endParaRPr>
                    </a:p>
                  </a:txBody>
                  <a:tcPr marL="68580" marR="68580" marT="0" marB="0" anchor="ctr"/>
                </a:tc>
                <a:tc>
                  <a:txBody>
                    <a:bodyPr/>
                    <a:lstStyle/>
                    <a:p>
                      <a:pPr marL="0" marR="0">
                        <a:spcBef>
                          <a:spcPts val="0"/>
                        </a:spcBef>
                        <a:spcAft>
                          <a:spcPts val="0"/>
                        </a:spcAft>
                      </a:pPr>
                      <a:r>
                        <a:rPr lang="en-US" sz="1600" b="1" cap="all" dirty="0">
                          <a:latin typeface="Arial" pitchFamily="34" charset="0"/>
                          <a:cs typeface="Arial" pitchFamily="34" charset="0"/>
                        </a:rPr>
                        <a:t>Phylum </a:t>
                      </a:r>
                      <a:r>
                        <a:rPr lang="en-US" sz="1600" b="1" cap="all" dirty="0" err="1">
                          <a:latin typeface="Arial" pitchFamily="34" charset="0"/>
                          <a:cs typeface="Arial" pitchFamily="34" charset="0"/>
                        </a:rPr>
                        <a:t>Platyhelminthes</a:t>
                      </a:r>
                      <a:r>
                        <a:rPr lang="en-US" sz="1600" cap="all" dirty="0">
                          <a:latin typeface="Arial" pitchFamily="34" charset="0"/>
                          <a:cs typeface="Arial" pitchFamily="34" charset="0"/>
                        </a:rPr>
                        <a:t>:</a:t>
                      </a:r>
                      <a:r>
                        <a:rPr lang="en-US" sz="1600" dirty="0">
                          <a:latin typeface="Arial" pitchFamily="34" charset="0"/>
                          <a:cs typeface="Arial" pitchFamily="34" charset="0"/>
                        </a:rPr>
                        <a:t> Flattened, non-segmented bodies that display bilateral (reflection) symmetry</a:t>
                      </a:r>
                      <a:endParaRPr lang="en-US" sz="2000" dirty="0">
                        <a:latin typeface="Arial" pitchFamily="34" charset="0"/>
                        <a:ea typeface="Times New Roman"/>
                        <a:cs typeface="Arial" pitchFamily="34" charset="0"/>
                      </a:endParaRPr>
                    </a:p>
                  </a:txBody>
                  <a:tcPr marL="68580" marR="68580" marT="0" marB="0"/>
                </a:tc>
                <a:extLst>
                  <a:ext uri="{0D108BD9-81ED-4DB2-BD59-A6C34878D82A}">
                    <a16:rowId xmlns:a16="http://schemas.microsoft.com/office/drawing/2014/main" val="10009"/>
                  </a:ext>
                </a:extLst>
              </a:tr>
              <a:tr h="487627">
                <a:tc>
                  <a:txBody>
                    <a:bodyPr/>
                    <a:lstStyle/>
                    <a:p>
                      <a:pPr marL="0" marR="0" algn="ctr">
                        <a:spcBef>
                          <a:spcPts val="0"/>
                        </a:spcBef>
                        <a:spcAft>
                          <a:spcPts val="0"/>
                        </a:spcAft>
                      </a:pPr>
                      <a:r>
                        <a:rPr lang="en-US" sz="1600">
                          <a:latin typeface="Arial" pitchFamily="34" charset="0"/>
                          <a:cs typeface="Arial" pitchFamily="34" charset="0"/>
                        </a:rPr>
                        <a:t>9</a:t>
                      </a:r>
                      <a:endParaRPr lang="en-US" sz="2000">
                        <a:latin typeface="Arial" pitchFamily="34" charset="0"/>
                        <a:ea typeface="Times New Roman"/>
                        <a:cs typeface="Arial" pitchFamily="34" charset="0"/>
                      </a:endParaRPr>
                    </a:p>
                  </a:txBody>
                  <a:tcPr marL="68580" marR="68580" marT="0" marB="0" anchor="ctr"/>
                </a:tc>
                <a:tc>
                  <a:txBody>
                    <a:bodyPr/>
                    <a:lstStyle/>
                    <a:p>
                      <a:pPr marL="0" marR="0">
                        <a:spcBef>
                          <a:spcPts val="0"/>
                        </a:spcBef>
                        <a:spcAft>
                          <a:spcPts val="0"/>
                        </a:spcAft>
                      </a:pPr>
                      <a:r>
                        <a:rPr lang="en-US" sz="1600" b="1" cap="all" dirty="0">
                          <a:latin typeface="Arial" pitchFamily="34" charset="0"/>
                          <a:cs typeface="Arial" pitchFamily="34" charset="0"/>
                        </a:rPr>
                        <a:t>Phylum </a:t>
                      </a:r>
                      <a:r>
                        <a:rPr lang="en-US" sz="1600" b="1" cap="all" dirty="0" err="1">
                          <a:latin typeface="Arial" pitchFamily="34" charset="0"/>
                          <a:cs typeface="Arial" pitchFamily="34" charset="0"/>
                        </a:rPr>
                        <a:t>Porifera</a:t>
                      </a:r>
                      <a:r>
                        <a:rPr lang="en-US" sz="1600" b="1" cap="all" dirty="0">
                          <a:latin typeface="Arial" pitchFamily="34" charset="0"/>
                          <a:cs typeface="Arial" pitchFamily="34" charset="0"/>
                        </a:rPr>
                        <a:t>:</a:t>
                      </a:r>
                      <a:r>
                        <a:rPr lang="en-US" sz="1600" b="1" dirty="0">
                          <a:latin typeface="Arial" pitchFamily="34" charset="0"/>
                          <a:cs typeface="Arial" pitchFamily="34" charset="0"/>
                        </a:rPr>
                        <a:t> </a:t>
                      </a:r>
                      <a:r>
                        <a:rPr lang="en-US" sz="1600" dirty="0">
                          <a:latin typeface="Arial" pitchFamily="34" charset="0"/>
                          <a:cs typeface="Arial" pitchFamily="34" charset="0"/>
                        </a:rPr>
                        <a:t>Asymmetrical organisms that resemble a tube closed at one end, with many small perforations (holes) in the body wall</a:t>
                      </a:r>
                      <a:endParaRPr lang="en-US" sz="2000" dirty="0">
                        <a:latin typeface="Arial" pitchFamily="34" charset="0"/>
                        <a:ea typeface="Times New Roman"/>
                        <a:cs typeface="Arial" pitchFamily="34" charset="0"/>
                      </a:endParaRPr>
                    </a:p>
                  </a:txBody>
                  <a:tcPr marL="68580" marR="68580" marT="0" marB="0"/>
                </a:tc>
                <a:extLst>
                  <a:ext uri="{0D108BD9-81ED-4DB2-BD59-A6C34878D82A}">
                    <a16:rowId xmlns:a16="http://schemas.microsoft.com/office/drawing/2014/main" val="10010"/>
                  </a:ext>
                </a:extLst>
              </a:tr>
            </a:tbl>
          </a:graphicData>
        </a:graphic>
      </p:graphicFrame>
      <p:sp>
        <p:nvSpPr>
          <p:cNvPr id="8" name="Action Button: Back or Previous 7">
            <a:hlinkClick r:id="" action="ppaction://hlinkshowjump?jump=previousslide" highlightClick="1"/>
            <a:extLst>
              <a:ext uri="{FF2B5EF4-FFF2-40B4-BE49-F238E27FC236}">
                <a16:creationId xmlns:a16="http://schemas.microsoft.com/office/drawing/2014/main" id="{D3BFC97B-D7F8-4CE5-A5EE-DC0AB8BBDCF6}"/>
              </a:ext>
            </a:extLst>
          </p:cNvPr>
          <p:cNvSpPr/>
          <p:nvPr/>
        </p:nvSpPr>
        <p:spPr>
          <a:xfrm>
            <a:off x="228600" y="6096000"/>
            <a:ext cx="609600" cy="6096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9" name="Action Button: Forward or Next 8">
            <a:hlinkClick r:id="" action="ppaction://hlinkshowjump?jump=nextslide" highlightClick="1"/>
            <a:extLst>
              <a:ext uri="{FF2B5EF4-FFF2-40B4-BE49-F238E27FC236}">
                <a16:creationId xmlns:a16="http://schemas.microsoft.com/office/drawing/2014/main" id="{CF223603-CBC6-486F-A4D1-B191CFE2F608}"/>
              </a:ext>
            </a:extLst>
          </p:cNvPr>
          <p:cNvSpPr/>
          <p:nvPr/>
        </p:nvSpPr>
        <p:spPr>
          <a:xfrm>
            <a:off x="8382000" y="6096000"/>
            <a:ext cx="609600" cy="612775"/>
          </a:xfrm>
          <a:prstGeom prst="actionButtonForwardNext">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82987" name="TextBox 9">
            <a:extLst>
              <a:ext uri="{FF2B5EF4-FFF2-40B4-BE49-F238E27FC236}">
                <a16:creationId xmlns:a16="http://schemas.microsoft.com/office/drawing/2014/main" id="{CD53E4D4-7B36-4B81-A593-7A51AC3374C7}"/>
              </a:ext>
            </a:extLst>
          </p:cNvPr>
          <p:cNvSpPr txBox="1">
            <a:spLocks noChangeArrowheads="1"/>
          </p:cNvSpPr>
          <p:nvPr/>
        </p:nvSpPr>
        <p:spPr bwMode="auto">
          <a:xfrm>
            <a:off x="990600" y="6172200"/>
            <a:ext cx="350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Back to the rules</a:t>
            </a:r>
          </a:p>
        </p:txBody>
      </p:sp>
      <p:sp>
        <p:nvSpPr>
          <p:cNvPr id="82988" name="TextBox 10">
            <a:extLst>
              <a:ext uri="{FF2B5EF4-FFF2-40B4-BE49-F238E27FC236}">
                <a16:creationId xmlns:a16="http://schemas.microsoft.com/office/drawing/2014/main" id="{43DB1D14-FB2C-415F-A9C9-E6675E4B817A}"/>
              </a:ext>
            </a:extLst>
          </p:cNvPr>
          <p:cNvSpPr txBox="1">
            <a:spLocks noChangeArrowheads="1"/>
          </p:cNvSpPr>
          <p:nvPr/>
        </p:nvSpPr>
        <p:spPr bwMode="auto">
          <a:xfrm>
            <a:off x="6400800" y="6172200"/>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After the game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26">
            <a:extLst>
              <a:ext uri="{FF2B5EF4-FFF2-40B4-BE49-F238E27FC236}">
                <a16:creationId xmlns:a16="http://schemas.microsoft.com/office/drawing/2014/main" id="{EC000CE3-0B47-4224-8F5B-6802D67ED98A}"/>
              </a:ext>
            </a:extLst>
          </p:cNvPr>
          <p:cNvSpPr>
            <a:spLocks noGrp="1" noChangeArrowheads="1"/>
          </p:cNvSpPr>
          <p:nvPr>
            <p:ph type="title"/>
          </p:nvPr>
        </p:nvSpPr>
        <p:spPr>
          <a:xfrm>
            <a:off x="381000" y="152400"/>
            <a:ext cx="8229600" cy="655638"/>
          </a:xfrm>
          <a:solidFill>
            <a:schemeClr val="accent6">
              <a:lumMod val="75000"/>
            </a:schemeClr>
          </a:solidFill>
          <a:ln w="38100">
            <a:solidFill>
              <a:schemeClr val="tx1"/>
            </a:solidFill>
          </a:ln>
        </p:spPr>
        <p:txBody>
          <a:bodyPr rtlCol="0">
            <a:normAutofit/>
          </a:bodyPr>
          <a:lstStyle/>
          <a:p>
            <a:pPr fontAlgn="auto">
              <a:spcAft>
                <a:spcPts val="0"/>
              </a:spcAft>
              <a:defRPr/>
            </a:pPr>
            <a:r>
              <a:rPr lang="en-US" sz="2800" b="1" dirty="0">
                <a:cs typeface="Arial" pitchFamily="34" charset="0"/>
              </a:rPr>
              <a:t>Exercise 3: Guess that Phylum (higher grades)</a:t>
            </a:r>
          </a:p>
        </p:txBody>
      </p:sp>
      <p:sp>
        <p:nvSpPr>
          <p:cNvPr id="24579" name="Rectangle 1027">
            <a:extLst>
              <a:ext uri="{FF2B5EF4-FFF2-40B4-BE49-F238E27FC236}">
                <a16:creationId xmlns:a16="http://schemas.microsoft.com/office/drawing/2014/main" id="{52043F09-27D2-46A4-8A51-04D53D26D89C}"/>
              </a:ext>
            </a:extLst>
          </p:cNvPr>
          <p:cNvSpPr>
            <a:spLocks noGrp="1" noChangeArrowheads="1"/>
          </p:cNvSpPr>
          <p:nvPr>
            <p:ph idx="1"/>
          </p:nvPr>
        </p:nvSpPr>
        <p:spPr>
          <a:xfrm>
            <a:off x="228600" y="914400"/>
            <a:ext cx="8534400" cy="2743200"/>
          </a:xfrm>
        </p:spPr>
        <p:txBody>
          <a:bodyPr/>
          <a:lstStyle/>
          <a:p>
            <a:pPr>
              <a:buFont typeface="Wingdings" panose="05000000000000000000" pitchFamily="2" charset="2"/>
              <a:buChar char="q"/>
            </a:pPr>
            <a:r>
              <a:rPr lang="en-US" altLang="en-US" sz="2400">
                <a:cs typeface="Arial" panose="020B0604020202020204" pitchFamily="34" charset="0"/>
              </a:rPr>
              <a:t>Once all of the organisms have been assigned to the various phyla, now you are ready to find out how each team did!</a:t>
            </a:r>
          </a:p>
          <a:p>
            <a:pPr>
              <a:buFont typeface="Wingdings" panose="05000000000000000000" pitchFamily="2" charset="2"/>
              <a:buChar char="q"/>
            </a:pPr>
            <a:r>
              <a:rPr lang="en-US" altLang="en-US" sz="2400">
                <a:cs typeface="Arial" panose="020B0604020202020204" pitchFamily="34" charset="0"/>
              </a:rPr>
              <a:t>Consult the answer sheet on the next slide.  The scribe should denote the correct answers on the blackboard, and each student should take notes of the organisms in the box that actually belong to each phylum.</a:t>
            </a:r>
          </a:p>
          <a:p>
            <a:pPr>
              <a:buFont typeface="Wingdings" panose="05000000000000000000" pitchFamily="2" charset="2"/>
              <a:buChar char="q"/>
            </a:pPr>
            <a:r>
              <a:rPr lang="en-US" altLang="en-US" sz="2400">
                <a:cs typeface="Arial" panose="020B0604020202020204" pitchFamily="34" charset="0"/>
              </a:rPr>
              <a:t>After the game, you should engage in a brief class discussion.  Consider the questions on the following slide to help get you started.</a:t>
            </a:r>
          </a:p>
          <a:p>
            <a:pPr>
              <a:buFont typeface="Wingdings" panose="05000000000000000000" pitchFamily="2" charset="2"/>
              <a:buChar char="q"/>
            </a:pPr>
            <a:r>
              <a:rPr lang="en-US" altLang="en-US" sz="2400">
                <a:cs typeface="Arial" panose="020B0604020202020204" pitchFamily="34" charset="0"/>
              </a:rPr>
              <a:t>Look over the study sheets for each phylum, and, if time permits, play the game again to see if you can improve your score and your strategy!</a:t>
            </a:r>
          </a:p>
          <a:p>
            <a:pPr lvl="1"/>
            <a:endParaRPr lang="en-US" altLang="en-US" sz="1800">
              <a:cs typeface="Arial" panose="020B0604020202020204" pitchFamily="34" charset="0"/>
            </a:endParaRPr>
          </a:p>
        </p:txBody>
      </p:sp>
      <p:sp>
        <p:nvSpPr>
          <p:cNvPr id="4" name="Rectangle 6">
            <a:extLst>
              <a:ext uri="{FF2B5EF4-FFF2-40B4-BE49-F238E27FC236}">
                <a16:creationId xmlns:a16="http://schemas.microsoft.com/office/drawing/2014/main" id="{37C8301B-22D6-4678-8091-09F22192E596}"/>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71A8A86-D5CC-4752-83E8-F1790967B2A6}" type="slidenum">
              <a:rPr lang="en-US" altLang="en-US">
                <a:solidFill>
                  <a:srgbClr val="898989"/>
                </a:solidFill>
              </a:rPr>
              <a:pPr eaLnBrk="1" hangingPunct="1"/>
              <a:t>63</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45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26">
            <a:extLst>
              <a:ext uri="{FF2B5EF4-FFF2-40B4-BE49-F238E27FC236}">
                <a16:creationId xmlns:a16="http://schemas.microsoft.com/office/drawing/2014/main" id="{FBB2843A-69C5-492B-AC73-7CAB99A6B60C}"/>
              </a:ext>
            </a:extLst>
          </p:cNvPr>
          <p:cNvSpPr>
            <a:spLocks noGrp="1" noChangeArrowheads="1"/>
          </p:cNvSpPr>
          <p:nvPr>
            <p:ph type="title"/>
          </p:nvPr>
        </p:nvSpPr>
        <p:spPr>
          <a:xfrm>
            <a:off x="381000" y="152400"/>
            <a:ext cx="8229600" cy="655638"/>
          </a:xfrm>
          <a:solidFill>
            <a:schemeClr val="accent6">
              <a:lumMod val="75000"/>
            </a:schemeClr>
          </a:solidFill>
          <a:ln w="38100">
            <a:solidFill>
              <a:schemeClr val="tx1"/>
            </a:solidFill>
          </a:ln>
        </p:spPr>
        <p:txBody>
          <a:bodyPr rtlCol="0">
            <a:normAutofit/>
          </a:bodyPr>
          <a:lstStyle/>
          <a:p>
            <a:pPr fontAlgn="auto">
              <a:spcAft>
                <a:spcPts val="0"/>
              </a:spcAft>
              <a:defRPr/>
            </a:pPr>
            <a:r>
              <a:rPr lang="en-US" sz="2800" b="1" dirty="0">
                <a:cs typeface="Arial" pitchFamily="34" charset="0"/>
              </a:rPr>
              <a:t>Exercise 3: Guess that Phylum (higher grades)</a:t>
            </a:r>
          </a:p>
        </p:txBody>
      </p:sp>
      <p:sp>
        <p:nvSpPr>
          <p:cNvPr id="24579" name="Rectangle 1027">
            <a:extLst>
              <a:ext uri="{FF2B5EF4-FFF2-40B4-BE49-F238E27FC236}">
                <a16:creationId xmlns:a16="http://schemas.microsoft.com/office/drawing/2014/main" id="{9D935364-4468-4BCC-B03D-124667C8AF39}"/>
              </a:ext>
            </a:extLst>
          </p:cNvPr>
          <p:cNvSpPr>
            <a:spLocks noGrp="1" noChangeArrowheads="1"/>
          </p:cNvSpPr>
          <p:nvPr>
            <p:ph idx="1"/>
          </p:nvPr>
        </p:nvSpPr>
        <p:spPr>
          <a:xfrm>
            <a:off x="228600" y="914400"/>
            <a:ext cx="8534400" cy="2743200"/>
          </a:xfrm>
        </p:spPr>
        <p:txBody>
          <a:bodyPr/>
          <a:lstStyle/>
          <a:p>
            <a:r>
              <a:rPr lang="en-US" altLang="en-US" sz="2400" b="1">
                <a:cs typeface="Arial" panose="020B0604020202020204" pitchFamily="34" charset="0"/>
              </a:rPr>
              <a:t>Questions to facilitate discussion:</a:t>
            </a:r>
          </a:p>
          <a:p>
            <a:pPr lvl="1"/>
            <a:r>
              <a:rPr lang="en-US" altLang="en-US" sz="2400">
                <a:cs typeface="Arial" panose="020B0604020202020204" pitchFamily="34" charset="0"/>
              </a:rPr>
              <a:t>Were there any organisms that were difficult to assign to a particular phylum?  Why do you think this was the case?</a:t>
            </a:r>
          </a:p>
          <a:p>
            <a:pPr lvl="1"/>
            <a:r>
              <a:rPr lang="en-US" altLang="en-US" sz="2400">
                <a:cs typeface="Arial" panose="020B0604020202020204" pitchFamily="34" charset="0"/>
              </a:rPr>
              <a:t>Which phylum was the easiest to identify?  What features of the organisms in the box made it clear that those organisms belonged to that particular phylum?</a:t>
            </a:r>
          </a:p>
          <a:p>
            <a:pPr lvl="1"/>
            <a:r>
              <a:rPr lang="en-US" altLang="en-US" sz="2400">
                <a:cs typeface="Arial" panose="020B0604020202020204" pitchFamily="34" charset="0"/>
              </a:rPr>
              <a:t>Were there any organisms that were incorrectly assigned to a phylum by a team at any point?  If so, what characteristics about those organisms made it tricky to assign them to a particular phylum?</a:t>
            </a:r>
          </a:p>
          <a:p>
            <a:pPr lvl="1"/>
            <a:r>
              <a:rPr lang="en-US" altLang="en-US" sz="2400">
                <a:cs typeface="Arial" panose="020B0604020202020204" pitchFamily="34" charset="0"/>
              </a:rPr>
              <a:t>Were there any phyla that were difficult to distinguish from one another?  Why?</a:t>
            </a:r>
          </a:p>
          <a:p>
            <a:pPr lvl="1"/>
            <a:endParaRPr lang="en-US" altLang="en-US" sz="1800">
              <a:cs typeface="Arial" panose="020B0604020202020204" pitchFamily="34" charset="0"/>
            </a:endParaRPr>
          </a:p>
        </p:txBody>
      </p:sp>
      <p:sp>
        <p:nvSpPr>
          <p:cNvPr id="4" name="Rectangle 6">
            <a:extLst>
              <a:ext uri="{FF2B5EF4-FFF2-40B4-BE49-F238E27FC236}">
                <a16:creationId xmlns:a16="http://schemas.microsoft.com/office/drawing/2014/main" id="{5C2773E4-0BA9-4422-9A7D-3FDD359198B2}"/>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FF2B5AD-740C-4D62-A155-30B8E3E9D1D8}" type="slidenum">
              <a:rPr lang="en-US" altLang="en-US">
                <a:solidFill>
                  <a:srgbClr val="898989"/>
                </a:solidFill>
              </a:rPr>
              <a:pPr eaLnBrk="1" hangingPunct="1"/>
              <a:t>64</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457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45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6973E4C5-DA2F-4685-B2C2-321D0A16B0F3}"/>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4F7F74F-8E5D-4A27-9C62-7AF3617DF803}" type="slidenum">
              <a:rPr lang="en-US" altLang="en-US">
                <a:solidFill>
                  <a:srgbClr val="898989"/>
                </a:solidFill>
              </a:rPr>
              <a:pPr eaLnBrk="1" hangingPunct="1"/>
              <a:t>65</a:t>
            </a:fld>
            <a:endParaRPr lang="en-US" altLang="en-US">
              <a:solidFill>
                <a:srgbClr val="898989"/>
              </a:solidFill>
            </a:endParaRPr>
          </a:p>
        </p:txBody>
      </p:sp>
      <p:graphicFrame>
        <p:nvGraphicFramePr>
          <p:cNvPr id="10" name="Table 9">
            <a:extLst>
              <a:ext uri="{FF2B5EF4-FFF2-40B4-BE49-F238E27FC236}">
                <a16:creationId xmlns:a16="http://schemas.microsoft.com/office/drawing/2014/main" id="{299E7D8C-E2E7-410C-A95B-8BDAB2E4C919}"/>
              </a:ext>
            </a:extLst>
          </p:cNvPr>
          <p:cNvGraphicFramePr>
            <a:graphicFrameLocks noGrp="1"/>
          </p:cNvGraphicFramePr>
          <p:nvPr/>
        </p:nvGraphicFramePr>
        <p:xfrm>
          <a:off x="228600" y="1143000"/>
          <a:ext cx="8666163" cy="4689475"/>
        </p:xfrm>
        <a:graphic>
          <a:graphicData uri="http://schemas.openxmlformats.org/drawingml/2006/table">
            <a:tbl>
              <a:tblPr firstRow="1" bandRow="1">
                <a:tableStyleId>{93296810-A885-4BE3-A3E7-6D5BEEA58F35}</a:tableStyleId>
              </a:tblPr>
              <a:tblGrid>
                <a:gridCol w="403543">
                  <a:extLst>
                    <a:ext uri="{9D8B030D-6E8A-4147-A177-3AD203B41FA5}">
                      <a16:colId xmlns:a16="http://schemas.microsoft.com/office/drawing/2014/main" val="20000"/>
                    </a:ext>
                  </a:extLst>
                </a:gridCol>
                <a:gridCol w="1116330">
                  <a:extLst>
                    <a:ext uri="{9D8B030D-6E8A-4147-A177-3AD203B41FA5}">
                      <a16:colId xmlns:a16="http://schemas.microsoft.com/office/drawing/2014/main" val="20001"/>
                    </a:ext>
                  </a:extLst>
                </a:gridCol>
                <a:gridCol w="1394143">
                  <a:extLst>
                    <a:ext uri="{9D8B030D-6E8A-4147-A177-3AD203B41FA5}">
                      <a16:colId xmlns:a16="http://schemas.microsoft.com/office/drawing/2014/main" val="20002"/>
                    </a:ext>
                  </a:extLst>
                </a:gridCol>
                <a:gridCol w="749617">
                  <a:extLst>
                    <a:ext uri="{9D8B030D-6E8A-4147-A177-3AD203B41FA5}">
                      <a16:colId xmlns:a16="http://schemas.microsoft.com/office/drawing/2014/main" val="20003"/>
                    </a:ext>
                  </a:extLst>
                </a:gridCol>
                <a:gridCol w="555943">
                  <a:extLst>
                    <a:ext uri="{9D8B030D-6E8A-4147-A177-3AD203B41FA5}">
                      <a16:colId xmlns:a16="http://schemas.microsoft.com/office/drawing/2014/main" val="20004"/>
                    </a:ext>
                  </a:extLst>
                </a:gridCol>
                <a:gridCol w="403543">
                  <a:extLst>
                    <a:ext uri="{9D8B030D-6E8A-4147-A177-3AD203B41FA5}">
                      <a16:colId xmlns:a16="http://schemas.microsoft.com/office/drawing/2014/main" val="20005"/>
                    </a:ext>
                  </a:extLst>
                </a:gridCol>
                <a:gridCol w="1148080">
                  <a:extLst>
                    <a:ext uri="{9D8B030D-6E8A-4147-A177-3AD203B41FA5}">
                      <a16:colId xmlns:a16="http://schemas.microsoft.com/office/drawing/2014/main" val="20006"/>
                    </a:ext>
                  </a:extLst>
                </a:gridCol>
                <a:gridCol w="1513205">
                  <a:extLst>
                    <a:ext uri="{9D8B030D-6E8A-4147-A177-3AD203B41FA5}">
                      <a16:colId xmlns:a16="http://schemas.microsoft.com/office/drawing/2014/main" val="20007"/>
                    </a:ext>
                  </a:extLst>
                </a:gridCol>
                <a:gridCol w="825817">
                  <a:extLst>
                    <a:ext uri="{9D8B030D-6E8A-4147-A177-3AD203B41FA5}">
                      <a16:colId xmlns:a16="http://schemas.microsoft.com/office/drawing/2014/main" val="20008"/>
                    </a:ext>
                  </a:extLst>
                </a:gridCol>
                <a:gridCol w="555943">
                  <a:extLst>
                    <a:ext uri="{9D8B030D-6E8A-4147-A177-3AD203B41FA5}">
                      <a16:colId xmlns:a16="http://schemas.microsoft.com/office/drawing/2014/main" val="20009"/>
                    </a:ext>
                  </a:extLst>
                </a:gridCol>
              </a:tblGrid>
              <a:tr h="301036">
                <a:tc>
                  <a:txBody>
                    <a:bodyPr/>
                    <a:lstStyle/>
                    <a:p>
                      <a:pPr algn="ctr"/>
                      <a:r>
                        <a:rPr lang="en-US" sz="1200" dirty="0">
                          <a:latin typeface="Arial" pitchFamily="34" charset="0"/>
                          <a:cs typeface="Arial" pitchFamily="34" charset="0"/>
                        </a:rPr>
                        <a:t>#</a:t>
                      </a:r>
                    </a:p>
                  </a:txBody>
                  <a:tcPr marT="45713" marB="45713"/>
                </a:tc>
                <a:tc>
                  <a:txBody>
                    <a:bodyPr/>
                    <a:lstStyle/>
                    <a:p>
                      <a:pPr algn="ctr"/>
                      <a:r>
                        <a:rPr lang="en-US" sz="1200" dirty="0">
                          <a:latin typeface="Arial" pitchFamily="34" charset="0"/>
                          <a:cs typeface="Arial" pitchFamily="34" charset="0"/>
                        </a:rPr>
                        <a:t>Organism</a:t>
                      </a:r>
                    </a:p>
                  </a:txBody>
                  <a:tcPr marT="45713" marB="45713"/>
                </a:tc>
                <a:tc>
                  <a:txBody>
                    <a:bodyPr/>
                    <a:lstStyle/>
                    <a:p>
                      <a:pPr algn="ctr"/>
                      <a:r>
                        <a:rPr lang="en-US" sz="1200" dirty="0">
                          <a:latin typeface="Arial" pitchFamily="34" charset="0"/>
                          <a:cs typeface="Arial" pitchFamily="34" charset="0"/>
                        </a:rPr>
                        <a:t>Phylum</a:t>
                      </a:r>
                    </a:p>
                  </a:txBody>
                  <a:tcPr marT="45713" marB="45713"/>
                </a:tc>
                <a:tc>
                  <a:txBody>
                    <a:bodyPr/>
                    <a:lstStyle/>
                    <a:p>
                      <a:pPr algn="ctr"/>
                      <a:r>
                        <a:rPr lang="en-US" sz="1200" dirty="0">
                          <a:latin typeface="Arial" pitchFamily="34" charset="0"/>
                          <a:cs typeface="Arial" pitchFamily="34" charset="0"/>
                        </a:rPr>
                        <a:t>Images</a:t>
                      </a:r>
                    </a:p>
                  </a:txBody>
                  <a:tcPr marT="45713" marB="45713"/>
                </a:tc>
                <a:tc>
                  <a:txBody>
                    <a:bodyPr/>
                    <a:lstStyle/>
                    <a:p>
                      <a:pPr algn="ctr"/>
                      <a:r>
                        <a:rPr lang="en-US" sz="1200" dirty="0">
                          <a:latin typeface="Arial" pitchFamily="34" charset="0"/>
                          <a:cs typeface="Arial" pitchFamily="34" charset="0"/>
                        </a:rPr>
                        <a:t>Info</a:t>
                      </a:r>
                    </a:p>
                  </a:txBody>
                  <a:tcPr marT="45713" marB="45713"/>
                </a:tc>
                <a:tc>
                  <a:txBody>
                    <a:bodyPr/>
                    <a:lstStyle/>
                    <a:p>
                      <a:pPr algn="ctr"/>
                      <a:r>
                        <a:rPr lang="en-US" sz="1200" dirty="0">
                          <a:latin typeface="Arial" pitchFamily="34" charset="0"/>
                          <a:cs typeface="Arial" pitchFamily="34" charset="0"/>
                        </a:rPr>
                        <a:t>#</a:t>
                      </a:r>
                    </a:p>
                  </a:txBody>
                  <a:tcPr marT="45713" marB="45713"/>
                </a:tc>
                <a:tc>
                  <a:txBody>
                    <a:bodyPr/>
                    <a:lstStyle/>
                    <a:p>
                      <a:pPr algn="ctr"/>
                      <a:r>
                        <a:rPr lang="en-US" sz="1200" dirty="0">
                          <a:latin typeface="Arial" pitchFamily="34" charset="0"/>
                          <a:cs typeface="Arial" pitchFamily="34" charset="0"/>
                        </a:rPr>
                        <a:t>Organism</a:t>
                      </a:r>
                    </a:p>
                  </a:txBody>
                  <a:tcPr marT="45713" marB="45713"/>
                </a:tc>
                <a:tc>
                  <a:txBody>
                    <a:bodyPr/>
                    <a:lstStyle/>
                    <a:p>
                      <a:pPr algn="ctr"/>
                      <a:r>
                        <a:rPr lang="en-US" sz="1200" dirty="0">
                          <a:latin typeface="Arial" pitchFamily="34" charset="0"/>
                          <a:cs typeface="Arial" pitchFamily="34" charset="0"/>
                        </a:rPr>
                        <a:t>Phylum</a:t>
                      </a:r>
                    </a:p>
                  </a:txBody>
                  <a:tcPr marT="45713" marB="45713"/>
                </a:tc>
                <a:tc>
                  <a:txBody>
                    <a:bodyPr/>
                    <a:lstStyle/>
                    <a:p>
                      <a:pPr algn="ctr"/>
                      <a:r>
                        <a:rPr lang="en-US" sz="1200" dirty="0">
                          <a:latin typeface="Arial" pitchFamily="34" charset="0"/>
                          <a:cs typeface="Arial" pitchFamily="34" charset="0"/>
                        </a:rPr>
                        <a:t>Images</a:t>
                      </a:r>
                    </a:p>
                  </a:txBody>
                  <a:tcPr marT="45713" marB="45713"/>
                </a:tc>
                <a:tc>
                  <a:txBody>
                    <a:bodyPr/>
                    <a:lstStyle/>
                    <a:p>
                      <a:pPr algn="ctr"/>
                      <a:r>
                        <a:rPr lang="en-US" sz="1200" dirty="0">
                          <a:latin typeface="Arial" pitchFamily="34" charset="0"/>
                          <a:cs typeface="Arial" pitchFamily="34" charset="0"/>
                        </a:rPr>
                        <a:t>Info</a:t>
                      </a:r>
                    </a:p>
                  </a:txBody>
                  <a:tcPr marT="45713" marB="45713"/>
                </a:tc>
                <a:extLst>
                  <a:ext uri="{0D108BD9-81ED-4DB2-BD59-A6C34878D82A}">
                    <a16:rowId xmlns:a16="http://schemas.microsoft.com/office/drawing/2014/main" val="10000"/>
                  </a:ext>
                </a:extLst>
              </a:tr>
              <a:tr h="3657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1</a:t>
                      </a:r>
                    </a:p>
                  </a:txBody>
                  <a:tcPr marT="45713" marB="45713" horzOverflow="overflow"/>
                </a:tc>
                <a:tc>
                  <a:txBody>
                    <a:bodyPr/>
                    <a:lstStyle/>
                    <a:p>
                      <a:r>
                        <a:rPr lang="en-US" sz="1200" b="1" dirty="0">
                          <a:latin typeface="Arial" pitchFamily="34" charset="0"/>
                          <a:cs typeface="Arial" pitchFamily="34" charset="0"/>
                        </a:rPr>
                        <a:t>Sponge</a:t>
                      </a:r>
                    </a:p>
                  </a:txBody>
                  <a:tcPr marT="45713" marB="45713"/>
                </a:tc>
                <a:tc>
                  <a:txBody>
                    <a:bodyPr/>
                    <a:lstStyle/>
                    <a:p>
                      <a:r>
                        <a:rPr lang="en-US" sz="1200" b="1" dirty="0" err="1">
                          <a:latin typeface="Arial" pitchFamily="34" charset="0"/>
                          <a:cs typeface="Arial" pitchFamily="34" charset="0"/>
                        </a:rPr>
                        <a:t>Porifera</a:t>
                      </a:r>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13</a:t>
                      </a:r>
                    </a:p>
                  </a:txBody>
                  <a:tcPr marT="45713" marB="45713" horzOverflow="overflow"/>
                </a:tc>
                <a:tc>
                  <a:txBody>
                    <a:bodyPr/>
                    <a:lstStyle/>
                    <a:p>
                      <a:r>
                        <a:rPr lang="en-US" sz="1200" b="1" dirty="0">
                          <a:latin typeface="Arial" pitchFamily="34" charset="0"/>
                          <a:cs typeface="Arial" pitchFamily="34" charset="0"/>
                        </a:rPr>
                        <a:t>Leech</a:t>
                      </a:r>
                    </a:p>
                  </a:txBody>
                  <a:tcPr marT="45713" marB="45713"/>
                </a:tc>
                <a:tc>
                  <a:txBody>
                    <a:bodyPr/>
                    <a:lstStyle/>
                    <a:p>
                      <a:r>
                        <a:rPr lang="en-US" sz="1200" b="1" dirty="0" err="1">
                          <a:latin typeface="Arial" pitchFamily="34" charset="0"/>
                          <a:cs typeface="Arial" pitchFamily="34" charset="0"/>
                        </a:rPr>
                        <a:t>Annelida</a:t>
                      </a:r>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extLst>
                  <a:ext uri="{0D108BD9-81ED-4DB2-BD59-A6C34878D82A}">
                    <a16:rowId xmlns:a16="http://schemas.microsoft.com/office/drawing/2014/main" val="10001"/>
                  </a:ext>
                </a:extLst>
              </a:tr>
              <a:tr h="3657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2</a:t>
                      </a:r>
                    </a:p>
                  </a:txBody>
                  <a:tcPr marT="45713" marB="45713" horzOverflow="overflow"/>
                </a:tc>
                <a:tc>
                  <a:txBody>
                    <a:bodyPr/>
                    <a:lstStyle/>
                    <a:p>
                      <a:r>
                        <a:rPr lang="en-US" sz="1200" b="1" dirty="0">
                          <a:latin typeface="Arial" pitchFamily="34" charset="0"/>
                          <a:cs typeface="Arial" pitchFamily="34" charset="0"/>
                        </a:rPr>
                        <a:t>Jellyfish</a:t>
                      </a:r>
                    </a:p>
                  </a:txBody>
                  <a:tcPr marT="45713" marB="45713"/>
                </a:tc>
                <a:tc>
                  <a:txBody>
                    <a:bodyPr/>
                    <a:lstStyle/>
                    <a:p>
                      <a:r>
                        <a:rPr lang="en-US" sz="1200" b="1" dirty="0" err="1">
                          <a:latin typeface="Arial" pitchFamily="34" charset="0"/>
                          <a:cs typeface="Arial" pitchFamily="34" charset="0"/>
                        </a:rPr>
                        <a:t>Cnidaria</a:t>
                      </a:r>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14</a:t>
                      </a:r>
                    </a:p>
                  </a:txBody>
                  <a:tcPr marT="45713" marB="45713" horzOverflow="overflow"/>
                </a:tc>
                <a:tc>
                  <a:txBody>
                    <a:bodyPr/>
                    <a:lstStyle/>
                    <a:p>
                      <a:r>
                        <a:rPr lang="en-US" sz="1200" b="1" dirty="0" err="1">
                          <a:latin typeface="Arial" pitchFamily="34" charset="0"/>
                          <a:cs typeface="Arial" pitchFamily="34" charset="0"/>
                        </a:rPr>
                        <a:t>Planaria</a:t>
                      </a:r>
                      <a:endParaRPr lang="en-US" sz="1200" b="1" dirty="0">
                        <a:latin typeface="Arial" pitchFamily="34" charset="0"/>
                        <a:cs typeface="Arial" pitchFamily="34" charset="0"/>
                      </a:endParaRPr>
                    </a:p>
                  </a:txBody>
                  <a:tcPr marT="45713" marB="45713"/>
                </a:tc>
                <a:tc>
                  <a:txBody>
                    <a:bodyPr/>
                    <a:lstStyle/>
                    <a:p>
                      <a:r>
                        <a:rPr lang="en-US" sz="1200" b="1" dirty="0" err="1">
                          <a:latin typeface="Arial" pitchFamily="34" charset="0"/>
                          <a:cs typeface="Arial" pitchFamily="34" charset="0"/>
                        </a:rPr>
                        <a:t>Platyhelminthes</a:t>
                      </a:r>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extLst>
                  <a:ext uri="{0D108BD9-81ED-4DB2-BD59-A6C34878D82A}">
                    <a16:rowId xmlns:a16="http://schemas.microsoft.com/office/drawing/2014/main" val="10002"/>
                  </a:ext>
                </a:extLst>
              </a:tr>
              <a:tr h="3657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3</a:t>
                      </a:r>
                    </a:p>
                  </a:txBody>
                  <a:tcPr marT="45713" marB="45713" horzOverflow="overflow"/>
                </a:tc>
                <a:tc>
                  <a:txBody>
                    <a:bodyPr/>
                    <a:lstStyle/>
                    <a:p>
                      <a:r>
                        <a:rPr lang="en-US" sz="1200" b="1" dirty="0">
                          <a:latin typeface="Arial" pitchFamily="34" charset="0"/>
                          <a:cs typeface="Arial" pitchFamily="34" charset="0"/>
                        </a:rPr>
                        <a:t>Liver fluke</a:t>
                      </a:r>
                    </a:p>
                  </a:txBody>
                  <a:tcPr marT="45713" marB="45713"/>
                </a:tc>
                <a:tc>
                  <a:txBody>
                    <a:bodyPr/>
                    <a:lstStyle/>
                    <a:p>
                      <a:r>
                        <a:rPr lang="en-US" sz="1200" b="1" dirty="0" err="1">
                          <a:latin typeface="Arial" pitchFamily="34" charset="0"/>
                          <a:cs typeface="Arial" pitchFamily="34" charset="0"/>
                        </a:rPr>
                        <a:t>Platyhelminthes</a:t>
                      </a:r>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15</a:t>
                      </a:r>
                    </a:p>
                  </a:txBody>
                  <a:tcPr marT="45713" marB="45713" horzOverflow="overflow"/>
                </a:tc>
                <a:tc>
                  <a:txBody>
                    <a:bodyPr/>
                    <a:lstStyle/>
                    <a:p>
                      <a:r>
                        <a:rPr lang="en-US" sz="1200" b="1" dirty="0">
                          <a:latin typeface="Arial" pitchFamily="34" charset="0"/>
                          <a:cs typeface="Arial" pitchFamily="34" charset="0"/>
                        </a:rPr>
                        <a:t>Coral</a:t>
                      </a:r>
                    </a:p>
                  </a:txBody>
                  <a:tcPr marT="45713" marB="45713"/>
                </a:tc>
                <a:tc>
                  <a:txBody>
                    <a:bodyPr/>
                    <a:lstStyle/>
                    <a:p>
                      <a:r>
                        <a:rPr lang="en-US" sz="1200" b="1" dirty="0" err="1">
                          <a:latin typeface="Arial" pitchFamily="34" charset="0"/>
                          <a:cs typeface="Arial" pitchFamily="34" charset="0"/>
                        </a:rPr>
                        <a:t>Cnidaria</a:t>
                      </a:r>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extLst>
                  <a:ext uri="{0D108BD9-81ED-4DB2-BD59-A6C34878D82A}">
                    <a16:rowId xmlns:a16="http://schemas.microsoft.com/office/drawing/2014/main" val="10003"/>
                  </a:ext>
                </a:extLst>
              </a:tr>
              <a:tr h="3657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4</a:t>
                      </a:r>
                    </a:p>
                  </a:txBody>
                  <a:tcPr marT="45713" marB="45713" horzOverflow="overflow"/>
                </a:tc>
                <a:tc>
                  <a:txBody>
                    <a:bodyPr/>
                    <a:lstStyle/>
                    <a:p>
                      <a:r>
                        <a:rPr lang="en-US" sz="1200" b="1" dirty="0">
                          <a:latin typeface="Arial" pitchFamily="34" charset="0"/>
                          <a:cs typeface="Arial" pitchFamily="34" charset="0"/>
                        </a:rPr>
                        <a:t>Roundworm</a:t>
                      </a:r>
                    </a:p>
                  </a:txBody>
                  <a:tcPr marT="45713" marB="45713"/>
                </a:tc>
                <a:tc>
                  <a:txBody>
                    <a:bodyPr/>
                    <a:lstStyle/>
                    <a:p>
                      <a:r>
                        <a:rPr lang="en-US" sz="1200" b="1" dirty="0" err="1">
                          <a:latin typeface="Arial" pitchFamily="34" charset="0"/>
                          <a:cs typeface="Arial" pitchFamily="34" charset="0"/>
                        </a:rPr>
                        <a:t>Nematoda</a:t>
                      </a:r>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16</a:t>
                      </a:r>
                    </a:p>
                  </a:txBody>
                  <a:tcPr marT="45713" marB="45713" horzOverflow="overflow"/>
                </a:tc>
                <a:tc>
                  <a:txBody>
                    <a:bodyPr/>
                    <a:lstStyle/>
                    <a:p>
                      <a:r>
                        <a:rPr lang="en-US" sz="1200" b="1" dirty="0">
                          <a:latin typeface="Arial" pitchFamily="34" charset="0"/>
                          <a:cs typeface="Arial" pitchFamily="34" charset="0"/>
                        </a:rPr>
                        <a:t>Arachnid</a:t>
                      </a:r>
                    </a:p>
                  </a:txBody>
                  <a:tcPr marT="45713" marB="45713"/>
                </a:tc>
                <a:tc>
                  <a:txBody>
                    <a:bodyPr/>
                    <a:lstStyle/>
                    <a:p>
                      <a:r>
                        <a:rPr lang="en-US" sz="1200" b="1" dirty="0" err="1">
                          <a:latin typeface="Arial" pitchFamily="34" charset="0"/>
                          <a:cs typeface="Arial" pitchFamily="34" charset="0"/>
                        </a:rPr>
                        <a:t>Arthropoda</a:t>
                      </a:r>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extLst>
                  <a:ext uri="{0D108BD9-81ED-4DB2-BD59-A6C34878D82A}">
                    <a16:rowId xmlns:a16="http://schemas.microsoft.com/office/drawing/2014/main" val="10004"/>
                  </a:ext>
                </a:extLst>
              </a:tr>
              <a:tr h="3657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5</a:t>
                      </a:r>
                    </a:p>
                  </a:txBody>
                  <a:tcPr marT="45713" marB="45713" horzOverflow="overflow"/>
                </a:tc>
                <a:tc>
                  <a:txBody>
                    <a:bodyPr/>
                    <a:lstStyle/>
                    <a:p>
                      <a:r>
                        <a:rPr lang="en-US" sz="1200" b="1" dirty="0">
                          <a:latin typeface="Arial" pitchFamily="34" charset="0"/>
                          <a:cs typeface="Arial" pitchFamily="34" charset="0"/>
                        </a:rPr>
                        <a:t>Clam</a:t>
                      </a:r>
                    </a:p>
                  </a:txBody>
                  <a:tcPr marT="45713" marB="45713"/>
                </a:tc>
                <a:tc>
                  <a:txBody>
                    <a:bodyPr/>
                    <a:lstStyle/>
                    <a:p>
                      <a:r>
                        <a:rPr lang="en-US" sz="1200" b="1" dirty="0" err="1">
                          <a:latin typeface="Arial" pitchFamily="34" charset="0"/>
                          <a:cs typeface="Arial" pitchFamily="34" charset="0"/>
                        </a:rPr>
                        <a:t>Mollusca</a:t>
                      </a:r>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17</a:t>
                      </a:r>
                    </a:p>
                  </a:txBody>
                  <a:tcPr marT="45713" marB="45713" horzOverflow="overflow"/>
                </a:tc>
                <a:tc>
                  <a:txBody>
                    <a:bodyPr/>
                    <a:lstStyle/>
                    <a:p>
                      <a:r>
                        <a:rPr lang="en-US" sz="1200" b="1" dirty="0">
                          <a:latin typeface="Arial" pitchFamily="34" charset="0"/>
                          <a:cs typeface="Arial" pitchFamily="34" charset="0"/>
                        </a:rPr>
                        <a:t>Earthworm</a:t>
                      </a:r>
                    </a:p>
                  </a:txBody>
                  <a:tcPr marT="45713" marB="45713"/>
                </a:tc>
                <a:tc>
                  <a:txBody>
                    <a:bodyPr/>
                    <a:lstStyle/>
                    <a:p>
                      <a:r>
                        <a:rPr lang="en-US" sz="1200" b="1" dirty="0" err="1">
                          <a:latin typeface="Arial" pitchFamily="34" charset="0"/>
                          <a:cs typeface="Arial" pitchFamily="34" charset="0"/>
                        </a:rPr>
                        <a:t>Annelida</a:t>
                      </a:r>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extLst>
                  <a:ext uri="{0D108BD9-81ED-4DB2-BD59-A6C34878D82A}">
                    <a16:rowId xmlns:a16="http://schemas.microsoft.com/office/drawing/2014/main" val="10005"/>
                  </a:ext>
                </a:extLst>
              </a:tr>
              <a:tr h="3657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6</a:t>
                      </a:r>
                    </a:p>
                  </a:txBody>
                  <a:tcPr marT="45713" marB="45713" horzOverflow="overflow"/>
                </a:tc>
                <a:tc>
                  <a:txBody>
                    <a:bodyPr/>
                    <a:lstStyle/>
                    <a:p>
                      <a:r>
                        <a:rPr lang="en-US" sz="1200" b="1" dirty="0">
                          <a:latin typeface="Arial" pitchFamily="34" charset="0"/>
                          <a:cs typeface="Arial" pitchFamily="34" charset="0"/>
                        </a:rPr>
                        <a:t>Bristle worm</a:t>
                      </a:r>
                    </a:p>
                  </a:txBody>
                  <a:tcPr marT="45713" marB="45713"/>
                </a:tc>
                <a:tc>
                  <a:txBody>
                    <a:bodyPr/>
                    <a:lstStyle/>
                    <a:p>
                      <a:r>
                        <a:rPr lang="en-US" sz="1200" b="1" dirty="0" err="1">
                          <a:latin typeface="Arial" pitchFamily="34" charset="0"/>
                          <a:cs typeface="Arial" pitchFamily="34" charset="0"/>
                        </a:rPr>
                        <a:t>Annelida</a:t>
                      </a:r>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18</a:t>
                      </a:r>
                    </a:p>
                  </a:txBody>
                  <a:tcPr marT="45713" marB="45713" horzOverflow="overflow"/>
                </a:tc>
                <a:tc>
                  <a:txBody>
                    <a:bodyPr/>
                    <a:lstStyle/>
                    <a:p>
                      <a:r>
                        <a:rPr lang="en-US" sz="1200" b="1" dirty="0">
                          <a:latin typeface="Arial" pitchFamily="34" charset="0"/>
                          <a:cs typeface="Arial" pitchFamily="34" charset="0"/>
                        </a:rPr>
                        <a:t>Tapeworm</a:t>
                      </a:r>
                    </a:p>
                  </a:txBody>
                  <a:tcPr marT="45713" marB="45713"/>
                </a:tc>
                <a:tc>
                  <a:txBody>
                    <a:bodyPr/>
                    <a:lstStyle/>
                    <a:p>
                      <a:r>
                        <a:rPr lang="en-US" sz="1200" b="1" dirty="0" err="1">
                          <a:latin typeface="Arial" pitchFamily="34" charset="0"/>
                          <a:cs typeface="Arial" pitchFamily="34" charset="0"/>
                        </a:rPr>
                        <a:t>Platyhelminthes</a:t>
                      </a:r>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extLst>
                  <a:ext uri="{0D108BD9-81ED-4DB2-BD59-A6C34878D82A}">
                    <a16:rowId xmlns:a16="http://schemas.microsoft.com/office/drawing/2014/main" val="10006"/>
                  </a:ext>
                </a:extLst>
              </a:tr>
              <a:tr h="3657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7</a:t>
                      </a:r>
                    </a:p>
                  </a:txBody>
                  <a:tcPr marT="45713" marB="45713" horzOverflow="overflow"/>
                </a:tc>
                <a:tc>
                  <a:txBody>
                    <a:bodyPr/>
                    <a:lstStyle/>
                    <a:p>
                      <a:r>
                        <a:rPr lang="en-US" sz="1200" b="1" dirty="0">
                          <a:latin typeface="Arial" pitchFamily="34" charset="0"/>
                          <a:cs typeface="Arial" pitchFamily="34" charset="0"/>
                        </a:rPr>
                        <a:t>Crustacean</a:t>
                      </a:r>
                    </a:p>
                  </a:txBody>
                  <a:tcPr marT="45713" marB="45713"/>
                </a:tc>
                <a:tc>
                  <a:txBody>
                    <a:bodyPr/>
                    <a:lstStyle/>
                    <a:p>
                      <a:r>
                        <a:rPr lang="en-US" sz="1200" b="1" dirty="0" err="1">
                          <a:latin typeface="Arial" pitchFamily="34" charset="0"/>
                          <a:cs typeface="Arial" pitchFamily="34" charset="0"/>
                        </a:rPr>
                        <a:t>Arthropoda</a:t>
                      </a:r>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19</a:t>
                      </a:r>
                    </a:p>
                  </a:txBody>
                  <a:tcPr marT="45713" marB="45713" horzOverflow="overflow"/>
                </a:tc>
                <a:tc>
                  <a:txBody>
                    <a:bodyPr/>
                    <a:lstStyle/>
                    <a:p>
                      <a:r>
                        <a:rPr lang="en-US" sz="1200" b="1" dirty="0">
                          <a:latin typeface="Arial" pitchFamily="34" charset="0"/>
                          <a:cs typeface="Arial" pitchFamily="34" charset="0"/>
                        </a:rPr>
                        <a:t>Fish</a:t>
                      </a:r>
                    </a:p>
                  </a:txBody>
                  <a:tcPr marT="45713" marB="45713"/>
                </a:tc>
                <a:tc>
                  <a:txBody>
                    <a:bodyPr/>
                    <a:lstStyle/>
                    <a:p>
                      <a:r>
                        <a:rPr lang="en-US" sz="1200" b="1" dirty="0" err="1">
                          <a:latin typeface="Arial" pitchFamily="34" charset="0"/>
                          <a:cs typeface="Arial" pitchFamily="34" charset="0"/>
                        </a:rPr>
                        <a:t>Chordata</a:t>
                      </a:r>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extLst>
                  <a:ext uri="{0D108BD9-81ED-4DB2-BD59-A6C34878D82A}">
                    <a16:rowId xmlns:a16="http://schemas.microsoft.com/office/drawing/2014/main" val="10007"/>
                  </a:ext>
                </a:extLst>
              </a:tr>
              <a:tr h="3657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8</a:t>
                      </a:r>
                    </a:p>
                  </a:txBody>
                  <a:tcPr marT="45713" marB="45713" horzOverflow="overflow"/>
                </a:tc>
                <a:tc>
                  <a:txBody>
                    <a:bodyPr/>
                    <a:lstStyle/>
                    <a:p>
                      <a:r>
                        <a:rPr lang="en-US" sz="1200" b="1" dirty="0">
                          <a:latin typeface="Arial" pitchFamily="34" charset="0"/>
                          <a:cs typeface="Arial" pitchFamily="34" charset="0"/>
                        </a:rPr>
                        <a:t>Starfish</a:t>
                      </a:r>
                    </a:p>
                  </a:txBody>
                  <a:tcPr marT="45713" marB="45713"/>
                </a:tc>
                <a:tc>
                  <a:txBody>
                    <a:bodyPr/>
                    <a:lstStyle/>
                    <a:p>
                      <a:r>
                        <a:rPr lang="en-US" sz="1200" b="1" dirty="0" err="1">
                          <a:latin typeface="Arial" pitchFamily="34" charset="0"/>
                          <a:cs typeface="Arial" pitchFamily="34" charset="0"/>
                        </a:rPr>
                        <a:t>Echinodermata</a:t>
                      </a:r>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20</a:t>
                      </a:r>
                    </a:p>
                  </a:txBody>
                  <a:tcPr marT="45713" marB="45713" horzOverflow="overflow"/>
                </a:tc>
                <a:tc>
                  <a:txBody>
                    <a:bodyPr/>
                    <a:lstStyle/>
                    <a:p>
                      <a:r>
                        <a:rPr lang="en-US" sz="1200" b="1" dirty="0">
                          <a:latin typeface="Arial" pitchFamily="34" charset="0"/>
                          <a:cs typeface="Arial" pitchFamily="34" charset="0"/>
                        </a:rPr>
                        <a:t>Sea urchin</a:t>
                      </a:r>
                    </a:p>
                  </a:txBody>
                  <a:tcPr marT="45713" marB="45713"/>
                </a:tc>
                <a:tc>
                  <a:txBody>
                    <a:bodyPr/>
                    <a:lstStyle/>
                    <a:p>
                      <a:r>
                        <a:rPr lang="en-US" sz="1200" b="1" dirty="0" err="1">
                          <a:latin typeface="Arial" pitchFamily="34" charset="0"/>
                          <a:cs typeface="Arial" pitchFamily="34" charset="0"/>
                        </a:rPr>
                        <a:t>Echinodermata</a:t>
                      </a:r>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extLst>
                  <a:ext uri="{0D108BD9-81ED-4DB2-BD59-A6C34878D82A}">
                    <a16:rowId xmlns:a16="http://schemas.microsoft.com/office/drawing/2014/main" val="10008"/>
                  </a:ext>
                </a:extLst>
              </a:tr>
              <a:tr h="3657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9</a:t>
                      </a:r>
                    </a:p>
                  </a:txBody>
                  <a:tcPr marT="45713" marB="45713" horzOverflow="overflow"/>
                </a:tc>
                <a:tc>
                  <a:txBody>
                    <a:bodyPr/>
                    <a:lstStyle/>
                    <a:p>
                      <a:r>
                        <a:rPr lang="en-US" sz="1200" b="1" dirty="0">
                          <a:latin typeface="Arial" pitchFamily="34" charset="0"/>
                          <a:cs typeface="Arial" pitchFamily="34" charset="0"/>
                        </a:rPr>
                        <a:t>Lancelet</a:t>
                      </a:r>
                    </a:p>
                  </a:txBody>
                  <a:tcPr marT="45713" marB="45713"/>
                </a:tc>
                <a:tc>
                  <a:txBody>
                    <a:bodyPr/>
                    <a:lstStyle/>
                    <a:p>
                      <a:r>
                        <a:rPr lang="en-US" sz="1200" b="1" dirty="0" err="1">
                          <a:latin typeface="Arial" pitchFamily="34" charset="0"/>
                          <a:cs typeface="Arial" pitchFamily="34" charset="0"/>
                        </a:rPr>
                        <a:t>Chordata</a:t>
                      </a:r>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21</a:t>
                      </a:r>
                    </a:p>
                  </a:txBody>
                  <a:tcPr marT="45713" marB="45713" horzOverflow="overflow"/>
                </a:tc>
                <a:tc>
                  <a:txBody>
                    <a:bodyPr/>
                    <a:lstStyle/>
                    <a:p>
                      <a:r>
                        <a:rPr lang="en-US" sz="1200" b="1" dirty="0">
                          <a:latin typeface="Arial" pitchFamily="34" charset="0"/>
                          <a:cs typeface="Arial" pitchFamily="34" charset="0"/>
                        </a:rPr>
                        <a:t>Snail</a:t>
                      </a:r>
                    </a:p>
                  </a:txBody>
                  <a:tcPr marT="45713" marB="45713"/>
                </a:tc>
                <a:tc>
                  <a:txBody>
                    <a:bodyPr/>
                    <a:lstStyle/>
                    <a:p>
                      <a:r>
                        <a:rPr lang="en-US" sz="1200" b="1" dirty="0" err="1">
                          <a:latin typeface="Arial" pitchFamily="34" charset="0"/>
                          <a:cs typeface="Arial" pitchFamily="34" charset="0"/>
                        </a:rPr>
                        <a:t>Mollusca</a:t>
                      </a:r>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extLst>
                  <a:ext uri="{0D108BD9-81ED-4DB2-BD59-A6C34878D82A}">
                    <a16:rowId xmlns:a16="http://schemas.microsoft.com/office/drawing/2014/main" val="10009"/>
                  </a:ext>
                </a:extLst>
              </a:tr>
              <a:tr h="365703">
                <a:tc>
                  <a:txBody>
                    <a:bodyPr/>
                    <a:lstStyle/>
                    <a:p>
                      <a:pPr algn="ctr"/>
                      <a:r>
                        <a:rPr lang="en-US" sz="1200" b="1" dirty="0">
                          <a:latin typeface="Arial" pitchFamily="34" charset="0"/>
                          <a:cs typeface="Arial" pitchFamily="34" charset="0"/>
                        </a:rPr>
                        <a:t>10</a:t>
                      </a:r>
                    </a:p>
                  </a:txBody>
                  <a:tcPr marT="45713" marB="45713" horzOverflow="overflow"/>
                </a:tc>
                <a:tc>
                  <a:txBody>
                    <a:bodyPr/>
                    <a:lstStyle/>
                    <a:p>
                      <a:r>
                        <a:rPr lang="en-US" sz="1200" b="1" dirty="0">
                          <a:latin typeface="Arial" pitchFamily="34" charset="0"/>
                          <a:cs typeface="Arial" pitchFamily="34" charset="0"/>
                        </a:rPr>
                        <a:t>Insect</a:t>
                      </a:r>
                    </a:p>
                  </a:txBody>
                  <a:tcPr marT="45713" marB="45713"/>
                </a:tc>
                <a:tc>
                  <a:txBody>
                    <a:bodyPr/>
                    <a:lstStyle/>
                    <a:p>
                      <a:r>
                        <a:rPr lang="en-US" sz="1200" b="1" dirty="0" err="1">
                          <a:latin typeface="Arial" pitchFamily="34" charset="0"/>
                          <a:cs typeface="Arial" pitchFamily="34" charset="0"/>
                        </a:rPr>
                        <a:t>Arthropoda</a:t>
                      </a:r>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22</a:t>
                      </a:r>
                    </a:p>
                  </a:txBody>
                  <a:tcPr marT="45713" marB="45713" horzOverflow="overflow"/>
                </a:tc>
                <a:tc>
                  <a:txBody>
                    <a:bodyPr/>
                    <a:lstStyle/>
                    <a:p>
                      <a:r>
                        <a:rPr lang="en-US" sz="1200" b="1" dirty="0" err="1">
                          <a:latin typeface="Arial" pitchFamily="34" charset="0"/>
                          <a:cs typeface="Arial" pitchFamily="34" charset="0"/>
                        </a:rPr>
                        <a:t>Myriapod</a:t>
                      </a:r>
                      <a:endParaRPr lang="en-US" sz="1200" b="1" dirty="0">
                        <a:latin typeface="Arial" pitchFamily="34" charset="0"/>
                        <a:cs typeface="Arial" pitchFamily="34" charset="0"/>
                      </a:endParaRPr>
                    </a:p>
                  </a:txBody>
                  <a:tcPr marT="45713" marB="45713"/>
                </a:tc>
                <a:tc>
                  <a:txBody>
                    <a:bodyPr/>
                    <a:lstStyle/>
                    <a:p>
                      <a:r>
                        <a:rPr lang="en-US" sz="1200" b="1" dirty="0" err="1">
                          <a:latin typeface="Arial" pitchFamily="34" charset="0"/>
                          <a:cs typeface="Arial" pitchFamily="34" charset="0"/>
                        </a:rPr>
                        <a:t>Arthropoda</a:t>
                      </a:r>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extLst>
                  <a:ext uri="{0D108BD9-81ED-4DB2-BD59-A6C34878D82A}">
                    <a16:rowId xmlns:a16="http://schemas.microsoft.com/office/drawing/2014/main" val="10010"/>
                  </a:ext>
                </a:extLst>
              </a:tr>
              <a:tr h="3657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11</a:t>
                      </a:r>
                    </a:p>
                  </a:txBody>
                  <a:tcPr marT="45713" marB="45713" horzOverflow="overflow"/>
                </a:tc>
                <a:tc>
                  <a:txBody>
                    <a:bodyPr/>
                    <a:lstStyle/>
                    <a:p>
                      <a:r>
                        <a:rPr lang="en-US" sz="1200" b="1" dirty="0">
                          <a:latin typeface="Arial" pitchFamily="34" charset="0"/>
                          <a:cs typeface="Arial" pitchFamily="34" charset="0"/>
                        </a:rPr>
                        <a:t>Cephalopod</a:t>
                      </a:r>
                    </a:p>
                  </a:txBody>
                  <a:tcPr marT="45713" marB="45713"/>
                </a:tc>
                <a:tc>
                  <a:txBody>
                    <a:bodyPr/>
                    <a:lstStyle/>
                    <a:p>
                      <a:r>
                        <a:rPr lang="en-US" sz="1200" b="1" dirty="0" err="1">
                          <a:latin typeface="Arial" pitchFamily="34" charset="0"/>
                          <a:cs typeface="Arial" pitchFamily="34" charset="0"/>
                        </a:rPr>
                        <a:t>Mollusca</a:t>
                      </a:r>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23</a:t>
                      </a:r>
                    </a:p>
                  </a:txBody>
                  <a:tcPr marT="45713" marB="45713" horzOverflow="overflow"/>
                </a:tc>
                <a:tc>
                  <a:txBody>
                    <a:bodyPr/>
                    <a:lstStyle/>
                    <a:p>
                      <a:r>
                        <a:rPr lang="en-US" sz="1200" b="1" dirty="0">
                          <a:latin typeface="Arial" pitchFamily="34" charset="0"/>
                          <a:cs typeface="Arial" pitchFamily="34" charset="0"/>
                        </a:rPr>
                        <a:t>Sea squirt</a:t>
                      </a:r>
                    </a:p>
                  </a:txBody>
                  <a:tcPr marT="45713" marB="45713"/>
                </a:tc>
                <a:tc>
                  <a:txBody>
                    <a:bodyPr/>
                    <a:lstStyle/>
                    <a:p>
                      <a:r>
                        <a:rPr lang="en-US" sz="1200" b="1" dirty="0" err="1">
                          <a:latin typeface="Arial" pitchFamily="34" charset="0"/>
                          <a:cs typeface="Arial" pitchFamily="34" charset="0"/>
                        </a:rPr>
                        <a:t>Chordata</a:t>
                      </a:r>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extLst>
                  <a:ext uri="{0D108BD9-81ED-4DB2-BD59-A6C34878D82A}">
                    <a16:rowId xmlns:a16="http://schemas.microsoft.com/office/drawing/2014/main" val="10011"/>
                  </a:ext>
                </a:extLst>
              </a:tr>
              <a:tr h="3657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12</a:t>
                      </a:r>
                    </a:p>
                  </a:txBody>
                  <a:tcPr marT="45713" marB="45713" horzOverflow="overflow"/>
                </a:tc>
                <a:tc>
                  <a:txBody>
                    <a:bodyPr/>
                    <a:lstStyle/>
                    <a:p>
                      <a:r>
                        <a:rPr lang="en-US" sz="1200" b="1" dirty="0">
                          <a:latin typeface="Arial" pitchFamily="34" charset="0"/>
                          <a:cs typeface="Arial" pitchFamily="34" charset="0"/>
                        </a:rPr>
                        <a:t>Hydra</a:t>
                      </a:r>
                    </a:p>
                  </a:txBody>
                  <a:tcPr marT="45713" marB="45713"/>
                </a:tc>
                <a:tc>
                  <a:txBody>
                    <a:bodyPr/>
                    <a:lstStyle/>
                    <a:p>
                      <a:r>
                        <a:rPr lang="en-US" sz="1200" b="1" dirty="0" err="1">
                          <a:latin typeface="Arial" pitchFamily="34" charset="0"/>
                          <a:cs typeface="Arial" pitchFamily="34" charset="0"/>
                        </a:rPr>
                        <a:t>Cnidaria</a:t>
                      </a:r>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34" charset="0"/>
                        <a:cs typeface="Arial" pitchFamily="34" charset="0"/>
                      </a:endParaRPr>
                    </a:p>
                  </a:txBody>
                  <a:tcPr marT="45713" marB="45713" horzOverflow="overflow"/>
                </a:tc>
                <a:tc>
                  <a:txBody>
                    <a:bodyPr/>
                    <a:lstStyle/>
                    <a:p>
                      <a:endParaRPr lang="en-US" sz="1800" dirty="0"/>
                    </a:p>
                  </a:txBody>
                  <a:tcPr marT="45713" marB="45713"/>
                </a:tc>
                <a:tc>
                  <a:txBody>
                    <a:bodyPr/>
                    <a:lstStyle/>
                    <a:p>
                      <a:endParaRPr lang="en-US" sz="1800" dirty="0"/>
                    </a:p>
                  </a:txBody>
                  <a:tcPr marT="45713" marB="45713"/>
                </a:tc>
                <a:tc>
                  <a:txBody>
                    <a:bodyPr/>
                    <a:lstStyle/>
                    <a:p>
                      <a:endParaRPr lang="en-US" sz="1200" b="1" dirty="0">
                        <a:latin typeface="Arial" pitchFamily="34" charset="0"/>
                        <a:cs typeface="Arial" pitchFamily="34" charset="0"/>
                      </a:endParaRPr>
                    </a:p>
                  </a:txBody>
                  <a:tcPr marT="45713" marB="45713"/>
                </a:tc>
                <a:tc>
                  <a:txBody>
                    <a:bodyPr/>
                    <a:lstStyle/>
                    <a:p>
                      <a:endParaRPr lang="en-US" sz="1200" b="1" dirty="0">
                        <a:latin typeface="Arial" pitchFamily="34" charset="0"/>
                        <a:cs typeface="Arial" pitchFamily="34" charset="0"/>
                      </a:endParaRPr>
                    </a:p>
                  </a:txBody>
                  <a:tcPr marT="45713" marB="45713"/>
                </a:tc>
                <a:extLst>
                  <a:ext uri="{0D108BD9-81ED-4DB2-BD59-A6C34878D82A}">
                    <a16:rowId xmlns:a16="http://schemas.microsoft.com/office/drawing/2014/main" val="10012"/>
                  </a:ext>
                </a:extLst>
              </a:tr>
            </a:tbl>
          </a:graphicData>
        </a:graphic>
      </p:graphicFrame>
      <p:sp>
        <p:nvSpPr>
          <p:cNvPr id="12" name="Rectangle 1026">
            <a:extLst>
              <a:ext uri="{FF2B5EF4-FFF2-40B4-BE49-F238E27FC236}">
                <a16:creationId xmlns:a16="http://schemas.microsoft.com/office/drawing/2014/main" id="{EE5A17D5-4F15-45D3-9CCC-2B568D3927DB}"/>
              </a:ext>
            </a:extLst>
          </p:cNvPr>
          <p:cNvSpPr>
            <a:spLocks noGrp="1" noChangeArrowheads="1"/>
          </p:cNvSpPr>
          <p:nvPr>
            <p:ph type="title"/>
          </p:nvPr>
        </p:nvSpPr>
        <p:spPr>
          <a:xfrm>
            <a:off x="457200" y="152400"/>
            <a:ext cx="8229600" cy="838200"/>
          </a:xfrm>
          <a:solidFill>
            <a:schemeClr val="accent6">
              <a:lumMod val="75000"/>
            </a:schemeClr>
          </a:solidFill>
          <a:ln w="38100">
            <a:solidFill>
              <a:schemeClr val="tx1"/>
            </a:solidFill>
          </a:ln>
        </p:spPr>
        <p:txBody>
          <a:bodyPr rtlCol="0">
            <a:noAutofit/>
          </a:bodyPr>
          <a:lstStyle/>
          <a:p>
            <a:pPr fontAlgn="auto">
              <a:spcAft>
                <a:spcPts val="0"/>
              </a:spcAft>
              <a:defRPr/>
            </a:pPr>
            <a:r>
              <a:rPr lang="en-US" sz="2800" b="1" dirty="0">
                <a:cs typeface="Arial" pitchFamily="34" charset="0"/>
              </a:rPr>
              <a:t>Exercise 3: Guess that Phylum</a:t>
            </a:r>
            <a:br>
              <a:rPr lang="en-US" sz="2800" b="1" dirty="0">
                <a:cs typeface="Arial" pitchFamily="34" charset="0"/>
              </a:rPr>
            </a:br>
            <a:r>
              <a:rPr lang="en-US" sz="2800" b="1" dirty="0">
                <a:cs typeface="Arial" pitchFamily="34" charset="0"/>
              </a:rPr>
              <a:t>Specimen ID Answers</a:t>
            </a:r>
          </a:p>
        </p:txBody>
      </p:sp>
      <p:sp>
        <p:nvSpPr>
          <p:cNvPr id="15" name="Action Button: Forward or Next 14">
            <a:hlinkClick r:id="rId2" action="ppaction://hlinksldjump" highlightClick="1"/>
            <a:extLst>
              <a:ext uri="{FF2B5EF4-FFF2-40B4-BE49-F238E27FC236}">
                <a16:creationId xmlns:a16="http://schemas.microsoft.com/office/drawing/2014/main" id="{2C7B4F38-B260-44C1-8856-475B6B0AC75C}"/>
              </a:ext>
            </a:extLst>
          </p:cNvPr>
          <p:cNvSpPr/>
          <p:nvPr/>
        </p:nvSpPr>
        <p:spPr>
          <a:xfrm>
            <a:off x="3429000" y="1524000"/>
            <a:ext cx="182563" cy="182563"/>
          </a:xfrm>
          <a:prstGeom prst="actionButtonForwardNext">
            <a:avLst/>
          </a:prstGeom>
          <a:solidFill>
            <a:srgbClr val="DE441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17" name="Action Button: Forward or Next 16">
            <a:hlinkClick r:id="rId3" action="ppaction://hlinksldjump" highlightClick="1"/>
            <a:extLst>
              <a:ext uri="{FF2B5EF4-FFF2-40B4-BE49-F238E27FC236}">
                <a16:creationId xmlns:a16="http://schemas.microsoft.com/office/drawing/2014/main" id="{3067181B-BB12-468E-AF87-90619733B6FE}"/>
              </a:ext>
            </a:extLst>
          </p:cNvPr>
          <p:cNvSpPr/>
          <p:nvPr/>
        </p:nvSpPr>
        <p:spPr>
          <a:xfrm>
            <a:off x="3429000" y="1905000"/>
            <a:ext cx="182563" cy="182563"/>
          </a:xfrm>
          <a:prstGeom prst="actionButtonForwardNext">
            <a:avLst/>
          </a:prstGeom>
          <a:solidFill>
            <a:srgbClr val="DE441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20" name="Action Button: Forward or Next 19">
            <a:hlinkClick r:id="rId4" action="ppaction://hlinksldjump" highlightClick="1"/>
            <a:extLst>
              <a:ext uri="{FF2B5EF4-FFF2-40B4-BE49-F238E27FC236}">
                <a16:creationId xmlns:a16="http://schemas.microsoft.com/office/drawing/2014/main" id="{954A008D-0B2C-46AC-A78F-6733A14E68E9}"/>
              </a:ext>
            </a:extLst>
          </p:cNvPr>
          <p:cNvSpPr/>
          <p:nvPr/>
        </p:nvSpPr>
        <p:spPr>
          <a:xfrm>
            <a:off x="3429000" y="2286000"/>
            <a:ext cx="182563" cy="182563"/>
          </a:xfrm>
          <a:prstGeom prst="actionButtonForwardNext">
            <a:avLst/>
          </a:prstGeom>
          <a:solidFill>
            <a:srgbClr val="DE441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23" name="Action Button: Forward or Next 22">
            <a:hlinkClick r:id="rId5" action="ppaction://hlinksldjump" highlightClick="1"/>
            <a:extLst>
              <a:ext uri="{FF2B5EF4-FFF2-40B4-BE49-F238E27FC236}">
                <a16:creationId xmlns:a16="http://schemas.microsoft.com/office/drawing/2014/main" id="{BDD3CE39-4AAF-4839-8F8E-FE40967487E5}"/>
              </a:ext>
            </a:extLst>
          </p:cNvPr>
          <p:cNvSpPr/>
          <p:nvPr/>
        </p:nvSpPr>
        <p:spPr>
          <a:xfrm>
            <a:off x="3429000" y="2590800"/>
            <a:ext cx="182563" cy="182563"/>
          </a:xfrm>
          <a:prstGeom prst="actionButtonForwardNext">
            <a:avLst/>
          </a:prstGeom>
          <a:solidFill>
            <a:srgbClr val="DE441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24" name="Action Button: Forward or Next 23">
            <a:hlinkClick r:id="rId6" action="ppaction://hlinksldjump" highlightClick="1"/>
            <a:extLst>
              <a:ext uri="{FF2B5EF4-FFF2-40B4-BE49-F238E27FC236}">
                <a16:creationId xmlns:a16="http://schemas.microsoft.com/office/drawing/2014/main" id="{B4CA8770-FE16-4841-A39E-B7B6543505B0}"/>
              </a:ext>
            </a:extLst>
          </p:cNvPr>
          <p:cNvSpPr/>
          <p:nvPr/>
        </p:nvSpPr>
        <p:spPr>
          <a:xfrm>
            <a:off x="3429000" y="2971800"/>
            <a:ext cx="182563" cy="182563"/>
          </a:xfrm>
          <a:prstGeom prst="actionButtonForwardNext">
            <a:avLst/>
          </a:prstGeom>
          <a:solidFill>
            <a:srgbClr val="DE441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26" name="Action Button: Forward or Next 25">
            <a:hlinkClick r:id="rId7" action="ppaction://hlinksldjump" highlightClick="1"/>
            <a:extLst>
              <a:ext uri="{FF2B5EF4-FFF2-40B4-BE49-F238E27FC236}">
                <a16:creationId xmlns:a16="http://schemas.microsoft.com/office/drawing/2014/main" id="{594F23FB-93A0-4E58-833C-101774E88D88}"/>
              </a:ext>
            </a:extLst>
          </p:cNvPr>
          <p:cNvSpPr/>
          <p:nvPr/>
        </p:nvSpPr>
        <p:spPr>
          <a:xfrm>
            <a:off x="4038600" y="1524000"/>
            <a:ext cx="182563" cy="182563"/>
          </a:xfrm>
          <a:prstGeom prst="actionButtonForwardNext">
            <a:avLst/>
          </a:prstGeom>
          <a:solidFill>
            <a:srgbClr val="DE441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27" name="Action Button: Forward or Next 26">
            <a:hlinkClick r:id="rId8" action="ppaction://hlinksldjump" highlightClick="1"/>
            <a:extLst>
              <a:ext uri="{FF2B5EF4-FFF2-40B4-BE49-F238E27FC236}">
                <a16:creationId xmlns:a16="http://schemas.microsoft.com/office/drawing/2014/main" id="{94516158-5FE1-48B1-9ADA-D04A906A6313}"/>
              </a:ext>
            </a:extLst>
          </p:cNvPr>
          <p:cNvSpPr/>
          <p:nvPr/>
        </p:nvSpPr>
        <p:spPr>
          <a:xfrm>
            <a:off x="4038600" y="1905000"/>
            <a:ext cx="182563" cy="182563"/>
          </a:xfrm>
          <a:prstGeom prst="actionButtonForwardNext">
            <a:avLst/>
          </a:prstGeom>
          <a:solidFill>
            <a:srgbClr val="DE441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30" name="Action Button: Forward or Next 29">
            <a:hlinkClick r:id="rId9" action="ppaction://hlinksldjump" highlightClick="1"/>
            <a:extLst>
              <a:ext uri="{FF2B5EF4-FFF2-40B4-BE49-F238E27FC236}">
                <a16:creationId xmlns:a16="http://schemas.microsoft.com/office/drawing/2014/main" id="{7A06DEFB-B040-4215-AB8B-5ABD2513769C}"/>
              </a:ext>
            </a:extLst>
          </p:cNvPr>
          <p:cNvSpPr/>
          <p:nvPr/>
        </p:nvSpPr>
        <p:spPr>
          <a:xfrm>
            <a:off x="4038600" y="2286000"/>
            <a:ext cx="182563" cy="182563"/>
          </a:xfrm>
          <a:prstGeom prst="actionButtonForwardNext">
            <a:avLst/>
          </a:prstGeom>
          <a:solidFill>
            <a:srgbClr val="DE441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33" name="Action Button: Forward or Next 32">
            <a:hlinkClick r:id="rId10" action="ppaction://hlinksldjump" highlightClick="1"/>
            <a:extLst>
              <a:ext uri="{FF2B5EF4-FFF2-40B4-BE49-F238E27FC236}">
                <a16:creationId xmlns:a16="http://schemas.microsoft.com/office/drawing/2014/main" id="{1D9AF927-B1B1-4F7C-ABD8-555CB5A7DD74}"/>
              </a:ext>
            </a:extLst>
          </p:cNvPr>
          <p:cNvSpPr/>
          <p:nvPr/>
        </p:nvSpPr>
        <p:spPr>
          <a:xfrm>
            <a:off x="4038600" y="2590800"/>
            <a:ext cx="182563" cy="182563"/>
          </a:xfrm>
          <a:prstGeom prst="actionButtonForwardNext">
            <a:avLst/>
          </a:prstGeom>
          <a:solidFill>
            <a:srgbClr val="DE441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34" name="Action Button: Forward or Next 33">
            <a:hlinkClick r:id="rId11" action="ppaction://hlinksldjump" highlightClick="1"/>
            <a:extLst>
              <a:ext uri="{FF2B5EF4-FFF2-40B4-BE49-F238E27FC236}">
                <a16:creationId xmlns:a16="http://schemas.microsoft.com/office/drawing/2014/main" id="{7578567E-8B43-4F85-9BFB-2C1CFEFADD83}"/>
              </a:ext>
            </a:extLst>
          </p:cNvPr>
          <p:cNvSpPr/>
          <p:nvPr/>
        </p:nvSpPr>
        <p:spPr>
          <a:xfrm>
            <a:off x="4038600" y="2971800"/>
            <a:ext cx="182563" cy="182563"/>
          </a:xfrm>
          <a:prstGeom prst="actionButtonForwardNext">
            <a:avLst/>
          </a:prstGeom>
          <a:solidFill>
            <a:srgbClr val="DE441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37" name="Action Button: Forward or Next 36">
            <a:hlinkClick r:id="rId12" action="ppaction://hlinksldjump" highlightClick="1"/>
            <a:extLst>
              <a:ext uri="{FF2B5EF4-FFF2-40B4-BE49-F238E27FC236}">
                <a16:creationId xmlns:a16="http://schemas.microsoft.com/office/drawing/2014/main" id="{5243D5BB-6F40-44F8-9A4D-13A67DE57DBE}"/>
              </a:ext>
            </a:extLst>
          </p:cNvPr>
          <p:cNvSpPr/>
          <p:nvPr/>
        </p:nvSpPr>
        <p:spPr>
          <a:xfrm>
            <a:off x="3429000" y="3352800"/>
            <a:ext cx="182563" cy="182563"/>
          </a:xfrm>
          <a:prstGeom prst="actionButtonForwardNext">
            <a:avLst/>
          </a:prstGeom>
          <a:solidFill>
            <a:srgbClr val="DE441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39" name="Action Button: Forward or Next 38">
            <a:hlinkClick r:id="rId13" action="ppaction://hlinksldjump" highlightClick="1"/>
            <a:extLst>
              <a:ext uri="{FF2B5EF4-FFF2-40B4-BE49-F238E27FC236}">
                <a16:creationId xmlns:a16="http://schemas.microsoft.com/office/drawing/2014/main" id="{5A08EC2A-379E-4EC2-940E-D14DDAE977E7}"/>
              </a:ext>
            </a:extLst>
          </p:cNvPr>
          <p:cNvSpPr/>
          <p:nvPr/>
        </p:nvSpPr>
        <p:spPr>
          <a:xfrm>
            <a:off x="3429000" y="3733800"/>
            <a:ext cx="182563" cy="182563"/>
          </a:xfrm>
          <a:prstGeom prst="actionButtonForwardNext">
            <a:avLst/>
          </a:prstGeom>
          <a:solidFill>
            <a:srgbClr val="DE441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42" name="Action Button: Forward or Next 41">
            <a:hlinkClick r:id="rId14" action="ppaction://hlinksldjump" highlightClick="1"/>
            <a:extLst>
              <a:ext uri="{FF2B5EF4-FFF2-40B4-BE49-F238E27FC236}">
                <a16:creationId xmlns:a16="http://schemas.microsoft.com/office/drawing/2014/main" id="{8370D835-F5E0-4AE7-8F42-2AC224A4FE75}"/>
              </a:ext>
            </a:extLst>
          </p:cNvPr>
          <p:cNvSpPr/>
          <p:nvPr/>
        </p:nvSpPr>
        <p:spPr>
          <a:xfrm>
            <a:off x="3429000" y="4114800"/>
            <a:ext cx="182563" cy="182563"/>
          </a:xfrm>
          <a:prstGeom prst="actionButtonForwardNext">
            <a:avLst/>
          </a:prstGeom>
          <a:solidFill>
            <a:srgbClr val="DE441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44" name="Action Button: Forward or Next 43">
            <a:hlinkClick r:id="rId15" action="ppaction://hlinksldjump" highlightClick="1"/>
            <a:extLst>
              <a:ext uri="{FF2B5EF4-FFF2-40B4-BE49-F238E27FC236}">
                <a16:creationId xmlns:a16="http://schemas.microsoft.com/office/drawing/2014/main" id="{5BC10C92-5184-4EB3-BA49-F20F1363BCF0}"/>
              </a:ext>
            </a:extLst>
          </p:cNvPr>
          <p:cNvSpPr/>
          <p:nvPr/>
        </p:nvSpPr>
        <p:spPr>
          <a:xfrm>
            <a:off x="3429000" y="4419600"/>
            <a:ext cx="182563" cy="182563"/>
          </a:xfrm>
          <a:prstGeom prst="actionButtonForwardNext">
            <a:avLst/>
          </a:prstGeom>
          <a:solidFill>
            <a:srgbClr val="DE441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47" name="Action Button: Forward or Next 46">
            <a:hlinkClick r:id="rId16" action="ppaction://hlinksldjump" highlightClick="1"/>
            <a:extLst>
              <a:ext uri="{FF2B5EF4-FFF2-40B4-BE49-F238E27FC236}">
                <a16:creationId xmlns:a16="http://schemas.microsoft.com/office/drawing/2014/main" id="{4CEC5919-AB0C-4E5A-A5F1-70E83BCE46FD}"/>
              </a:ext>
            </a:extLst>
          </p:cNvPr>
          <p:cNvSpPr/>
          <p:nvPr/>
        </p:nvSpPr>
        <p:spPr>
          <a:xfrm>
            <a:off x="4038600" y="3352800"/>
            <a:ext cx="182563" cy="182563"/>
          </a:xfrm>
          <a:prstGeom prst="actionButtonForwardNext">
            <a:avLst/>
          </a:prstGeom>
          <a:solidFill>
            <a:srgbClr val="DE441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49" name="Action Button: Forward or Next 48">
            <a:hlinkClick r:id="rId17" action="ppaction://hlinksldjump" highlightClick="1"/>
            <a:extLst>
              <a:ext uri="{FF2B5EF4-FFF2-40B4-BE49-F238E27FC236}">
                <a16:creationId xmlns:a16="http://schemas.microsoft.com/office/drawing/2014/main" id="{933F5DAF-117B-4937-A5FE-80C933E91131}"/>
              </a:ext>
            </a:extLst>
          </p:cNvPr>
          <p:cNvSpPr/>
          <p:nvPr/>
        </p:nvSpPr>
        <p:spPr>
          <a:xfrm>
            <a:off x="4038600" y="3733800"/>
            <a:ext cx="182563" cy="182563"/>
          </a:xfrm>
          <a:prstGeom prst="actionButtonForwardNext">
            <a:avLst/>
          </a:prstGeom>
          <a:solidFill>
            <a:srgbClr val="DE441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52" name="Action Button: Forward or Next 51">
            <a:hlinkClick r:id="rId18" action="ppaction://hlinksldjump" highlightClick="1"/>
            <a:extLst>
              <a:ext uri="{FF2B5EF4-FFF2-40B4-BE49-F238E27FC236}">
                <a16:creationId xmlns:a16="http://schemas.microsoft.com/office/drawing/2014/main" id="{431684CB-9241-41B9-B9F1-FFAFBFEB9A8D}"/>
              </a:ext>
            </a:extLst>
          </p:cNvPr>
          <p:cNvSpPr/>
          <p:nvPr/>
        </p:nvSpPr>
        <p:spPr>
          <a:xfrm>
            <a:off x="4038600" y="4114800"/>
            <a:ext cx="182563" cy="182563"/>
          </a:xfrm>
          <a:prstGeom prst="actionButtonForwardNext">
            <a:avLst/>
          </a:prstGeom>
          <a:solidFill>
            <a:srgbClr val="DE441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54" name="Action Button: Forward or Next 53">
            <a:hlinkClick r:id="rId19" action="ppaction://hlinksldjump" highlightClick="1"/>
            <a:extLst>
              <a:ext uri="{FF2B5EF4-FFF2-40B4-BE49-F238E27FC236}">
                <a16:creationId xmlns:a16="http://schemas.microsoft.com/office/drawing/2014/main" id="{355643AE-9FF9-4D0A-B502-993947B9E018}"/>
              </a:ext>
            </a:extLst>
          </p:cNvPr>
          <p:cNvSpPr/>
          <p:nvPr/>
        </p:nvSpPr>
        <p:spPr>
          <a:xfrm>
            <a:off x="4038600" y="4419600"/>
            <a:ext cx="182563" cy="182563"/>
          </a:xfrm>
          <a:prstGeom prst="actionButtonForwardNext">
            <a:avLst/>
          </a:prstGeom>
          <a:solidFill>
            <a:srgbClr val="DE441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F3942CB0-AD04-4F8B-AC03-36E748263387}"/>
              </a:ext>
            </a:extLst>
          </p:cNvPr>
          <p:cNvSpPr>
            <a:spLocks noGrp="1" noChangeArrowheads="1"/>
          </p:cNvSpPr>
          <p:nvPr>
            <p:ph type="title"/>
          </p:nvPr>
        </p:nvSpPr>
        <p:spPr>
          <a:xfrm>
            <a:off x="381000" y="0"/>
            <a:ext cx="8229600" cy="533400"/>
          </a:xfrm>
          <a:solidFill>
            <a:schemeClr val="accent6">
              <a:lumMod val="75000"/>
            </a:schemeClr>
          </a:solidFill>
          <a:ln w="38100">
            <a:solidFill>
              <a:schemeClr val="tx1"/>
            </a:solidFill>
          </a:ln>
        </p:spPr>
        <p:txBody>
          <a:bodyPr rtlCol="0">
            <a:normAutofit/>
          </a:bodyPr>
          <a:lstStyle/>
          <a:p>
            <a:pPr fontAlgn="auto">
              <a:spcAft>
                <a:spcPts val="0"/>
              </a:spcAft>
              <a:defRPr/>
            </a:pPr>
            <a:r>
              <a:rPr lang="en-US" sz="2800" b="1" dirty="0">
                <a:cs typeface="Arial" pitchFamily="34" charset="0"/>
              </a:rPr>
              <a:t>Phylum </a:t>
            </a:r>
            <a:r>
              <a:rPr lang="en-US" sz="2800" b="1" dirty="0" err="1">
                <a:cs typeface="Arial" pitchFamily="34" charset="0"/>
              </a:rPr>
              <a:t>Porifera</a:t>
            </a:r>
            <a:r>
              <a:rPr lang="en-US" sz="2800" b="1" dirty="0">
                <a:cs typeface="Arial" pitchFamily="34" charset="0"/>
              </a:rPr>
              <a:t> - Sponges</a:t>
            </a:r>
            <a:r>
              <a:rPr lang="en-US" sz="2800" dirty="0">
                <a:cs typeface="Arial" pitchFamily="34" charset="0"/>
              </a:rPr>
              <a:t> </a:t>
            </a:r>
          </a:p>
        </p:txBody>
      </p:sp>
      <p:sp>
        <p:nvSpPr>
          <p:cNvPr id="24580" name="Rectangle 4">
            <a:extLst>
              <a:ext uri="{FF2B5EF4-FFF2-40B4-BE49-F238E27FC236}">
                <a16:creationId xmlns:a16="http://schemas.microsoft.com/office/drawing/2014/main" id="{1D3D1DB7-E8F7-488A-B2D8-E2E655E7652C}"/>
              </a:ext>
            </a:extLst>
          </p:cNvPr>
          <p:cNvSpPr>
            <a:spLocks noGrp="1" noChangeArrowheads="1"/>
          </p:cNvSpPr>
          <p:nvPr>
            <p:ph type="body" sz="half" idx="1"/>
          </p:nvPr>
        </p:nvSpPr>
        <p:spPr>
          <a:xfrm>
            <a:off x="228600" y="609600"/>
            <a:ext cx="8686800" cy="5791200"/>
          </a:xfrm>
        </p:spPr>
        <p:txBody>
          <a:bodyPr rtlCol="0">
            <a:normAutofit fontScale="92500" lnSpcReduction="20000"/>
          </a:bodyPr>
          <a:lstStyle/>
          <a:p>
            <a:pPr fontAlgn="auto">
              <a:spcAft>
                <a:spcPts val="0"/>
              </a:spcAft>
              <a:buFont typeface="Wingdings" pitchFamily="2" charset="2"/>
              <a:buChar char="q"/>
              <a:defRPr/>
            </a:pPr>
            <a:r>
              <a:rPr lang="en-US" sz="2600" dirty="0">
                <a:cs typeface="Arial" pitchFamily="34" charset="0"/>
              </a:rPr>
              <a:t>The first </a:t>
            </a:r>
            <a:r>
              <a:rPr lang="en-US" sz="2600" dirty="0" err="1">
                <a:cs typeface="Arial" pitchFamily="34" charset="0"/>
              </a:rPr>
              <a:t>multicellular</a:t>
            </a:r>
            <a:r>
              <a:rPr lang="en-US" sz="2600" dirty="0">
                <a:cs typeface="Arial" pitchFamily="34" charset="0"/>
              </a:rPr>
              <a:t> animals.  </a:t>
            </a:r>
          </a:p>
          <a:p>
            <a:pPr fontAlgn="auto">
              <a:spcAft>
                <a:spcPts val="0"/>
              </a:spcAft>
              <a:buFont typeface="Wingdings" pitchFamily="2" charset="2"/>
              <a:buChar char="q"/>
              <a:defRPr/>
            </a:pPr>
            <a:r>
              <a:rPr lang="en-US" sz="2600" dirty="0">
                <a:cs typeface="Arial" pitchFamily="34" charset="0"/>
              </a:rPr>
              <a:t>Range from a few millimeters to over a meter in diameter.</a:t>
            </a:r>
          </a:p>
          <a:p>
            <a:pPr fontAlgn="auto">
              <a:spcAft>
                <a:spcPts val="0"/>
              </a:spcAft>
              <a:buFont typeface="Wingdings" pitchFamily="2" charset="2"/>
              <a:buChar char="q"/>
              <a:defRPr/>
            </a:pPr>
            <a:r>
              <a:rPr lang="en-US" sz="2600" dirty="0">
                <a:cs typeface="Arial" pitchFamily="34" charset="0"/>
              </a:rPr>
              <a:t>Larvae swim briefly when they hatch, but settle down and attach to a surface, where they remain for the rest of their lives.</a:t>
            </a:r>
          </a:p>
          <a:p>
            <a:pPr fontAlgn="auto">
              <a:spcAft>
                <a:spcPts val="0"/>
              </a:spcAft>
              <a:buFont typeface="Wingdings" pitchFamily="2" charset="2"/>
              <a:buChar char="q"/>
              <a:defRPr/>
            </a:pPr>
            <a:r>
              <a:rPr lang="en-US" sz="2600" dirty="0">
                <a:cs typeface="Arial" pitchFamily="34" charset="0"/>
              </a:rPr>
              <a:t>Basic body plan is a tube, open on one end, with numerous pores in the body wall.</a:t>
            </a:r>
          </a:p>
          <a:p>
            <a:pPr fontAlgn="auto">
              <a:spcAft>
                <a:spcPts val="0"/>
              </a:spcAft>
              <a:buFont typeface="Wingdings" pitchFamily="2" charset="2"/>
              <a:buChar char="q"/>
              <a:defRPr/>
            </a:pPr>
            <a:r>
              <a:rPr lang="en-US" sz="2600" dirty="0">
                <a:cs typeface="Arial" pitchFamily="34" charset="0"/>
              </a:rPr>
              <a:t>Do not have a nervous system.</a:t>
            </a:r>
          </a:p>
          <a:p>
            <a:pPr fontAlgn="auto">
              <a:spcAft>
                <a:spcPts val="0"/>
              </a:spcAft>
              <a:buFont typeface="Wingdings" pitchFamily="2" charset="2"/>
              <a:buChar char="q"/>
              <a:defRPr/>
            </a:pPr>
            <a:r>
              <a:rPr lang="en-US" sz="2600" dirty="0">
                <a:cs typeface="Arial" pitchFamily="34" charset="0"/>
              </a:rPr>
              <a:t>Feed on bacteria and organic matter such as plankton via </a:t>
            </a:r>
            <a:r>
              <a:rPr lang="en-US" sz="2600" b="1" dirty="0">
                <a:cs typeface="Arial" pitchFamily="34" charset="0"/>
              </a:rPr>
              <a:t>filter</a:t>
            </a:r>
            <a:r>
              <a:rPr lang="en-US" sz="2600" dirty="0">
                <a:cs typeface="Arial" pitchFamily="34" charset="0"/>
              </a:rPr>
              <a:t> </a:t>
            </a:r>
            <a:r>
              <a:rPr lang="en-US" sz="2600" b="1" dirty="0">
                <a:cs typeface="Arial" pitchFamily="34" charset="0"/>
              </a:rPr>
              <a:t>feeding</a:t>
            </a:r>
            <a:r>
              <a:rPr lang="en-US" sz="2600" dirty="0">
                <a:cs typeface="Arial" pitchFamily="34" charset="0"/>
              </a:rPr>
              <a:t> (though some are carnivorous).</a:t>
            </a:r>
          </a:p>
          <a:p>
            <a:pPr fontAlgn="auto">
              <a:spcAft>
                <a:spcPts val="0"/>
              </a:spcAft>
              <a:buFont typeface="Wingdings" pitchFamily="2" charset="2"/>
              <a:buChar char="q"/>
              <a:defRPr/>
            </a:pPr>
            <a:r>
              <a:rPr lang="en-US" sz="2600" dirty="0">
                <a:cs typeface="Arial" pitchFamily="34" charset="0"/>
              </a:rPr>
              <a:t>No true tissues, but have several major types of cells (see next slide).</a:t>
            </a:r>
          </a:p>
          <a:p>
            <a:pPr fontAlgn="auto">
              <a:spcAft>
                <a:spcPts val="0"/>
              </a:spcAft>
              <a:buFont typeface="Wingdings" pitchFamily="2" charset="2"/>
              <a:buChar char="q"/>
              <a:defRPr/>
            </a:pPr>
            <a:r>
              <a:rPr lang="en-US" sz="2600" dirty="0">
                <a:cs typeface="Arial" pitchFamily="34" charset="0"/>
              </a:rPr>
              <a:t>Most sponges are also supported by fibers of a tough protein called </a:t>
            </a:r>
            <a:r>
              <a:rPr lang="en-US" sz="2600" b="1" dirty="0" err="1">
                <a:cs typeface="Arial" pitchFamily="34" charset="0"/>
              </a:rPr>
              <a:t>spongin</a:t>
            </a:r>
            <a:r>
              <a:rPr lang="en-US" sz="2600" dirty="0">
                <a:cs typeface="Arial" pitchFamily="34" charset="0"/>
              </a:rPr>
              <a:t>.  The specimen in your box is a “natural sponge” that is only the </a:t>
            </a:r>
            <a:r>
              <a:rPr lang="en-US" sz="2600" dirty="0" err="1">
                <a:cs typeface="Arial" pitchFamily="34" charset="0"/>
              </a:rPr>
              <a:t>spongin</a:t>
            </a:r>
            <a:r>
              <a:rPr lang="en-US" sz="2600" dirty="0">
                <a:cs typeface="Arial" pitchFamily="34" charset="0"/>
              </a:rPr>
              <a:t> fiber remains of a sponge that was once alive.</a:t>
            </a:r>
          </a:p>
          <a:p>
            <a:pPr fontAlgn="auto">
              <a:lnSpc>
                <a:spcPct val="80000"/>
              </a:lnSpc>
              <a:spcAft>
                <a:spcPts val="0"/>
              </a:spcAft>
              <a:buFont typeface="Wingdings" pitchFamily="2" charset="2"/>
              <a:buChar char="q"/>
              <a:defRPr/>
            </a:pPr>
            <a:endParaRPr lang="en-US" sz="2400" b="1" dirty="0"/>
          </a:p>
        </p:txBody>
      </p:sp>
      <p:sp>
        <p:nvSpPr>
          <p:cNvPr id="5" name="Rectangle 6">
            <a:extLst>
              <a:ext uri="{FF2B5EF4-FFF2-40B4-BE49-F238E27FC236}">
                <a16:creationId xmlns:a16="http://schemas.microsoft.com/office/drawing/2014/main" id="{0E4F5747-9FD5-44A2-86F3-2160F26FF0E9}"/>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59B8052-7878-4AE3-A063-2D4B07C449D2}" type="slidenum">
              <a:rPr lang="en-US" altLang="en-US">
                <a:solidFill>
                  <a:srgbClr val="898989"/>
                </a:solidFill>
              </a:rPr>
              <a:pPr eaLnBrk="1" hangingPunct="1"/>
              <a:t>66</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58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58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458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458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4580">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4580">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458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AA955D00-C6FA-4B67-8AB9-1775CA754052}"/>
              </a:ext>
            </a:extLst>
          </p:cNvPr>
          <p:cNvSpPr>
            <a:spLocks noGrp="1" noChangeArrowheads="1"/>
          </p:cNvSpPr>
          <p:nvPr>
            <p:ph type="title"/>
          </p:nvPr>
        </p:nvSpPr>
        <p:spPr>
          <a:xfrm>
            <a:off x="381000" y="0"/>
            <a:ext cx="8229600" cy="685800"/>
          </a:xfrm>
          <a:solidFill>
            <a:schemeClr val="accent6">
              <a:lumMod val="75000"/>
            </a:schemeClr>
          </a:solidFill>
          <a:ln w="38100">
            <a:solidFill>
              <a:schemeClr val="tx1"/>
            </a:solidFill>
          </a:ln>
        </p:spPr>
        <p:txBody>
          <a:bodyPr rtlCol="0">
            <a:normAutofit/>
          </a:bodyPr>
          <a:lstStyle/>
          <a:p>
            <a:pPr fontAlgn="auto">
              <a:spcAft>
                <a:spcPts val="0"/>
              </a:spcAft>
              <a:defRPr/>
            </a:pPr>
            <a:r>
              <a:rPr lang="en-US" sz="2800" b="1" dirty="0">
                <a:cs typeface="Arial" pitchFamily="34" charset="0"/>
              </a:rPr>
              <a:t>Phylum </a:t>
            </a:r>
            <a:r>
              <a:rPr lang="en-US" sz="2800" b="1" dirty="0" err="1">
                <a:cs typeface="Arial" pitchFamily="34" charset="0"/>
              </a:rPr>
              <a:t>Porifera</a:t>
            </a:r>
            <a:r>
              <a:rPr lang="en-US" sz="2800" b="1" dirty="0">
                <a:cs typeface="Arial" pitchFamily="34" charset="0"/>
              </a:rPr>
              <a:t> - Sponges</a:t>
            </a:r>
            <a:r>
              <a:rPr lang="en-US" sz="2800" dirty="0">
                <a:cs typeface="Arial" pitchFamily="34" charset="0"/>
              </a:rPr>
              <a:t> </a:t>
            </a:r>
          </a:p>
        </p:txBody>
      </p:sp>
      <p:sp>
        <p:nvSpPr>
          <p:cNvPr id="24580" name="Rectangle 4">
            <a:extLst>
              <a:ext uri="{FF2B5EF4-FFF2-40B4-BE49-F238E27FC236}">
                <a16:creationId xmlns:a16="http://schemas.microsoft.com/office/drawing/2014/main" id="{E6BEF38C-1DC0-4ACF-9E6E-F5A35AF9730D}"/>
              </a:ext>
            </a:extLst>
          </p:cNvPr>
          <p:cNvSpPr>
            <a:spLocks noGrp="1" noChangeArrowheads="1"/>
          </p:cNvSpPr>
          <p:nvPr>
            <p:ph type="body" sz="half" idx="1"/>
          </p:nvPr>
        </p:nvSpPr>
        <p:spPr>
          <a:xfrm>
            <a:off x="152400" y="838200"/>
            <a:ext cx="8763000" cy="5791200"/>
          </a:xfrm>
        </p:spPr>
        <p:txBody>
          <a:bodyPr rtlCol="0">
            <a:normAutofit fontScale="25000" lnSpcReduction="20000"/>
          </a:bodyPr>
          <a:lstStyle/>
          <a:p>
            <a:pPr fontAlgn="auto">
              <a:spcAft>
                <a:spcPts val="0"/>
              </a:spcAft>
              <a:buFont typeface="Wingdings" pitchFamily="2" charset="2"/>
              <a:buChar char="q"/>
              <a:defRPr/>
            </a:pPr>
            <a:r>
              <a:rPr lang="en-US" sz="9600" b="1" dirty="0">
                <a:cs typeface="Arial" pitchFamily="34" charset="0"/>
              </a:rPr>
              <a:t>Boundary</a:t>
            </a:r>
            <a:r>
              <a:rPr lang="en-US" sz="9600" dirty="0">
                <a:cs typeface="Arial" pitchFamily="34" charset="0"/>
              </a:rPr>
              <a:t> </a:t>
            </a:r>
            <a:r>
              <a:rPr lang="en-US" sz="9600" b="1" dirty="0">
                <a:cs typeface="Arial" pitchFamily="34" charset="0"/>
              </a:rPr>
              <a:t>cells</a:t>
            </a:r>
            <a:r>
              <a:rPr lang="en-US" sz="9600" dirty="0">
                <a:cs typeface="Arial" pitchFamily="34" charset="0"/>
              </a:rPr>
              <a:t> (</a:t>
            </a:r>
            <a:r>
              <a:rPr lang="en-US" sz="9600" b="1" dirty="0" err="1">
                <a:cs typeface="Arial" pitchFamily="34" charset="0"/>
              </a:rPr>
              <a:t>pinacocytes</a:t>
            </a:r>
            <a:r>
              <a:rPr lang="en-US" sz="9600" dirty="0">
                <a:cs typeface="Arial" pitchFamily="34" charset="0"/>
              </a:rPr>
              <a:t>) – anchor the sponge in place, &amp; may secrete components of the exoskeleton</a:t>
            </a:r>
          </a:p>
          <a:p>
            <a:pPr fontAlgn="auto">
              <a:spcAft>
                <a:spcPts val="0"/>
              </a:spcAft>
              <a:buFont typeface="Wingdings" pitchFamily="2" charset="2"/>
              <a:buChar char="q"/>
              <a:defRPr/>
            </a:pPr>
            <a:r>
              <a:rPr lang="en-US" sz="9600" b="1" dirty="0">
                <a:cs typeface="Arial" pitchFamily="34" charset="0"/>
              </a:rPr>
              <a:t>Amoeboid</a:t>
            </a:r>
            <a:r>
              <a:rPr lang="en-US" sz="9600" dirty="0">
                <a:cs typeface="Arial" pitchFamily="34" charset="0"/>
              </a:rPr>
              <a:t> </a:t>
            </a:r>
            <a:r>
              <a:rPr lang="en-US" sz="9600" b="1" dirty="0">
                <a:cs typeface="Arial" pitchFamily="34" charset="0"/>
              </a:rPr>
              <a:t>cells</a:t>
            </a:r>
            <a:r>
              <a:rPr lang="en-US" sz="9600" dirty="0">
                <a:cs typeface="Arial" pitchFamily="34" charset="0"/>
              </a:rPr>
              <a:t> (</a:t>
            </a:r>
            <a:r>
              <a:rPr lang="en-US" sz="9600" b="1" dirty="0" err="1">
                <a:cs typeface="Arial" pitchFamily="34" charset="0"/>
              </a:rPr>
              <a:t>amoebocytes</a:t>
            </a:r>
            <a:r>
              <a:rPr lang="en-US" sz="9600" dirty="0">
                <a:cs typeface="Arial" pitchFamily="34" charset="0"/>
              </a:rPr>
              <a:t>) – slither around and distribute food</a:t>
            </a:r>
          </a:p>
          <a:p>
            <a:pPr fontAlgn="auto">
              <a:spcAft>
                <a:spcPts val="0"/>
              </a:spcAft>
              <a:buFont typeface="Wingdings" pitchFamily="2" charset="2"/>
              <a:buChar char="q"/>
              <a:defRPr/>
            </a:pPr>
            <a:r>
              <a:rPr lang="en-US" sz="9600" b="1" dirty="0" err="1">
                <a:cs typeface="Arial" pitchFamily="34" charset="0"/>
              </a:rPr>
              <a:t>Sclerocytes</a:t>
            </a:r>
            <a:r>
              <a:rPr lang="en-US" sz="9600" dirty="0">
                <a:cs typeface="Arial" pitchFamily="34" charset="0"/>
              </a:rPr>
              <a:t> – secrete </a:t>
            </a:r>
            <a:r>
              <a:rPr lang="en-US" sz="9600" b="1" dirty="0">
                <a:cs typeface="Arial" pitchFamily="34" charset="0"/>
              </a:rPr>
              <a:t>calcium carbonate</a:t>
            </a:r>
            <a:r>
              <a:rPr lang="en-US" sz="9600" dirty="0">
                <a:cs typeface="Arial" pitchFamily="34" charset="0"/>
              </a:rPr>
              <a:t> or </a:t>
            </a:r>
            <a:r>
              <a:rPr lang="en-US" sz="9600" b="1" dirty="0">
                <a:cs typeface="Arial" pitchFamily="34" charset="0"/>
              </a:rPr>
              <a:t>silica</a:t>
            </a:r>
            <a:r>
              <a:rPr lang="en-US" sz="9600" dirty="0">
                <a:cs typeface="Arial" pitchFamily="34" charset="0"/>
              </a:rPr>
              <a:t> (the same material as sand/glass), which forms spike-like structures called </a:t>
            </a:r>
            <a:r>
              <a:rPr lang="en-US" sz="9600" b="1" dirty="0" err="1">
                <a:cs typeface="Arial" pitchFamily="34" charset="0"/>
              </a:rPr>
              <a:t>spicules</a:t>
            </a:r>
            <a:r>
              <a:rPr lang="en-US" sz="9600" dirty="0">
                <a:cs typeface="Arial" pitchFamily="34" charset="0"/>
              </a:rPr>
              <a:t> that provide support &amp; protection for the sponge.</a:t>
            </a:r>
          </a:p>
          <a:p>
            <a:pPr fontAlgn="auto">
              <a:spcAft>
                <a:spcPts val="0"/>
              </a:spcAft>
              <a:buFont typeface="Wingdings" pitchFamily="2" charset="2"/>
              <a:buChar char="q"/>
              <a:defRPr/>
            </a:pPr>
            <a:r>
              <a:rPr lang="en-US" sz="9600" b="1" dirty="0">
                <a:cs typeface="Arial" pitchFamily="34" charset="0"/>
              </a:rPr>
              <a:t>Pore</a:t>
            </a:r>
            <a:r>
              <a:rPr lang="en-US" sz="9600" dirty="0">
                <a:cs typeface="Arial" pitchFamily="34" charset="0"/>
              </a:rPr>
              <a:t> </a:t>
            </a:r>
            <a:r>
              <a:rPr lang="en-US" sz="9600" b="1" dirty="0">
                <a:cs typeface="Arial" pitchFamily="34" charset="0"/>
              </a:rPr>
              <a:t>cells</a:t>
            </a:r>
            <a:r>
              <a:rPr lang="en-US" sz="9600" dirty="0">
                <a:cs typeface="Arial" pitchFamily="34" charset="0"/>
              </a:rPr>
              <a:t> (</a:t>
            </a:r>
            <a:r>
              <a:rPr lang="en-US" sz="9600" b="1" dirty="0" err="1">
                <a:cs typeface="Arial" pitchFamily="34" charset="0"/>
              </a:rPr>
              <a:t>porocytes</a:t>
            </a:r>
            <a:r>
              <a:rPr lang="en-US" sz="9600" dirty="0">
                <a:cs typeface="Arial" pitchFamily="34" charset="0"/>
              </a:rPr>
              <a:t>) – tube-shaped cells that allow water to enter the central chamber of the sponge</a:t>
            </a:r>
          </a:p>
          <a:p>
            <a:pPr fontAlgn="auto">
              <a:spcAft>
                <a:spcPts val="0"/>
              </a:spcAft>
              <a:buFont typeface="Wingdings" pitchFamily="2" charset="2"/>
              <a:buChar char="q"/>
              <a:defRPr/>
            </a:pPr>
            <a:r>
              <a:rPr lang="en-US" sz="9600" b="1" dirty="0">
                <a:cs typeface="Arial" pitchFamily="34" charset="0"/>
              </a:rPr>
              <a:t>Collar</a:t>
            </a:r>
            <a:r>
              <a:rPr lang="en-US" sz="9600" dirty="0">
                <a:cs typeface="Arial" pitchFamily="34" charset="0"/>
              </a:rPr>
              <a:t> </a:t>
            </a:r>
            <a:r>
              <a:rPr lang="en-US" sz="9600" b="1" dirty="0">
                <a:cs typeface="Arial" pitchFamily="34" charset="0"/>
              </a:rPr>
              <a:t>cells</a:t>
            </a:r>
            <a:r>
              <a:rPr lang="en-US" sz="9600" dirty="0">
                <a:cs typeface="Arial" pitchFamily="34" charset="0"/>
              </a:rPr>
              <a:t> (</a:t>
            </a:r>
            <a:r>
              <a:rPr lang="en-US" sz="9600" b="1" dirty="0" err="1">
                <a:cs typeface="Arial" pitchFamily="34" charset="0"/>
              </a:rPr>
              <a:t>choanocytes</a:t>
            </a:r>
            <a:r>
              <a:rPr lang="en-US" sz="9600" dirty="0">
                <a:cs typeface="Arial" pitchFamily="34" charset="0"/>
              </a:rPr>
              <a:t>) – Have a </a:t>
            </a:r>
            <a:r>
              <a:rPr lang="en-US" sz="9600" b="1" dirty="0">
                <a:cs typeface="Arial" pitchFamily="34" charset="0"/>
              </a:rPr>
              <a:t>single</a:t>
            </a:r>
            <a:r>
              <a:rPr lang="en-US" sz="9600" dirty="0">
                <a:cs typeface="Arial" pitchFamily="34" charset="0"/>
              </a:rPr>
              <a:t> </a:t>
            </a:r>
            <a:r>
              <a:rPr lang="en-US" sz="9600" b="1" dirty="0">
                <a:cs typeface="Arial" pitchFamily="34" charset="0"/>
              </a:rPr>
              <a:t>flagella</a:t>
            </a:r>
            <a:r>
              <a:rPr lang="en-US" sz="9600" dirty="0">
                <a:cs typeface="Arial" pitchFamily="34" charset="0"/>
              </a:rPr>
              <a:t> </a:t>
            </a:r>
            <a:r>
              <a:rPr lang="en-US" sz="9600" b="1" dirty="0">
                <a:cs typeface="Arial" pitchFamily="34" charset="0"/>
              </a:rPr>
              <a:t>surrounded</a:t>
            </a:r>
            <a:r>
              <a:rPr lang="en-US" sz="9600" dirty="0">
                <a:cs typeface="Arial" pitchFamily="34" charset="0"/>
              </a:rPr>
              <a:t> </a:t>
            </a:r>
            <a:r>
              <a:rPr lang="en-US" sz="9600" b="1" dirty="0">
                <a:cs typeface="Arial" pitchFamily="34" charset="0"/>
              </a:rPr>
              <a:t>by</a:t>
            </a:r>
            <a:r>
              <a:rPr lang="en-US" sz="9600" dirty="0">
                <a:cs typeface="Arial" pitchFamily="34" charset="0"/>
              </a:rPr>
              <a:t> </a:t>
            </a:r>
            <a:r>
              <a:rPr lang="en-US" sz="9600" b="1" dirty="0">
                <a:cs typeface="Arial" pitchFamily="34" charset="0"/>
              </a:rPr>
              <a:t>a</a:t>
            </a:r>
            <a:r>
              <a:rPr lang="en-US" sz="9600" dirty="0">
                <a:cs typeface="Arial" pitchFamily="34" charset="0"/>
              </a:rPr>
              <a:t> </a:t>
            </a:r>
            <a:r>
              <a:rPr lang="en-US" sz="9600" b="1" dirty="0">
                <a:cs typeface="Arial" pitchFamily="34" charset="0"/>
              </a:rPr>
              <a:t>sticky</a:t>
            </a:r>
            <a:r>
              <a:rPr lang="en-US" sz="9600" dirty="0">
                <a:cs typeface="Arial" pitchFamily="34" charset="0"/>
              </a:rPr>
              <a:t> </a:t>
            </a:r>
            <a:r>
              <a:rPr lang="en-US" sz="9600" b="1" dirty="0">
                <a:cs typeface="Arial" pitchFamily="34" charset="0"/>
              </a:rPr>
              <a:t>collar</a:t>
            </a:r>
            <a:r>
              <a:rPr lang="en-US" sz="9600" dirty="0">
                <a:cs typeface="Arial" pitchFamily="34" charset="0"/>
              </a:rPr>
              <a:t>.  The flagella whips around and creates a current, which brings in food, which gets stuck on the collar, and either digested by the collar cell, or distributed by the amoeboid cells.</a:t>
            </a:r>
          </a:p>
          <a:p>
            <a:pPr fontAlgn="auto">
              <a:spcAft>
                <a:spcPts val="0"/>
              </a:spcAft>
              <a:buFont typeface="Wingdings" pitchFamily="2" charset="2"/>
              <a:buChar char="q"/>
              <a:defRPr/>
            </a:pPr>
            <a:r>
              <a:rPr lang="en-US" sz="9600" dirty="0">
                <a:cs typeface="Arial" pitchFamily="34" charset="0"/>
              </a:rPr>
              <a:t>Most sponges are also supported by fibers of a protein called </a:t>
            </a:r>
            <a:r>
              <a:rPr lang="en-US" sz="9600" b="1" dirty="0" err="1">
                <a:cs typeface="Arial" pitchFamily="34" charset="0"/>
              </a:rPr>
              <a:t>spongin</a:t>
            </a:r>
            <a:r>
              <a:rPr lang="en-US" sz="9600" dirty="0">
                <a:cs typeface="Arial" pitchFamily="34" charset="0"/>
              </a:rPr>
              <a:t>.  The specimen in your box is only the </a:t>
            </a:r>
            <a:r>
              <a:rPr lang="en-US" sz="9600" dirty="0" err="1">
                <a:cs typeface="Arial" pitchFamily="34" charset="0"/>
              </a:rPr>
              <a:t>spongin</a:t>
            </a:r>
            <a:r>
              <a:rPr lang="en-US" sz="9600" dirty="0">
                <a:cs typeface="Arial" pitchFamily="34" charset="0"/>
              </a:rPr>
              <a:t> fiber remains of a sponge that was once alive.</a:t>
            </a:r>
          </a:p>
          <a:p>
            <a:pPr fontAlgn="auto">
              <a:lnSpc>
                <a:spcPct val="80000"/>
              </a:lnSpc>
              <a:spcAft>
                <a:spcPts val="0"/>
              </a:spcAft>
              <a:buFont typeface="Wingdings" pitchFamily="2" charset="2"/>
              <a:buChar char="q"/>
              <a:defRPr/>
            </a:pPr>
            <a:endParaRPr lang="en-US" sz="2400" b="1" dirty="0"/>
          </a:p>
        </p:txBody>
      </p:sp>
      <p:sp>
        <p:nvSpPr>
          <p:cNvPr id="5" name="Rectangle 6">
            <a:extLst>
              <a:ext uri="{FF2B5EF4-FFF2-40B4-BE49-F238E27FC236}">
                <a16:creationId xmlns:a16="http://schemas.microsoft.com/office/drawing/2014/main" id="{40B66F6D-128A-430B-A4F3-5A121EC68529}"/>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C4DBC69-B445-4942-95C9-D079657EB7A2}" type="slidenum">
              <a:rPr lang="en-US" altLang="en-US">
                <a:solidFill>
                  <a:srgbClr val="898989"/>
                </a:solidFill>
              </a:rPr>
              <a:pPr eaLnBrk="1" hangingPunct="1"/>
              <a:t>67</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58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58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458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458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458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6779F053-EC70-4B34-87F2-16B1689B9C62}"/>
              </a:ext>
            </a:extLst>
          </p:cNvPr>
          <p:cNvSpPr>
            <a:spLocks noGrp="1" noChangeArrowheads="1"/>
          </p:cNvSpPr>
          <p:nvPr>
            <p:ph type="title"/>
          </p:nvPr>
        </p:nvSpPr>
        <p:spPr>
          <a:xfrm>
            <a:off x="381000" y="0"/>
            <a:ext cx="8229600" cy="685800"/>
          </a:xfrm>
          <a:solidFill>
            <a:schemeClr val="accent6">
              <a:lumMod val="75000"/>
            </a:schemeClr>
          </a:solidFill>
          <a:ln w="38100">
            <a:solidFill>
              <a:schemeClr val="tx1"/>
            </a:solidFill>
          </a:ln>
        </p:spPr>
        <p:txBody>
          <a:bodyPr rtlCol="0">
            <a:normAutofit/>
          </a:bodyPr>
          <a:lstStyle/>
          <a:p>
            <a:pPr fontAlgn="auto">
              <a:spcAft>
                <a:spcPts val="0"/>
              </a:spcAft>
              <a:defRPr/>
            </a:pPr>
            <a:r>
              <a:rPr lang="en-US" sz="2800" b="1" dirty="0">
                <a:cs typeface="Arial" pitchFamily="34" charset="0"/>
              </a:rPr>
              <a:t>Phylum </a:t>
            </a:r>
            <a:r>
              <a:rPr lang="en-US" sz="2800" b="1" dirty="0" err="1">
                <a:cs typeface="Arial" pitchFamily="34" charset="0"/>
              </a:rPr>
              <a:t>Porifera</a:t>
            </a:r>
            <a:r>
              <a:rPr lang="en-US" sz="2800" b="1" dirty="0">
                <a:cs typeface="Arial" pitchFamily="34" charset="0"/>
              </a:rPr>
              <a:t> - Sponges</a:t>
            </a:r>
            <a:r>
              <a:rPr lang="en-US" sz="2800" dirty="0">
                <a:cs typeface="Arial" pitchFamily="34" charset="0"/>
              </a:rPr>
              <a:t> </a:t>
            </a:r>
          </a:p>
        </p:txBody>
      </p:sp>
      <p:sp>
        <p:nvSpPr>
          <p:cNvPr id="24580" name="Rectangle 4">
            <a:extLst>
              <a:ext uri="{FF2B5EF4-FFF2-40B4-BE49-F238E27FC236}">
                <a16:creationId xmlns:a16="http://schemas.microsoft.com/office/drawing/2014/main" id="{E68BFD16-8A95-4193-B660-1D2D6A589500}"/>
              </a:ext>
            </a:extLst>
          </p:cNvPr>
          <p:cNvSpPr>
            <a:spLocks noGrp="1" noChangeArrowheads="1"/>
          </p:cNvSpPr>
          <p:nvPr>
            <p:ph type="body" sz="half" idx="1"/>
          </p:nvPr>
        </p:nvSpPr>
        <p:spPr>
          <a:xfrm>
            <a:off x="152400" y="838200"/>
            <a:ext cx="8763000" cy="5791200"/>
          </a:xfrm>
        </p:spPr>
        <p:txBody>
          <a:bodyPr/>
          <a:lstStyle/>
          <a:p>
            <a:pPr>
              <a:buFont typeface="Wingdings" panose="05000000000000000000" pitchFamily="2" charset="2"/>
              <a:buChar char="q"/>
            </a:pPr>
            <a:r>
              <a:rPr lang="en-US" altLang="en-US" sz="2400">
                <a:cs typeface="Arial" panose="020B0604020202020204" pitchFamily="34" charset="0"/>
              </a:rPr>
              <a:t>For an excellent diagram of cell types and video of how sponges feed, go to </a:t>
            </a:r>
            <a:r>
              <a:rPr lang="en-US" altLang="en-US" sz="1800" b="1">
                <a:cs typeface="Arial" panose="020B0604020202020204" pitchFamily="34" charset="0"/>
                <a:hlinkClick r:id="rId2"/>
              </a:rPr>
              <a:t>http://www.biology.ualberta.ca/courses.hp/zool250/animations/Porifera.swf</a:t>
            </a:r>
            <a:endParaRPr lang="en-US" altLang="en-US" sz="3800">
              <a:cs typeface="Arial" panose="020B0604020202020204" pitchFamily="34" charset="0"/>
            </a:endParaRPr>
          </a:p>
          <a:p>
            <a:pPr>
              <a:lnSpc>
                <a:spcPct val="80000"/>
              </a:lnSpc>
              <a:buFont typeface="Wingdings" panose="05000000000000000000" pitchFamily="2" charset="2"/>
              <a:buChar char="q"/>
            </a:pPr>
            <a:endParaRPr lang="en-US" altLang="en-US" sz="2400" b="1"/>
          </a:p>
        </p:txBody>
      </p:sp>
      <p:sp>
        <p:nvSpPr>
          <p:cNvPr id="5" name="Rectangle 6">
            <a:extLst>
              <a:ext uri="{FF2B5EF4-FFF2-40B4-BE49-F238E27FC236}">
                <a16:creationId xmlns:a16="http://schemas.microsoft.com/office/drawing/2014/main" id="{FE35904C-C6B6-4B4B-9223-CFE8E4630630}"/>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5CAEA19-3EAE-461B-842E-326A26716BED}" type="slidenum">
              <a:rPr lang="en-US" altLang="en-US">
                <a:solidFill>
                  <a:srgbClr val="898989"/>
                </a:solidFill>
              </a:rPr>
              <a:pPr eaLnBrk="1" hangingPunct="1"/>
              <a:t>68</a:t>
            </a:fld>
            <a:endParaRPr lang="en-US" altLang="en-US">
              <a:solidFill>
                <a:srgbClr val="898989"/>
              </a:solidFill>
            </a:endParaRPr>
          </a:p>
        </p:txBody>
      </p:sp>
      <p:sp>
        <p:nvSpPr>
          <p:cNvPr id="12" name="Action Button: Back or Previous 11">
            <a:hlinkClick r:id="rId3" action="ppaction://hlinksldjump" highlightClick="1"/>
            <a:extLst>
              <a:ext uri="{FF2B5EF4-FFF2-40B4-BE49-F238E27FC236}">
                <a16:creationId xmlns:a16="http://schemas.microsoft.com/office/drawing/2014/main" id="{650259CD-2101-4A7E-95B8-4D7E42251C0E}"/>
              </a:ext>
            </a:extLst>
          </p:cNvPr>
          <p:cNvSpPr>
            <a:spLocks noChangeAspect="1"/>
          </p:cNvSpPr>
          <p:nvPr/>
        </p:nvSpPr>
        <p:spPr>
          <a:xfrm>
            <a:off x="2819400" y="6096000"/>
            <a:ext cx="457200" cy="4572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13" name="Action Button: Back or Previous 12">
            <a:hlinkClick r:id="rId4" action="ppaction://hlinksldjump" highlightClick="1"/>
            <a:extLst>
              <a:ext uri="{FF2B5EF4-FFF2-40B4-BE49-F238E27FC236}">
                <a16:creationId xmlns:a16="http://schemas.microsoft.com/office/drawing/2014/main" id="{FE176A20-BFE4-4984-801C-2C0D26316A16}"/>
              </a:ext>
            </a:extLst>
          </p:cNvPr>
          <p:cNvSpPr>
            <a:spLocks noChangeAspect="1"/>
          </p:cNvSpPr>
          <p:nvPr/>
        </p:nvSpPr>
        <p:spPr>
          <a:xfrm>
            <a:off x="7620000" y="6096000"/>
            <a:ext cx="457200" cy="4572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14" name="TextBox 13">
            <a:extLst>
              <a:ext uri="{FF2B5EF4-FFF2-40B4-BE49-F238E27FC236}">
                <a16:creationId xmlns:a16="http://schemas.microsoft.com/office/drawing/2014/main" id="{573F85C9-7933-48EC-8F05-75A720D64171}"/>
              </a:ext>
            </a:extLst>
          </p:cNvPr>
          <p:cNvSpPr txBox="1">
            <a:spLocks noChangeArrowheads="1"/>
          </p:cNvSpPr>
          <p:nvPr/>
        </p:nvSpPr>
        <p:spPr bwMode="auto">
          <a:xfrm>
            <a:off x="152400" y="5867400"/>
            <a:ext cx="2895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version for lower grades</a:t>
            </a:r>
          </a:p>
        </p:txBody>
      </p:sp>
      <p:sp>
        <p:nvSpPr>
          <p:cNvPr id="15" name="TextBox 14">
            <a:extLst>
              <a:ext uri="{FF2B5EF4-FFF2-40B4-BE49-F238E27FC236}">
                <a16:creationId xmlns:a16="http://schemas.microsoft.com/office/drawing/2014/main" id="{DFEE3DE2-DFE5-4EFA-AB4B-5681B97BD23B}"/>
              </a:ext>
            </a:extLst>
          </p:cNvPr>
          <p:cNvSpPr txBox="1">
            <a:spLocks noChangeArrowheads="1"/>
          </p:cNvSpPr>
          <p:nvPr/>
        </p:nvSpPr>
        <p:spPr bwMode="auto">
          <a:xfrm>
            <a:off x="4876800" y="5867400"/>
            <a:ext cx="2743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version for higher grades</a:t>
            </a:r>
          </a:p>
        </p:txBody>
      </p:sp>
      <p:pic>
        <p:nvPicPr>
          <p:cNvPr id="89097" name="Picture 2">
            <a:extLst>
              <a:ext uri="{FF2B5EF4-FFF2-40B4-BE49-F238E27FC236}">
                <a16:creationId xmlns:a16="http://schemas.microsoft.com/office/drawing/2014/main" id="{5787FC33-468D-4CA8-9F00-F2E12B61A1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905000"/>
            <a:ext cx="3419475"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8" name="TextBox 9">
            <a:extLst>
              <a:ext uri="{FF2B5EF4-FFF2-40B4-BE49-F238E27FC236}">
                <a16:creationId xmlns:a16="http://schemas.microsoft.com/office/drawing/2014/main" id="{CA5AF3D0-7D5C-4B79-B315-CA9C6B70D0B1}"/>
              </a:ext>
            </a:extLst>
          </p:cNvPr>
          <p:cNvSpPr txBox="1">
            <a:spLocks noChangeArrowheads="1"/>
          </p:cNvSpPr>
          <p:nvPr/>
        </p:nvSpPr>
        <p:spPr bwMode="auto">
          <a:xfrm>
            <a:off x="2362200" y="2057400"/>
            <a:ext cx="26670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pinacocyte</a:t>
            </a:r>
          </a:p>
          <a:p>
            <a:pPr eaLnBrk="1" hangingPunct="1"/>
            <a:endParaRPr lang="en-US" altLang="en-US" sz="2400" b="1"/>
          </a:p>
          <a:p>
            <a:pPr eaLnBrk="1" hangingPunct="1"/>
            <a:r>
              <a:rPr lang="en-US" altLang="en-US" sz="2400" b="1"/>
              <a:t>amoebocyte</a:t>
            </a:r>
          </a:p>
          <a:p>
            <a:pPr eaLnBrk="1" hangingPunct="1"/>
            <a:endParaRPr lang="en-US" altLang="en-US" sz="2400" b="1"/>
          </a:p>
          <a:p>
            <a:pPr eaLnBrk="1" hangingPunct="1"/>
            <a:r>
              <a:rPr lang="en-US" altLang="en-US" sz="2400" b="1"/>
              <a:t>porocyte</a:t>
            </a:r>
          </a:p>
          <a:p>
            <a:pPr eaLnBrk="1" hangingPunct="1"/>
            <a:endParaRPr lang="en-US" altLang="en-US" sz="2400" b="1"/>
          </a:p>
          <a:p>
            <a:pPr eaLnBrk="1" hangingPunct="1"/>
            <a:r>
              <a:rPr lang="en-US" altLang="en-US" sz="2400" b="1"/>
              <a:t>choanocyte</a:t>
            </a:r>
          </a:p>
          <a:p>
            <a:pPr eaLnBrk="1" hangingPunct="1"/>
            <a:endParaRPr lang="en-US" altLang="en-US" sz="2400" b="1"/>
          </a:p>
          <a:p>
            <a:pPr eaLnBrk="1" hangingPunct="1"/>
            <a:r>
              <a:rPr lang="en-US" altLang="en-US" sz="2400" b="1"/>
              <a:t>spicule</a:t>
            </a:r>
          </a:p>
          <a:p>
            <a:pPr eaLnBrk="1" hangingPunct="1"/>
            <a:endParaRPr lang="en-US" altLang="en-US"/>
          </a:p>
        </p:txBody>
      </p:sp>
      <p:cxnSp>
        <p:nvCxnSpPr>
          <p:cNvPr id="18" name="Straight Connector 17">
            <a:extLst>
              <a:ext uri="{FF2B5EF4-FFF2-40B4-BE49-F238E27FC236}">
                <a16:creationId xmlns:a16="http://schemas.microsoft.com/office/drawing/2014/main" id="{30039F78-C97F-4BAF-95CC-01E5DFEAF79D}"/>
              </a:ext>
            </a:extLst>
          </p:cNvPr>
          <p:cNvCxnSpPr/>
          <p:nvPr/>
        </p:nvCxnSpPr>
        <p:spPr>
          <a:xfrm>
            <a:off x="4419600" y="3048000"/>
            <a:ext cx="1524000" cy="76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E8495D6F-F292-41B8-B99B-B8E7D86028AD}"/>
              </a:ext>
            </a:extLst>
          </p:cNvPr>
          <p:cNvCxnSpPr/>
          <p:nvPr/>
        </p:nvCxnSpPr>
        <p:spPr>
          <a:xfrm>
            <a:off x="3962400" y="3810000"/>
            <a:ext cx="1981200" cy="304800"/>
          </a:xfrm>
          <a:prstGeom prst="line">
            <a:avLst/>
          </a:prstGeom>
          <a:ln w="28575"/>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254B8EFD-DE94-4D6F-BFEE-7C3A8DDCCC25}"/>
              </a:ext>
            </a:extLst>
          </p:cNvPr>
          <p:cNvCxnSpPr/>
          <p:nvPr/>
        </p:nvCxnSpPr>
        <p:spPr>
          <a:xfrm flipV="1">
            <a:off x="4267200" y="4343400"/>
            <a:ext cx="1905000" cy="152400"/>
          </a:xfrm>
          <a:prstGeom prst="line">
            <a:avLst/>
          </a:prstGeom>
          <a:ln w="28575"/>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C7FB8F40-5A8B-4AD4-B4FB-B0441220C05F}"/>
              </a:ext>
            </a:extLst>
          </p:cNvPr>
          <p:cNvCxnSpPr/>
          <p:nvPr/>
        </p:nvCxnSpPr>
        <p:spPr>
          <a:xfrm flipV="1">
            <a:off x="3657600" y="4648200"/>
            <a:ext cx="2438400" cy="533400"/>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31F4D512-4FDE-48E2-86EA-A3598139B5CD}"/>
              </a:ext>
            </a:extLst>
          </p:cNvPr>
          <p:cNvCxnSpPr/>
          <p:nvPr/>
        </p:nvCxnSpPr>
        <p:spPr>
          <a:xfrm>
            <a:off x="4267200" y="2362200"/>
            <a:ext cx="1828800" cy="381000"/>
          </a:xfrm>
          <a:prstGeom prst="line">
            <a:avLst/>
          </a:prstGeom>
          <a:ln w="28575"/>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22831D55-9445-42EA-8DA9-5A9608D8F438}"/>
              </a:ext>
            </a:extLst>
          </p:cNvPr>
          <p:cNvSpPr>
            <a:spLocks noGrp="1" noChangeArrowheads="1"/>
          </p:cNvSpPr>
          <p:nvPr>
            <p:ph type="title"/>
          </p:nvPr>
        </p:nvSpPr>
        <p:spPr>
          <a:xfrm>
            <a:off x="457200" y="152400"/>
            <a:ext cx="8229600" cy="731838"/>
          </a:xfrm>
          <a:solidFill>
            <a:schemeClr val="accent6">
              <a:lumMod val="75000"/>
            </a:schemeClr>
          </a:solidFill>
          <a:ln w="38100">
            <a:solidFill>
              <a:schemeClr val="tx1"/>
            </a:solidFill>
          </a:ln>
        </p:spPr>
        <p:txBody>
          <a:bodyPr rtlCol="0">
            <a:normAutofit/>
          </a:bodyPr>
          <a:lstStyle/>
          <a:p>
            <a:pPr fontAlgn="auto">
              <a:spcAft>
                <a:spcPts val="0"/>
              </a:spcAft>
              <a:defRPr/>
            </a:pPr>
            <a:r>
              <a:rPr lang="en-US" sz="2800" b="1" dirty="0">
                <a:cs typeface="Arial" pitchFamily="34" charset="0"/>
              </a:rPr>
              <a:t>Phylum </a:t>
            </a:r>
            <a:r>
              <a:rPr lang="en-US" sz="2800" b="1" dirty="0" err="1">
                <a:cs typeface="Arial" pitchFamily="34" charset="0"/>
              </a:rPr>
              <a:t>Cnidaria</a:t>
            </a:r>
            <a:r>
              <a:rPr lang="en-US" sz="2800" b="1" dirty="0">
                <a:cs typeface="Arial" pitchFamily="34" charset="0"/>
              </a:rPr>
              <a:t>- Jellyfishes, hydra, corals etc.</a:t>
            </a:r>
          </a:p>
        </p:txBody>
      </p:sp>
      <p:sp>
        <p:nvSpPr>
          <p:cNvPr id="27658" name="Rectangle 10">
            <a:extLst>
              <a:ext uri="{FF2B5EF4-FFF2-40B4-BE49-F238E27FC236}">
                <a16:creationId xmlns:a16="http://schemas.microsoft.com/office/drawing/2014/main" id="{00DCF0BE-F294-42FE-A536-8F710132637B}"/>
              </a:ext>
            </a:extLst>
          </p:cNvPr>
          <p:cNvSpPr>
            <a:spLocks noGrp="1" noChangeArrowheads="1"/>
          </p:cNvSpPr>
          <p:nvPr>
            <p:ph type="body" sz="half" idx="1"/>
          </p:nvPr>
        </p:nvSpPr>
        <p:spPr>
          <a:xfrm>
            <a:off x="0" y="990600"/>
            <a:ext cx="5410200" cy="5715000"/>
          </a:xfrm>
        </p:spPr>
        <p:txBody>
          <a:bodyPr/>
          <a:lstStyle/>
          <a:p>
            <a:pPr>
              <a:lnSpc>
                <a:spcPct val="120000"/>
              </a:lnSpc>
              <a:spcBef>
                <a:spcPct val="0"/>
              </a:spcBef>
              <a:buFont typeface="Wingdings" panose="05000000000000000000" pitchFamily="2" charset="2"/>
              <a:buChar char="q"/>
            </a:pPr>
            <a:r>
              <a:rPr lang="en-US" altLang="en-US" sz="2400" b="1">
                <a:cs typeface="Arial" panose="020B0604020202020204" pitchFamily="34" charset="0"/>
              </a:rPr>
              <a:t>First</a:t>
            </a:r>
            <a:r>
              <a:rPr lang="en-US" altLang="en-US" sz="2400">
                <a:cs typeface="Arial" panose="020B0604020202020204" pitchFamily="34" charset="0"/>
              </a:rPr>
              <a:t> </a:t>
            </a:r>
            <a:r>
              <a:rPr lang="en-US" altLang="en-US" sz="2400" b="1">
                <a:cs typeface="Arial" panose="020B0604020202020204" pitchFamily="34" charset="0"/>
              </a:rPr>
              <a:t>organisms</a:t>
            </a:r>
            <a:r>
              <a:rPr lang="en-US" altLang="en-US" sz="2400">
                <a:cs typeface="Arial" panose="020B0604020202020204" pitchFamily="34" charset="0"/>
              </a:rPr>
              <a:t> </a:t>
            </a:r>
            <a:r>
              <a:rPr lang="en-US" altLang="en-US" sz="2400" b="1">
                <a:cs typeface="Arial" panose="020B0604020202020204" pitchFamily="34" charset="0"/>
              </a:rPr>
              <a:t>to</a:t>
            </a:r>
            <a:r>
              <a:rPr lang="en-US" altLang="en-US" sz="2400">
                <a:cs typeface="Arial" panose="020B0604020202020204" pitchFamily="34" charset="0"/>
              </a:rPr>
              <a:t> </a:t>
            </a:r>
            <a:r>
              <a:rPr lang="en-US" altLang="en-US" sz="2400" b="1">
                <a:cs typeface="Arial" panose="020B0604020202020204" pitchFamily="34" charset="0"/>
              </a:rPr>
              <a:t>have</a:t>
            </a:r>
            <a:r>
              <a:rPr lang="en-US" altLang="en-US" sz="2400">
                <a:cs typeface="Arial" panose="020B0604020202020204" pitchFamily="34" charset="0"/>
              </a:rPr>
              <a:t> </a:t>
            </a:r>
            <a:r>
              <a:rPr lang="en-US" altLang="en-US" sz="2400" b="1">
                <a:cs typeface="Arial" panose="020B0604020202020204" pitchFamily="34" charset="0"/>
              </a:rPr>
              <a:t>tissues</a:t>
            </a:r>
            <a:r>
              <a:rPr lang="en-US" altLang="en-US" sz="2400">
                <a:cs typeface="Arial" panose="020B0604020202020204" pitchFamily="34" charset="0"/>
              </a:rPr>
              <a:t>.</a:t>
            </a:r>
          </a:p>
          <a:p>
            <a:pPr lvl="1">
              <a:lnSpc>
                <a:spcPct val="120000"/>
              </a:lnSpc>
              <a:spcBef>
                <a:spcPct val="0"/>
              </a:spcBef>
              <a:buFont typeface="Wingdings" panose="05000000000000000000" pitchFamily="2" charset="2"/>
              <a:buChar char="q"/>
            </a:pPr>
            <a:r>
              <a:rPr lang="en-US" altLang="en-US" sz="2400" b="1">
                <a:cs typeface="Arial" panose="020B0604020202020204" pitchFamily="34" charset="0"/>
              </a:rPr>
              <a:t>Ectoderm</a:t>
            </a:r>
            <a:r>
              <a:rPr lang="en-US" altLang="en-US" sz="2400">
                <a:cs typeface="Arial" panose="020B0604020202020204" pitchFamily="34" charset="0"/>
              </a:rPr>
              <a:t> (outer) </a:t>
            </a:r>
          </a:p>
          <a:p>
            <a:pPr lvl="1">
              <a:lnSpc>
                <a:spcPct val="120000"/>
              </a:lnSpc>
              <a:spcBef>
                <a:spcPct val="0"/>
              </a:spcBef>
              <a:buFont typeface="Wingdings" panose="05000000000000000000" pitchFamily="2" charset="2"/>
              <a:buChar char="q"/>
            </a:pPr>
            <a:r>
              <a:rPr lang="en-US" altLang="en-US" sz="2400" b="1">
                <a:cs typeface="Arial" panose="020B0604020202020204" pitchFamily="34" charset="0"/>
              </a:rPr>
              <a:t>mesoderm</a:t>
            </a:r>
            <a:r>
              <a:rPr lang="en-US" altLang="en-US" sz="2400">
                <a:cs typeface="Arial" panose="020B0604020202020204" pitchFamily="34" charset="0"/>
              </a:rPr>
              <a:t> (middle) </a:t>
            </a:r>
          </a:p>
          <a:p>
            <a:pPr lvl="1">
              <a:lnSpc>
                <a:spcPct val="120000"/>
              </a:lnSpc>
              <a:spcBef>
                <a:spcPct val="0"/>
              </a:spcBef>
              <a:buFont typeface="Wingdings" panose="05000000000000000000" pitchFamily="2" charset="2"/>
              <a:buChar char="q"/>
            </a:pPr>
            <a:r>
              <a:rPr lang="en-US" altLang="en-US" sz="2400" b="1">
                <a:cs typeface="Arial" panose="020B0604020202020204" pitchFamily="34" charset="0"/>
              </a:rPr>
              <a:t>endoderm</a:t>
            </a:r>
            <a:r>
              <a:rPr lang="en-US" altLang="en-US" sz="2400">
                <a:cs typeface="Arial" panose="020B0604020202020204" pitchFamily="34" charset="0"/>
              </a:rPr>
              <a:t> (inner) </a:t>
            </a:r>
          </a:p>
          <a:p>
            <a:pPr>
              <a:lnSpc>
                <a:spcPct val="120000"/>
              </a:lnSpc>
              <a:spcBef>
                <a:spcPct val="0"/>
              </a:spcBef>
              <a:buFont typeface="Wingdings" panose="05000000000000000000" pitchFamily="2" charset="2"/>
              <a:buChar char="q"/>
            </a:pPr>
            <a:r>
              <a:rPr lang="en-US" altLang="en-US" sz="2400">
                <a:cs typeface="Arial" panose="020B0604020202020204" pitchFamily="34" charset="0"/>
              </a:rPr>
              <a:t>Phylum can be recognized by its </a:t>
            </a:r>
            <a:r>
              <a:rPr lang="en-US" altLang="en-US" sz="2400" b="1">
                <a:cs typeface="Arial" panose="020B0604020202020204" pitchFamily="34" charset="0"/>
              </a:rPr>
              <a:t>stinging</a:t>
            </a:r>
            <a:r>
              <a:rPr lang="en-US" altLang="en-US" sz="2400">
                <a:cs typeface="Arial" panose="020B0604020202020204" pitchFamily="34" charset="0"/>
              </a:rPr>
              <a:t> </a:t>
            </a:r>
            <a:r>
              <a:rPr lang="en-US" altLang="en-US" sz="2400" b="1">
                <a:cs typeface="Arial" panose="020B0604020202020204" pitchFamily="34" charset="0"/>
              </a:rPr>
              <a:t>cells</a:t>
            </a:r>
            <a:r>
              <a:rPr lang="en-US" altLang="en-US" sz="2400">
                <a:cs typeface="Arial" panose="020B0604020202020204" pitchFamily="34" charset="0"/>
              </a:rPr>
              <a:t> called </a:t>
            </a:r>
            <a:r>
              <a:rPr lang="en-US" altLang="en-US" sz="2400" b="1">
                <a:cs typeface="Arial" panose="020B0604020202020204" pitchFamily="34" charset="0"/>
              </a:rPr>
              <a:t>nematocysts</a:t>
            </a:r>
            <a:r>
              <a:rPr lang="en-US" altLang="en-US" sz="2400">
                <a:cs typeface="Arial" panose="020B0604020202020204" pitchFamily="34" charset="0"/>
              </a:rPr>
              <a:t>. </a:t>
            </a:r>
          </a:p>
          <a:p>
            <a:pPr lvl="1">
              <a:lnSpc>
                <a:spcPct val="120000"/>
              </a:lnSpc>
              <a:spcBef>
                <a:spcPct val="0"/>
              </a:spcBef>
              <a:buFont typeface="Wingdings" panose="05000000000000000000" pitchFamily="2" charset="2"/>
              <a:buChar char="q"/>
            </a:pPr>
            <a:r>
              <a:rPr lang="en-US" altLang="en-US" sz="2400">
                <a:cs typeface="Arial" panose="020B0604020202020204" pitchFamily="34" charset="0"/>
              </a:rPr>
              <a:t>Ectodermal and are continuously produced as they are used to kill prey and defend the animal.</a:t>
            </a:r>
          </a:p>
          <a:p>
            <a:pPr lvl="1">
              <a:lnSpc>
                <a:spcPct val="80000"/>
              </a:lnSpc>
              <a:buFont typeface="Wingdings" panose="05000000000000000000" pitchFamily="2" charset="2"/>
              <a:buNone/>
            </a:pPr>
            <a:endParaRPr lang="en-US" altLang="en-US" sz="1800" b="1"/>
          </a:p>
        </p:txBody>
      </p:sp>
      <p:sp>
        <p:nvSpPr>
          <p:cNvPr id="12" name="Rectangle 6">
            <a:extLst>
              <a:ext uri="{FF2B5EF4-FFF2-40B4-BE49-F238E27FC236}">
                <a16:creationId xmlns:a16="http://schemas.microsoft.com/office/drawing/2014/main" id="{3D54771B-82B2-4F33-81C9-3D49F75663F8}"/>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0F7B8EC-35EA-4CA9-813E-D4C712C32E02}" type="slidenum">
              <a:rPr lang="en-US" altLang="en-US">
                <a:solidFill>
                  <a:srgbClr val="898989"/>
                </a:solidFill>
              </a:rPr>
              <a:pPr eaLnBrk="1" hangingPunct="1"/>
              <a:t>69</a:t>
            </a:fld>
            <a:endParaRPr lang="en-US" altLang="en-US">
              <a:solidFill>
                <a:srgbClr val="898989"/>
              </a:solidFill>
            </a:endParaRPr>
          </a:p>
        </p:txBody>
      </p:sp>
      <p:pic>
        <p:nvPicPr>
          <p:cNvPr id="90117" name="Picture 16" descr="medusa_diagram">
            <a:extLst>
              <a:ext uri="{FF2B5EF4-FFF2-40B4-BE49-F238E27FC236}">
                <a16:creationId xmlns:a16="http://schemas.microsoft.com/office/drawing/2014/main" id="{7DC8F09F-C277-43DB-9D99-53C6F3D236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1300" y="1981200"/>
            <a:ext cx="36703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Rectangle 21">
            <a:extLst>
              <a:ext uri="{FF2B5EF4-FFF2-40B4-BE49-F238E27FC236}">
                <a16:creationId xmlns:a16="http://schemas.microsoft.com/office/drawing/2014/main" id="{5EE7BB49-050C-4034-8C21-695452724F26}"/>
              </a:ext>
            </a:extLst>
          </p:cNvPr>
          <p:cNvSpPr>
            <a:spLocks noChangeArrowheads="1"/>
          </p:cNvSpPr>
          <p:nvPr/>
        </p:nvSpPr>
        <p:spPr bwMode="auto">
          <a:xfrm>
            <a:off x="169863" y="2435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0119" name="Rectangle 22">
            <a:extLst>
              <a:ext uri="{FF2B5EF4-FFF2-40B4-BE49-F238E27FC236}">
                <a16:creationId xmlns:a16="http://schemas.microsoft.com/office/drawing/2014/main" id="{10756424-8807-4A66-9BB4-DAE257187690}"/>
              </a:ext>
            </a:extLst>
          </p:cNvPr>
          <p:cNvSpPr>
            <a:spLocks noChangeArrowheads="1"/>
          </p:cNvSpPr>
          <p:nvPr/>
        </p:nvSpPr>
        <p:spPr bwMode="auto">
          <a:xfrm>
            <a:off x="169863" y="2435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0120" name="TextBox 12">
            <a:extLst>
              <a:ext uri="{FF2B5EF4-FFF2-40B4-BE49-F238E27FC236}">
                <a16:creationId xmlns:a16="http://schemas.microsoft.com/office/drawing/2014/main" id="{00D9FB0D-49FC-4470-A351-E5D68379FFA4}"/>
              </a:ext>
            </a:extLst>
          </p:cNvPr>
          <p:cNvSpPr txBox="1">
            <a:spLocks noChangeArrowheads="1"/>
          </p:cNvSpPr>
          <p:nvPr/>
        </p:nvSpPr>
        <p:spPr bwMode="auto">
          <a:xfrm>
            <a:off x="152400" y="5029200"/>
            <a:ext cx="8763000"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20000"/>
              </a:lnSpc>
              <a:buFont typeface="Wingdings" panose="05000000000000000000" pitchFamily="2" charset="2"/>
              <a:buChar char="q"/>
            </a:pPr>
            <a:r>
              <a:rPr lang="en-US" altLang="en-US" sz="2400"/>
              <a:t>Endoderm lines the digestive cavity. </a:t>
            </a:r>
          </a:p>
          <a:p>
            <a:pPr eaLnBrk="1" hangingPunct="1">
              <a:lnSpc>
                <a:spcPct val="120000"/>
              </a:lnSpc>
              <a:buFont typeface="Wingdings" panose="05000000000000000000" pitchFamily="2" charset="2"/>
              <a:buChar char="q"/>
            </a:pPr>
            <a:r>
              <a:rPr lang="en-US" altLang="en-US" sz="2400"/>
              <a:t>Mesoderm is only present as buds or globs (</a:t>
            </a:r>
            <a:r>
              <a:rPr lang="en-US" altLang="en-US" sz="2400" b="1"/>
              <a:t>mesoglea</a:t>
            </a:r>
            <a:r>
              <a:rPr lang="en-US" altLang="en-US" sz="2400"/>
              <a:t>) between the other two layers. </a:t>
            </a:r>
          </a:p>
          <a:p>
            <a:pPr lvl="1" eaLnBrk="1" hangingPunct="1">
              <a:lnSpc>
                <a:spcPct val="120000"/>
              </a:lnSpc>
              <a:buFont typeface="Wingdings" panose="05000000000000000000" pitchFamily="2" charset="2"/>
              <a:buChar char="q"/>
            </a:pPr>
            <a:r>
              <a:rPr lang="en-US" altLang="en-US" sz="2400"/>
              <a:t>Gives the Cnidaria shape &amp; gives jellyfish buoyancy.</a:t>
            </a:r>
          </a:p>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765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5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65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65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65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765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A8375060-ECBC-4324-A059-CFED3ADD8ADE}"/>
              </a:ext>
            </a:extLst>
          </p:cNvPr>
          <p:cNvSpPr>
            <a:spLocks noGrp="1" noChangeArrowheads="1"/>
          </p:cNvSpPr>
          <p:nvPr>
            <p:ph idx="1"/>
          </p:nvPr>
        </p:nvSpPr>
        <p:spPr>
          <a:xfrm>
            <a:off x="152400" y="533400"/>
            <a:ext cx="8763000" cy="6324600"/>
          </a:xfrm>
        </p:spPr>
        <p:txBody>
          <a:bodyPr/>
          <a:lstStyle/>
          <a:p>
            <a:pPr>
              <a:lnSpc>
                <a:spcPct val="80000"/>
              </a:lnSpc>
              <a:buFontTx/>
              <a:buNone/>
            </a:pPr>
            <a:r>
              <a:rPr lang="en-US" altLang="en-US" sz="2400" b="1"/>
              <a:t>Like the Kingdom Protista, the following three Kingdoms have cells with </a:t>
            </a:r>
            <a:r>
              <a:rPr lang="en-US" altLang="en-US" sz="2400" b="1">
                <a:solidFill>
                  <a:srgbClr val="00B0F0"/>
                </a:solidFill>
              </a:rPr>
              <a:t>compartmentalized</a:t>
            </a:r>
            <a:r>
              <a:rPr lang="en-US" altLang="en-US" sz="2400" b="1">
                <a:solidFill>
                  <a:srgbClr val="49AAB1"/>
                </a:solidFill>
              </a:rPr>
              <a:t> </a:t>
            </a:r>
            <a:r>
              <a:rPr lang="en-US" altLang="en-US" sz="2400" b="1">
                <a:solidFill>
                  <a:srgbClr val="00B0F0"/>
                </a:solidFill>
              </a:rPr>
              <a:t>functions</a:t>
            </a:r>
            <a:r>
              <a:rPr lang="en-US" altLang="en-US" sz="2400" b="1"/>
              <a:t>. </a:t>
            </a:r>
          </a:p>
          <a:p>
            <a:pPr>
              <a:lnSpc>
                <a:spcPct val="80000"/>
              </a:lnSpc>
              <a:buFontTx/>
              <a:buNone/>
            </a:pPr>
            <a:r>
              <a:rPr lang="en-US" altLang="en-US" sz="2400" b="1"/>
              <a:t>Organisms belonging to these Kingdoms, however, are composed of </a:t>
            </a:r>
            <a:r>
              <a:rPr lang="en-US" altLang="en-US" sz="2400" b="1">
                <a:solidFill>
                  <a:srgbClr val="00B0F0"/>
                </a:solidFill>
              </a:rPr>
              <a:t>many</a:t>
            </a:r>
            <a:r>
              <a:rPr lang="en-US" altLang="en-US" sz="2400" b="1">
                <a:solidFill>
                  <a:srgbClr val="49AAB1"/>
                </a:solidFill>
              </a:rPr>
              <a:t> </a:t>
            </a:r>
            <a:r>
              <a:rPr lang="en-US" altLang="en-US" sz="2400" b="1">
                <a:solidFill>
                  <a:srgbClr val="00B0F0"/>
                </a:solidFill>
              </a:rPr>
              <a:t>cells</a:t>
            </a:r>
            <a:r>
              <a:rPr lang="en-US" altLang="en-US" sz="2400" b="1"/>
              <a:t> (</a:t>
            </a:r>
            <a:r>
              <a:rPr lang="en-US" altLang="en-US" sz="2400" b="1">
                <a:solidFill>
                  <a:srgbClr val="00B0F0"/>
                </a:solidFill>
              </a:rPr>
              <a:t>multicellular</a:t>
            </a:r>
            <a:r>
              <a:rPr lang="en-US" altLang="en-US" sz="2400" b="1"/>
              <a:t>) and are much larger and more complex than the protists. </a:t>
            </a:r>
          </a:p>
          <a:p>
            <a:pPr>
              <a:lnSpc>
                <a:spcPct val="80000"/>
              </a:lnSpc>
              <a:buFont typeface="Wingdings" panose="05000000000000000000" pitchFamily="2" charset="2"/>
              <a:buChar char="q"/>
            </a:pPr>
            <a:r>
              <a:rPr lang="en-US" altLang="en-US" sz="2400" b="1"/>
              <a:t>The </a:t>
            </a:r>
            <a:r>
              <a:rPr lang="en-US" altLang="en-US" sz="2400" b="1">
                <a:solidFill>
                  <a:srgbClr val="00B0F0"/>
                </a:solidFill>
              </a:rPr>
              <a:t>Kingdom</a:t>
            </a:r>
            <a:r>
              <a:rPr lang="en-US" altLang="en-US" sz="2400" b="1">
                <a:solidFill>
                  <a:srgbClr val="49AAB1"/>
                </a:solidFill>
              </a:rPr>
              <a:t> </a:t>
            </a:r>
            <a:r>
              <a:rPr lang="en-US" altLang="en-US" sz="2400" b="1">
                <a:solidFill>
                  <a:srgbClr val="00B0F0"/>
                </a:solidFill>
              </a:rPr>
              <a:t>Fungi </a:t>
            </a:r>
          </a:p>
          <a:p>
            <a:pPr lvl="1">
              <a:lnSpc>
                <a:spcPct val="80000"/>
              </a:lnSpc>
            </a:pPr>
            <a:r>
              <a:rPr lang="en-US" altLang="en-US" sz="2400" b="1"/>
              <a:t>Organisms (e.g. mushrooms and molds) that feed on non-living organic matter (deceased organisms and fecal material ). </a:t>
            </a:r>
          </a:p>
          <a:p>
            <a:pPr lvl="1">
              <a:lnSpc>
                <a:spcPct val="80000"/>
              </a:lnSpc>
            </a:pPr>
            <a:r>
              <a:rPr lang="en-US" altLang="en-US" sz="2400" b="1"/>
              <a:t>In the process, these organisms </a:t>
            </a:r>
            <a:r>
              <a:rPr lang="en-US" altLang="en-US" sz="2400" b="1">
                <a:solidFill>
                  <a:srgbClr val="00B0F0"/>
                </a:solidFill>
              </a:rPr>
              <a:t>decompose</a:t>
            </a:r>
            <a:r>
              <a:rPr lang="en-US" altLang="en-US" sz="2400" b="1">
                <a:solidFill>
                  <a:srgbClr val="49AAB1"/>
                </a:solidFill>
              </a:rPr>
              <a:t> </a:t>
            </a:r>
            <a:r>
              <a:rPr lang="en-US" altLang="en-US" sz="2400" b="1"/>
              <a:t>or break down the organic material into simpler chemicals.</a:t>
            </a:r>
          </a:p>
          <a:p>
            <a:pPr>
              <a:lnSpc>
                <a:spcPct val="80000"/>
              </a:lnSpc>
              <a:buFont typeface="Wingdings" panose="05000000000000000000" pitchFamily="2" charset="2"/>
              <a:buChar char="q"/>
            </a:pPr>
            <a:r>
              <a:rPr lang="en-US" altLang="en-US" sz="2400" b="1"/>
              <a:t> The </a:t>
            </a:r>
            <a:r>
              <a:rPr lang="en-US" altLang="en-US" sz="2400" b="1">
                <a:solidFill>
                  <a:srgbClr val="00B0F0"/>
                </a:solidFill>
              </a:rPr>
              <a:t>Kingdom</a:t>
            </a:r>
            <a:r>
              <a:rPr lang="en-US" altLang="en-US" sz="2400" b="1">
                <a:solidFill>
                  <a:srgbClr val="49AAB1"/>
                </a:solidFill>
              </a:rPr>
              <a:t> </a:t>
            </a:r>
            <a:r>
              <a:rPr lang="en-US" altLang="en-US" sz="2400" b="1">
                <a:solidFill>
                  <a:srgbClr val="00B0F0"/>
                </a:solidFill>
              </a:rPr>
              <a:t>Plantae </a:t>
            </a:r>
          </a:p>
          <a:p>
            <a:pPr lvl="1">
              <a:lnSpc>
                <a:spcPct val="80000"/>
              </a:lnSpc>
            </a:pPr>
            <a:r>
              <a:rPr lang="en-US" altLang="en-US" sz="2600" b="1"/>
              <a:t>Organisms (e.g. trees, ferns, &amp; mosses) that </a:t>
            </a:r>
            <a:r>
              <a:rPr lang="en-US" altLang="en-US" sz="2600" b="1">
                <a:solidFill>
                  <a:srgbClr val="00B0F0"/>
                </a:solidFill>
              </a:rPr>
              <a:t>make</a:t>
            </a:r>
            <a:r>
              <a:rPr lang="en-US" altLang="en-US" sz="2600" b="1">
                <a:solidFill>
                  <a:srgbClr val="49AAB1"/>
                </a:solidFill>
              </a:rPr>
              <a:t> </a:t>
            </a:r>
            <a:r>
              <a:rPr lang="en-US" altLang="en-US" sz="2600" b="1">
                <a:solidFill>
                  <a:srgbClr val="00B0F0"/>
                </a:solidFill>
              </a:rPr>
              <a:t>their</a:t>
            </a:r>
            <a:r>
              <a:rPr lang="en-US" altLang="en-US" sz="2600" b="1">
                <a:solidFill>
                  <a:srgbClr val="49AAB1"/>
                </a:solidFill>
              </a:rPr>
              <a:t> </a:t>
            </a:r>
            <a:r>
              <a:rPr lang="en-US" altLang="en-US" sz="2600" b="1">
                <a:solidFill>
                  <a:srgbClr val="00B0F0"/>
                </a:solidFill>
              </a:rPr>
              <a:t>own</a:t>
            </a:r>
            <a:r>
              <a:rPr lang="en-US" altLang="en-US" sz="2600" b="1">
                <a:solidFill>
                  <a:srgbClr val="49AAB1"/>
                </a:solidFill>
              </a:rPr>
              <a:t> </a:t>
            </a:r>
            <a:r>
              <a:rPr lang="en-US" altLang="en-US" sz="2600" b="1">
                <a:solidFill>
                  <a:srgbClr val="00B0F0"/>
                </a:solidFill>
              </a:rPr>
              <a:t>food</a:t>
            </a:r>
            <a:r>
              <a:rPr lang="en-US" altLang="en-US" sz="2600" b="1"/>
              <a:t> using the energy from sunlight. </a:t>
            </a:r>
          </a:p>
          <a:p>
            <a:pPr>
              <a:lnSpc>
                <a:spcPct val="80000"/>
              </a:lnSpc>
              <a:buFont typeface="Wingdings" panose="05000000000000000000" pitchFamily="2" charset="2"/>
              <a:buChar char="q"/>
            </a:pPr>
            <a:r>
              <a:rPr lang="en-US" altLang="en-US" sz="2400" b="1"/>
              <a:t>The </a:t>
            </a:r>
            <a:r>
              <a:rPr lang="en-US" altLang="en-US" sz="2400" b="1">
                <a:solidFill>
                  <a:srgbClr val="00B0F0"/>
                </a:solidFill>
              </a:rPr>
              <a:t>Kingdom</a:t>
            </a:r>
            <a:r>
              <a:rPr lang="en-US" altLang="en-US" sz="2400" b="1">
                <a:solidFill>
                  <a:srgbClr val="49AAB1"/>
                </a:solidFill>
              </a:rPr>
              <a:t> </a:t>
            </a:r>
            <a:r>
              <a:rPr lang="en-US" altLang="en-US" sz="2400" b="1">
                <a:solidFill>
                  <a:srgbClr val="00B0F0"/>
                </a:solidFill>
              </a:rPr>
              <a:t>Animalia </a:t>
            </a:r>
          </a:p>
          <a:p>
            <a:pPr lvl="1">
              <a:lnSpc>
                <a:spcPct val="80000"/>
              </a:lnSpc>
            </a:pPr>
            <a:r>
              <a:rPr lang="en-US" altLang="en-US" sz="2400" b="1"/>
              <a:t>All of the </a:t>
            </a:r>
            <a:r>
              <a:rPr lang="en-US" altLang="en-US" sz="2400" b="1">
                <a:solidFill>
                  <a:srgbClr val="00B0F0"/>
                </a:solidFill>
              </a:rPr>
              <a:t>multi-celled</a:t>
            </a:r>
            <a:r>
              <a:rPr lang="en-US" altLang="en-US" sz="2400" b="1">
                <a:solidFill>
                  <a:srgbClr val="49AAB1"/>
                </a:solidFill>
              </a:rPr>
              <a:t> </a:t>
            </a:r>
            <a:r>
              <a:rPr lang="en-US" altLang="en-US" sz="2400" b="1">
                <a:solidFill>
                  <a:srgbClr val="00B0F0"/>
                </a:solidFill>
              </a:rPr>
              <a:t>organisms</a:t>
            </a:r>
            <a:r>
              <a:rPr lang="en-US" altLang="en-US" sz="2400" b="1"/>
              <a:t> (like insects, fish, and mammals) that depend on other living organisms for food </a:t>
            </a:r>
          </a:p>
          <a:p>
            <a:pPr>
              <a:lnSpc>
                <a:spcPct val="80000"/>
              </a:lnSpc>
            </a:pPr>
            <a:endParaRPr lang="en-US" altLang="en-US" sz="2400" b="1"/>
          </a:p>
        </p:txBody>
      </p:sp>
      <p:sp>
        <p:nvSpPr>
          <p:cNvPr id="3" name="Rectangle 6">
            <a:extLst>
              <a:ext uri="{FF2B5EF4-FFF2-40B4-BE49-F238E27FC236}">
                <a16:creationId xmlns:a16="http://schemas.microsoft.com/office/drawing/2014/main" id="{408209A5-2C7E-449A-BCE5-AA4E604C3FBE}"/>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004BB37-5EE5-4B1A-BB8C-30337B68F584}" type="slidenum">
              <a:rPr lang="en-US" altLang="en-US">
                <a:solidFill>
                  <a:srgbClr val="898989"/>
                </a:solidFill>
              </a:rPr>
              <a:pPr eaLnBrk="1" hangingPunct="1"/>
              <a:t>7</a:t>
            </a:fld>
            <a:endParaRPr lang="en-US" altLang="en-US">
              <a:solidFill>
                <a:srgbClr val="898989"/>
              </a:solidFill>
            </a:endParaRPr>
          </a:p>
        </p:txBody>
      </p:sp>
      <p:sp>
        <p:nvSpPr>
          <p:cNvPr id="4" name="Rectangle 2">
            <a:extLst>
              <a:ext uri="{FF2B5EF4-FFF2-40B4-BE49-F238E27FC236}">
                <a16:creationId xmlns:a16="http://schemas.microsoft.com/office/drawing/2014/main" id="{56434120-1D1F-461D-8CD8-940C963D7817}"/>
              </a:ext>
            </a:extLst>
          </p:cNvPr>
          <p:cNvSpPr>
            <a:spLocks noGrp="1" noChangeArrowheads="1"/>
          </p:cNvSpPr>
          <p:nvPr>
            <p:ph type="title"/>
          </p:nvPr>
        </p:nvSpPr>
        <p:spPr>
          <a:xfrm>
            <a:off x="457200" y="0"/>
            <a:ext cx="8229600" cy="457200"/>
          </a:xfrm>
          <a:solidFill>
            <a:srgbClr val="00B0F0"/>
          </a:solidFill>
          <a:ln w="38100">
            <a:solidFill>
              <a:schemeClr val="tx1"/>
            </a:solidFill>
          </a:ln>
        </p:spPr>
        <p:txBody>
          <a:bodyPr rtlCol="0">
            <a:normAutofit fontScale="90000"/>
          </a:bodyPr>
          <a:lstStyle/>
          <a:p>
            <a:pPr fontAlgn="auto">
              <a:spcAft>
                <a:spcPts val="0"/>
              </a:spcAft>
              <a:defRPr/>
            </a:pPr>
            <a:r>
              <a:rPr lang="en-US" sz="2800" b="1"/>
              <a:t>Introduction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12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12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12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12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51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B57897E7-9402-4D0C-ABC6-E6C94F4055CA}"/>
              </a:ext>
            </a:extLst>
          </p:cNvPr>
          <p:cNvSpPr>
            <a:spLocks noGrp="1" noChangeArrowheads="1"/>
          </p:cNvSpPr>
          <p:nvPr>
            <p:ph type="title"/>
          </p:nvPr>
        </p:nvSpPr>
        <p:spPr>
          <a:xfrm>
            <a:off x="457200" y="0"/>
            <a:ext cx="8229600" cy="457200"/>
          </a:xfrm>
          <a:solidFill>
            <a:schemeClr val="accent6">
              <a:lumMod val="75000"/>
            </a:schemeClr>
          </a:solidFill>
          <a:ln w="38100">
            <a:solidFill>
              <a:schemeClr val="tx1"/>
            </a:solidFill>
          </a:ln>
        </p:spPr>
        <p:txBody>
          <a:bodyPr rtlCol="0">
            <a:normAutofit fontScale="90000"/>
          </a:bodyPr>
          <a:lstStyle/>
          <a:p>
            <a:pPr fontAlgn="auto">
              <a:spcAft>
                <a:spcPts val="0"/>
              </a:spcAft>
              <a:defRPr/>
            </a:pPr>
            <a:r>
              <a:rPr lang="en-US" sz="2800" b="1" dirty="0">
                <a:cs typeface="Arial" pitchFamily="34" charset="0"/>
              </a:rPr>
              <a:t>Phylum </a:t>
            </a:r>
            <a:r>
              <a:rPr lang="en-US" sz="2800" b="1" dirty="0" err="1">
                <a:cs typeface="Arial" pitchFamily="34" charset="0"/>
              </a:rPr>
              <a:t>Cnidaria</a:t>
            </a:r>
            <a:r>
              <a:rPr lang="en-US" sz="2800" b="1" dirty="0">
                <a:cs typeface="Arial" pitchFamily="34" charset="0"/>
              </a:rPr>
              <a:t>- Jellyfishes, hydra, corals etc.</a:t>
            </a:r>
          </a:p>
        </p:txBody>
      </p:sp>
      <p:sp>
        <p:nvSpPr>
          <p:cNvPr id="27658" name="Rectangle 10">
            <a:extLst>
              <a:ext uri="{FF2B5EF4-FFF2-40B4-BE49-F238E27FC236}">
                <a16:creationId xmlns:a16="http://schemas.microsoft.com/office/drawing/2014/main" id="{005E041E-891E-4AA6-B2FD-F59CDC423615}"/>
              </a:ext>
            </a:extLst>
          </p:cNvPr>
          <p:cNvSpPr>
            <a:spLocks noGrp="1" noChangeArrowheads="1"/>
          </p:cNvSpPr>
          <p:nvPr>
            <p:ph type="body" sz="half" idx="1"/>
          </p:nvPr>
        </p:nvSpPr>
        <p:spPr>
          <a:xfrm>
            <a:off x="0" y="533400"/>
            <a:ext cx="5638800" cy="5715000"/>
          </a:xfrm>
        </p:spPr>
        <p:txBody>
          <a:bodyPr rtlCol="0">
            <a:normAutofit fontScale="62500" lnSpcReduction="20000"/>
          </a:bodyPr>
          <a:lstStyle/>
          <a:p>
            <a:pPr fontAlgn="auto">
              <a:lnSpc>
                <a:spcPct val="120000"/>
              </a:lnSpc>
              <a:spcBef>
                <a:spcPts val="0"/>
              </a:spcBef>
              <a:spcAft>
                <a:spcPts val="0"/>
              </a:spcAft>
              <a:buFont typeface="Wingdings" pitchFamily="2" charset="2"/>
              <a:buChar char="q"/>
              <a:defRPr/>
            </a:pPr>
            <a:r>
              <a:rPr lang="en-US" sz="4000" dirty="0">
                <a:cs typeface="Arial" pitchFamily="34" charset="0"/>
              </a:rPr>
              <a:t>Cnidarians exhibit </a:t>
            </a:r>
            <a:r>
              <a:rPr lang="en-US" sz="4000" b="1" dirty="0">
                <a:cs typeface="Arial" pitchFamily="34" charset="0"/>
              </a:rPr>
              <a:t>two</a:t>
            </a:r>
            <a:r>
              <a:rPr lang="en-US" sz="4000" dirty="0">
                <a:cs typeface="Arial" pitchFamily="34" charset="0"/>
              </a:rPr>
              <a:t> </a:t>
            </a:r>
            <a:r>
              <a:rPr lang="en-US" sz="4000" b="1" dirty="0">
                <a:cs typeface="Arial" pitchFamily="34" charset="0"/>
              </a:rPr>
              <a:t>main</a:t>
            </a:r>
            <a:r>
              <a:rPr lang="en-US" sz="4000" dirty="0">
                <a:cs typeface="Arial" pitchFamily="34" charset="0"/>
              </a:rPr>
              <a:t> </a:t>
            </a:r>
            <a:r>
              <a:rPr lang="en-US" sz="4000" b="1" dirty="0">
                <a:cs typeface="Arial" pitchFamily="34" charset="0"/>
              </a:rPr>
              <a:t>body</a:t>
            </a:r>
            <a:r>
              <a:rPr lang="en-US" sz="4000" dirty="0">
                <a:cs typeface="Arial" pitchFamily="34" charset="0"/>
              </a:rPr>
              <a:t> </a:t>
            </a:r>
            <a:r>
              <a:rPr lang="en-US" sz="4000" b="1" dirty="0">
                <a:cs typeface="Arial" pitchFamily="34" charset="0"/>
              </a:rPr>
              <a:t>forms</a:t>
            </a:r>
            <a:r>
              <a:rPr lang="en-US" sz="4000" dirty="0">
                <a:cs typeface="Arial" pitchFamily="34" charset="0"/>
              </a:rPr>
              <a:t>: </a:t>
            </a:r>
          </a:p>
          <a:p>
            <a:pPr lvl="1" fontAlgn="auto">
              <a:lnSpc>
                <a:spcPct val="120000"/>
              </a:lnSpc>
              <a:spcBef>
                <a:spcPts val="0"/>
              </a:spcBef>
              <a:spcAft>
                <a:spcPts val="0"/>
              </a:spcAft>
              <a:buFont typeface="Wingdings" pitchFamily="2" charset="2"/>
              <a:buChar char="q"/>
              <a:defRPr/>
            </a:pPr>
            <a:r>
              <a:rPr lang="en-US" sz="3600" dirty="0">
                <a:cs typeface="Arial" pitchFamily="34" charset="0"/>
              </a:rPr>
              <a:t>the </a:t>
            </a:r>
            <a:r>
              <a:rPr lang="en-US" sz="3600" b="1" dirty="0">
                <a:cs typeface="Arial" pitchFamily="34" charset="0"/>
              </a:rPr>
              <a:t>polyp</a:t>
            </a:r>
            <a:r>
              <a:rPr lang="en-US" sz="3600" dirty="0">
                <a:cs typeface="Arial" pitchFamily="34" charset="0"/>
              </a:rPr>
              <a:t> </a:t>
            </a:r>
            <a:r>
              <a:rPr lang="en-US" sz="3600" b="1" dirty="0">
                <a:cs typeface="Arial" pitchFamily="34" charset="0"/>
              </a:rPr>
              <a:t>form</a:t>
            </a:r>
            <a:r>
              <a:rPr lang="en-US" sz="3600" dirty="0">
                <a:cs typeface="Arial" pitchFamily="34" charset="0"/>
              </a:rPr>
              <a:t>, which is </a:t>
            </a:r>
            <a:r>
              <a:rPr lang="en-US" sz="3600" b="1" dirty="0">
                <a:cs typeface="Arial" pitchFamily="34" charset="0"/>
              </a:rPr>
              <a:t>sessile</a:t>
            </a:r>
            <a:r>
              <a:rPr lang="en-US" sz="3600" dirty="0">
                <a:cs typeface="Arial" pitchFamily="34" charset="0"/>
              </a:rPr>
              <a:t> (attached to a surface with tentacles directed upwards), </a:t>
            </a:r>
          </a:p>
          <a:p>
            <a:pPr lvl="1" fontAlgn="auto">
              <a:lnSpc>
                <a:spcPct val="120000"/>
              </a:lnSpc>
              <a:spcBef>
                <a:spcPts val="0"/>
              </a:spcBef>
              <a:spcAft>
                <a:spcPts val="0"/>
              </a:spcAft>
              <a:buFont typeface="Wingdings" pitchFamily="2" charset="2"/>
              <a:buChar char="q"/>
              <a:defRPr/>
            </a:pPr>
            <a:r>
              <a:rPr lang="en-US" sz="3600" dirty="0">
                <a:cs typeface="Arial" pitchFamily="34" charset="0"/>
              </a:rPr>
              <a:t>the </a:t>
            </a:r>
            <a:r>
              <a:rPr lang="en-US" sz="3600" b="1" dirty="0">
                <a:cs typeface="Arial" pitchFamily="34" charset="0"/>
              </a:rPr>
              <a:t>medusa</a:t>
            </a:r>
            <a:r>
              <a:rPr lang="en-US" sz="3600" dirty="0">
                <a:cs typeface="Arial" pitchFamily="34" charset="0"/>
              </a:rPr>
              <a:t> </a:t>
            </a:r>
            <a:r>
              <a:rPr lang="en-US" sz="3600" b="1" dirty="0">
                <a:cs typeface="Arial" pitchFamily="34" charset="0"/>
              </a:rPr>
              <a:t>form</a:t>
            </a:r>
            <a:r>
              <a:rPr lang="en-US" sz="3600" dirty="0">
                <a:cs typeface="Arial" pitchFamily="34" charset="0"/>
              </a:rPr>
              <a:t>, which is a free-swimming, umbrella-like shape, with the tentacles directed downwards.</a:t>
            </a:r>
          </a:p>
          <a:p>
            <a:pPr fontAlgn="auto">
              <a:lnSpc>
                <a:spcPct val="120000"/>
              </a:lnSpc>
              <a:spcBef>
                <a:spcPts val="0"/>
              </a:spcBef>
              <a:spcAft>
                <a:spcPts val="0"/>
              </a:spcAft>
              <a:buFont typeface="Wingdings" pitchFamily="2" charset="2"/>
              <a:buChar char="q"/>
              <a:defRPr/>
            </a:pPr>
            <a:r>
              <a:rPr lang="en-US" sz="4000" dirty="0">
                <a:cs typeface="Arial" pitchFamily="34" charset="0"/>
              </a:rPr>
              <a:t>All are </a:t>
            </a:r>
            <a:r>
              <a:rPr lang="en-US" sz="4000" b="1" dirty="0" err="1">
                <a:cs typeface="Arial" pitchFamily="34" charset="0"/>
              </a:rPr>
              <a:t>radially</a:t>
            </a:r>
            <a:r>
              <a:rPr lang="en-US" sz="4000" dirty="0">
                <a:cs typeface="Arial" pitchFamily="34" charset="0"/>
              </a:rPr>
              <a:t> </a:t>
            </a:r>
            <a:r>
              <a:rPr lang="en-US" sz="4000" b="1" dirty="0">
                <a:cs typeface="Arial" pitchFamily="34" charset="0"/>
              </a:rPr>
              <a:t>symmetrical</a:t>
            </a:r>
            <a:r>
              <a:rPr lang="en-US" sz="4000" dirty="0">
                <a:cs typeface="Arial" pitchFamily="34" charset="0"/>
              </a:rPr>
              <a:t> organisms.</a:t>
            </a:r>
          </a:p>
          <a:p>
            <a:pPr fontAlgn="auto">
              <a:lnSpc>
                <a:spcPct val="120000"/>
              </a:lnSpc>
              <a:spcBef>
                <a:spcPts val="0"/>
              </a:spcBef>
              <a:spcAft>
                <a:spcPts val="0"/>
              </a:spcAft>
              <a:buFont typeface="Wingdings" pitchFamily="2" charset="2"/>
              <a:buChar char="q"/>
              <a:defRPr/>
            </a:pPr>
            <a:r>
              <a:rPr lang="en-US" sz="4000" dirty="0">
                <a:cs typeface="Arial" pitchFamily="34" charset="0"/>
              </a:rPr>
              <a:t>Have a simple </a:t>
            </a:r>
            <a:r>
              <a:rPr lang="en-US" sz="4000" b="1" dirty="0">
                <a:cs typeface="Arial" pitchFamily="34" charset="0"/>
              </a:rPr>
              <a:t>nerve</a:t>
            </a:r>
            <a:r>
              <a:rPr lang="en-US" sz="4000" dirty="0">
                <a:cs typeface="Arial" pitchFamily="34" charset="0"/>
              </a:rPr>
              <a:t> </a:t>
            </a:r>
            <a:r>
              <a:rPr lang="en-US" sz="4000" b="1" dirty="0">
                <a:cs typeface="Arial" pitchFamily="34" charset="0"/>
              </a:rPr>
              <a:t>net</a:t>
            </a:r>
            <a:r>
              <a:rPr lang="en-US" sz="4000" dirty="0">
                <a:cs typeface="Arial" pitchFamily="34" charset="0"/>
              </a:rPr>
              <a:t>, rather than a complex nervous system.  This allows them to make pulsing contractions, but no directed movement.</a:t>
            </a:r>
            <a:endParaRPr lang="en-US" sz="2800" dirty="0">
              <a:cs typeface="Arial" pitchFamily="34" charset="0"/>
            </a:endParaRPr>
          </a:p>
          <a:p>
            <a:pPr lvl="1" fontAlgn="auto">
              <a:lnSpc>
                <a:spcPct val="80000"/>
              </a:lnSpc>
              <a:spcAft>
                <a:spcPts val="0"/>
              </a:spcAft>
              <a:buFont typeface="Wingdings" pitchFamily="2" charset="2"/>
              <a:buNone/>
              <a:defRPr/>
            </a:pPr>
            <a:endParaRPr lang="en-US" sz="2000" b="1" dirty="0"/>
          </a:p>
        </p:txBody>
      </p:sp>
      <p:sp>
        <p:nvSpPr>
          <p:cNvPr id="12" name="Rectangle 6">
            <a:extLst>
              <a:ext uri="{FF2B5EF4-FFF2-40B4-BE49-F238E27FC236}">
                <a16:creationId xmlns:a16="http://schemas.microsoft.com/office/drawing/2014/main" id="{FB9A26F6-3245-44CD-8F68-490F49E2CDBD}"/>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8EBCDC5-FE3E-4148-A054-01F761A99CE6}" type="slidenum">
              <a:rPr lang="en-US" altLang="en-US">
                <a:solidFill>
                  <a:srgbClr val="898989"/>
                </a:solidFill>
              </a:rPr>
              <a:pPr eaLnBrk="1" hangingPunct="1"/>
              <a:t>70</a:t>
            </a:fld>
            <a:endParaRPr lang="en-US" altLang="en-US">
              <a:solidFill>
                <a:srgbClr val="898989"/>
              </a:solidFill>
            </a:endParaRPr>
          </a:p>
        </p:txBody>
      </p:sp>
      <p:pic>
        <p:nvPicPr>
          <p:cNvPr id="34820" name="Picture 16" descr="medusa_diagram">
            <a:extLst>
              <a:ext uri="{FF2B5EF4-FFF2-40B4-BE49-F238E27FC236}">
                <a16:creationId xmlns:a16="http://schemas.microsoft.com/office/drawing/2014/main" id="{DB2D1E54-AE27-4D2C-833A-AB3B30E8CC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762000"/>
            <a:ext cx="3429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20" descr="hydra1">
            <a:hlinkClick r:id="rId3"/>
            <a:extLst>
              <a:ext uri="{FF2B5EF4-FFF2-40B4-BE49-F238E27FC236}">
                <a16:creationId xmlns:a16="http://schemas.microsoft.com/office/drawing/2014/main" id="{756DB668-67AE-404F-935C-AA4BA92EF1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3200400"/>
            <a:ext cx="14620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Rectangle 21">
            <a:extLst>
              <a:ext uri="{FF2B5EF4-FFF2-40B4-BE49-F238E27FC236}">
                <a16:creationId xmlns:a16="http://schemas.microsoft.com/office/drawing/2014/main" id="{CDB20E4D-A5F8-442B-AFAB-2D0D66841F0D}"/>
              </a:ext>
            </a:extLst>
          </p:cNvPr>
          <p:cNvSpPr>
            <a:spLocks noChangeArrowheads="1"/>
          </p:cNvSpPr>
          <p:nvPr/>
        </p:nvSpPr>
        <p:spPr bwMode="auto">
          <a:xfrm>
            <a:off x="169863" y="2435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1144" name="Rectangle 22">
            <a:extLst>
              <a:ext uri="{FF2B5EF4-FFF2-40B4-BE49-F238E27FC236}">
                <a16:creationId xmlns:a16="http://schemas.microsoft.com/office/drawing/2014/main" id="{BEEA2C55-57F7-4C83-85C6-BA04729B3FA0}"/>
              </a:ext>
            </a:extLst>
          </p:cNvPr>
          <p:cNvSpPr>
            <a:spLocks noChangeArrowheads="1"/>
          </p:cNvSpPr>
          <p:nvPr/>
        </p:nvSpPr>
        <p:spPr bwMode="auto">
          <a:xfrm>
            <a:off x="169863" y="2435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34824" name="Picture 24" descr="jellyfish1">
            <a:extLst>
              <a:ext uri="{FF2B5EF4-FFF2-40B4-BE49-F238E27FC236}">
                <a16:creationId xmlns:a16="http://schemas.microsoft.com/office/drawing/2014/main" id="{54CECC2C-F37C-499A-9EF4-09A56D15FA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3276600"/>
            <a:ext cx="1668463"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Text Box 26">
            <a:extLst>
              <a:ext uri="{FF2B5EF4-FFF2-40B4-BE49-F238E27FC236}">
                <a16:creationId xmlns:a16="http://schemas.microsoft.com/office/drawing/2014/main" id="{82AF3BC2-0DE9-4BAE-8012-E1D7DF68D149}"/>
              </a:ext>
            </a:extLst>
          </p:cNvPr>
          <p:cNvSpPr txBox="1">
            <a:spLocks noChangeArrowheads="1"/>
          </p:cNvSpPr>
          <p:nvPr/>
        </p:nvSpPr>
        <p:spPr bwMode="auto">
          <a:xfrm>
            <a:off x="5562600" y="5257800"/>
            <a:ext cx="18145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a:t>Floating medusa</a:t>
            </a:r>
          </a:p>
        </p:txBody>
      </p:sp>
      <p:sp>
        <p:nvSpPr>
          <p:cNvPr id="34827" name="Text Box 27">
            <a:extLst>
              <a:ext uri="{FF2B5EF4-FFF2-40B4-BE49-F238E27FC236}">
                <a16:creationId xmlns:a16="http://schemas.microsoft.com/office/drawing/2014/main" id="{6F866739-11D4-442A-8806-852081EDF09E}"/>
              </a:ext>
            </a:extLst>
          </p:cNvPr>
          <p:cNvSpPr txBox="1">
            <a:spLocks noChangeArrowheads="1"/>
          </p:cNvSpPr>
          <p:nvPr/>
        </p:nvSpPr>
        <p:spPr bwMode="auto">
          <a:xfrm>
            <a:off x="7342188" y="5605463"/>
            <a:ext cx="18018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a:t>Anchored polyp </a:t>
            </a:r>
          </a:p>
        </p:txBody>
      </p:sp>
      <p:sp>
        <p:nvSpPr>
          <p:cNvPr id="17" name="Action Button: Back or Previous 16">
            <a:hlinkClick r:id="rId6" action="ppaction://hlinksldjump" highlightClick="1"/>
            <a:extLst>
              <a:ext uri="{FF2B5EF4-FFF2-40B4-BE49-F238E27FC236}">
                <a16:creationId xmlns:a16="http://schemas.microsoft.com/office/drawing/2014/main" id="{5DB2A956-CD91-44C4-8F40-C00C2DAEB064}"/>
              </a:ext>
            </a:extLst>
          </p:cNvPr>
          <p:cNvSpPr>
            <a:spLocks noChangeAspect="1"/>
          </p:cNvSpPr>
          <p:nvPr/>
        </p:nvSpPr>
        <p:spPr>
          <a:xfrm>
            <a:off x="3505200" y="6172200"/>
            <a:ext cx="457200" cy="4572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18" name="Action Button: Back or Previous 17">
            <a:hlinkClick r:id="rId7" action="ppaction://hlinksldjump" highlightClick="1"/>
            <a:extLst>
              <a:ext uri="{FF2B5EF4-FFF2-40B4-BE49-F238E27FC236}">
                <a16:creationId xmlns:a16="http://schemas.microsoft.com/office/drawing/2014/main" id="{9B324163-8A1E-419B-83DA-042B7702E1B5}"/>
              </a:ext>
            </a:extLst>
          </p:cNvPr>
          <p:cNvSpPr>
            <a:spLocks noChangeAspect="1"/>
          </p:cNvSpPr>
          <p:nvPr/>
        </p:nvSpPr>
        <p:spPr>
          <a:xfrm>
            <a:off x="7620000" y="6172200"/>
            <a:ext cx="457200" cy="4572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19" name="TextBox 18">
            <a:extLst>
              <a:ext uri="{FF2B5EF4-FFF2-40B4-BE49-F238E27FC236}">
                <a16:creationId xmlns:a16="http://schemas.microsoft.com/office/drawing/2014/main" id="{A8EA6CDD-4208-43D2-A6D7-11EEC127AC09}"/>
              </a:ext>
            </a:extLst>
          </p:cNvPr>
          <p:cNvSpPr txBox="1">
            <a:spLocks noChangeArrowheads="1"/>
          </p:cNvSpPr>
          <p:nvPr/>
        </p:nvSpPr>
        <p:spPr bwMode="auto">
          <a:xfrm>
            <a:off x="762000" y="6027738"/>
            <a:ext cx="2667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version for lower grades</a:t>
            </a:r>
          </a:p>
        </p:txBody>
      </p:sp>
      <p:sp>
        <p:nvSpPr>
          <p:cNvPr id="20" name="TextBox 19">
            <a:extLst>
              <a:ext uri="{FF2B5EF4-FFF2-40B4-BE49-F238E27FC236}">
                <a16:creationId xmlns:a16="http://schemas.microsoft.com/office/drawing/2014/main" id="{602ED329-A018-4831-9603-2DFF8B39A674}"/>
              </a:ext>
            </a:extLst>
          </p:cNvPr>
          <p:cNvSpPr txBox="1">
            <a:spLocks noChangeArrowheads="1"/>
          </p:cNvSpPr>
          <p:nvPr/>
        </p:nvSpPr>
        <p:spPr bwMode="auto">
          <a:xfrm>
            <a:off x="4572000" y="6027738"/>
            <a:ext cx="2971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version for higher grades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765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58">
                                            <p:txEl>
                                              <p:pRg st="1" end="1"/>
                                            </p:txEl>
                                          </p:spTgt>
                                        </p:tgtEl>
                                        <p:attrNameLst>
                                          <p:attrName>style.visibility</p:attrName>
                                        </p:attrNameLst>
                                      </p:cBhvr>
                                      <p:to>
                                        <p:strVal val="visible"/>
                                      </p:to>
                                    </p:set>
                                  </p:childTnLst>
                                </p:cTn>
                              </p:par>
                              <p:par>
                                <p:cTn id="11" presetID="35" presetClass="entr" presetSubtype="0" fill="hold" nodeType="withEffect">
                                  <p:stCondLst>
                                    <p:cond delay="0"/>
                                  </p:stCondLst>
                                  <p:childTnLst>
                                    <p:set>
                                      <p:cBhvr>
                                        <p:cTn id="12" dur="1" fill="hold">
                                          <p:stCondLst>
                                            <p:cond delay="0"/>
                                          </p:stCondLst>
                                        </p:cTn>
                                        <p:tgtEl>
                                          <p:spTgt spid="34821"/>
                                        </p:tgtEl>
                                        <p:attrNameLst>
                                          <p:attrName>style.visibility</p:attrName>
                                        </p:attrNameLst>
                                      </p:cBhvr>
                                      <p:to>
                                        <p:strVal val="visible"/>
                                      </p:to>
                                    </p:set>
                                    <p:animEffect transition="in" filter="fade">
                                      <p:cBhvr>
                                        <p:cTn id="13" dur="500"/>
                                        <p:tgtEl>
                                          <p:spTgt spid="34821"/>
                                        </p:tgtEl>
                                      </p:cBhvr>
                                    </p:animEffect>
                                    <p:anim calcmode="lin" valueType="num">
                                      <p:cBhvr>
                                        <p:cTn id="14" dur="500" fill="hold"/>
                                        <p:tgtEl>
                                          <p:spTgt spid="34821"/>
                                        </p:tgtEl>
                                        <p:attrNameLst>
                                          <p:attrName>style.rotation</p:attrName>
                                        </p:attrNameLst>
                                      </p:cBhvr>
                                      <p:tavLst>
                                        <p:tav tm="0">
                                          <p:val>
                                            <p:fltVal val="720"/>
                                          </p:val>
                                        </p:tav>
                                        <p:tav tm="100000">
                                          <p:val>
                                            <p:fltVal val="0"/>
                                          </p:val>
                                        </p:tav>
                                      </p:tavLst>
                                    </p:anim>
                                    <p:anim calcmode="lin" valueType="num">
                                      <p:cBhvr>
                                        <p:cTn id="15" dur="500" fill="hold"/>
                                        <p:tgtEl>
                                          <p:spTgt spid="34821"/>
                                        </p:tgtEl>
                                        <p:attrNameLst>
                                          <p:attrName>ppt_h</p:attrName>
                                        </p:attrNameLst>
                                      </p:cBhvr>
                                      <p:tavLst>
                                        <p:tav tm="0">
                                          <p:val>
                                            <p:fltVal val="0"/>
                                          </p:val>
                                        </p:tav>
                                        <p:tav tm="100000">
                                          <p:val>
                                            <p:strVal val="#ppt_h"/>
                                          </p:val>
                                        </p:tav>
                                      </p:tavLst>
                                    </p:anim>
                                    <p:anim calcmode="lin" valueType="num">
                                      <p:cBhvr>
                                        <p:cTn id="16" dur="500" fill="hold"/>
                                        <p:tgtEl>
                                          <p:spTgt spid="34821"/>
                                        </p:tgtEl>
                                        <p:attrNameLst>
                                          <p:attrName>ppt_w</p:attrName>
                                        </p:attrNameLst>
                                      </p:cBhvr>
                                      <p:tavLst>
                                        <p:tav tm="0">
                                          <p:val>
                                            <p:fltVal val="0"/>
                                          </p:val>
                                        </p:tav>
                                        <p:tav tm="100000">
                                          <p:val>
                                            <p:strVal val="#ppt_w"/>
                                          </p:val>
                                        </p:tav>
                                      </p:tavLst>
                                    </p:anim>
                                  </p:childTnLst>
                                </p:cTn>
                              </p:par>
                              <p:par>
                                <p:cTn id="17" presetID="1" presetClass="entr" presetSubtype="0" fill="hold" grpId="0" nodeType="withEffect">
                                  <p:stCondLst>
                                    <p:cond delay="0"/>
                                  </p:stCondLst>
                                  <p:childTnLst>
                                    <p:set>
                                      <p:cBhvr>
                                        <p:cTn id="18" dur="1" fill="hold">
                                          <p:stCondLst>
                                            <p:cond delay="0"/>
                                          </p:stCondLst>
                                        </p:cTn>
                                        <p:tgtEl>
                                          <p:spTgt spid="348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658">
                                            <p:txEl>
                                              <p:pRg st="2" end="2"/>
                                            </p:txEl>
                                          </p:spTgt>
                                        </p:tgtEl>
                                        <p:attrNameLst>
                                          <p:attrName>style.visibility</p:attrName>
                                        </p:attrNameLst>
                                      </p:cBhvr>
                                      <p:to>
                                        <p:strVal val="visible"/>
                                      </p:to>
                                    </p:set>
                                  </p:childTnLst>
                                </p:cTn>
                              </p:par>
                              <p:par>
                                <p:cTn id="23" presetID="35" presetClass="entr" presetSubtype="0" fill="hold" nodeType="withEffect">
                                  <p:stCondLst>
                                    <p:cond delay="0"/>
                                  </p:stCondLst>
                                  <p:childTnLst>
                                    <p:set>
                                      <p:cBhvr>
                                        <p:cTn id="24" dur="1" fill="hold">
                                          <p:stCondLst>
                                            <p:cond delay="0"/>
                                          </p:stCondLst>
                                        </p:cTn>
                                        <p:tgtEl>
                                          <p:spTgt spid="34824"/>
                                        </p:tgtEl>
                                        <p:attrNameLst>
                                          <p:attrName>style.visibility</p:attrName>
                                        </p:attrNameLst>
                                      </p:cBhvr>
                                      <p:to>
                                        <p:strVal val="visible"/>
                                      </p:to>
                                    </p:set>
                                    <p:animEffect transition="in" filter="fade">
                                      <p:cBhvr>
                                        <p:cTn id="25" dur="500"/>
                                        <p:tgtEl>
                                          <p:spTgt spid="34824"/>
                                        </p:tgtEl>
                                      </p:cBhvr>
                                    </p:animEffect>
                                    <p:anim calcmode="lin" valueType="num">
                                      <p:cBhvr>
                                        <p:cTn id="26" dur="500" fill="hold"/>
                                        <p:tgtEl>
                                          <p:spTgt spid="34824"/>
                                        </p:tgtEl>
                                        <p:attrNameLst>
                                          <p:attrName>style.rotation</p:attrName>
                                        </p:attrNameLst>
                                      </p:cBhvr>
                                      <p:tavLst>
                                        <p:tav tm="0">
                                          <p:val>
                                            <p:fltVal val="720"/>
                                          </p:val>
                                        </p:tav>
                                        <p:tav tm="100000">
                                          <p:val>
                                            <p:fltVal val="0"/>
                                          </p:val>
                                        </p:tav>
                                      </p:tavLst>
                                    </p:anim>
                                    <p:anim calcmode="lin" valueType="num">
                                      <p:cBhvr>
                                        <p:cTn id="27" dur="500" fill="hold"/>
                                        <p:tgtEl>
                                          <p:spTgt spid="34824"/>
                                        </p:tgtEl>
                                        <p:attrNameLst>
                                          <p:attrName>ppt_h</p:attrName>
                                        </p:attrNameLst>
                                      </p:cBhvr>
                                      <p:tavLst>
                                        <p:tav tm="0">
                                          <p:val>
                                            <p:fltVal val="0"/>
                                          </p:val>
                                        </p:tav>
                                        <p:tav tm="100000">
                                          <p:val>
                                            <p:strVal val="#ppt_h"/>
                                          </p:val>
                                        </p:tav>
                                      </p:tavLst>
                                    </p:anim>
                                    <p:anim calcmode="lin" valueType="num">
                                      <p:cBhvr>
                                        <p:cTn id="28" dur="500" fill="hold"/>
                                        <p:tgtEl>
                                          <p:spTgt spid="34824"/>
                                        </p:tgtEl>
                                        <p:attrNameLst>
                                          <p:attrName>ppt_w</p:attrName>
                                        </p:attrNameLst>
                                      </p:cBhvr>
                                      <p:tavLst>
                                        <p:tav tm="0">
                                          <p:val>
                                            <p:fltVal val="0"/>
                                          </p:val>
                                        </p:tav>
                                        <p:tav tm="100000">
                                          <p:val>
                                            <p:strVal val="#ppt_w"/>
                                          </p:val>
                                        </p:tav>
                                      </p:tavLst>
                                    </p:anim>
                                  </p:childTnLst>
                                </p:cTn>
                              </p:par>
                              <p:par>
                                <p:cTn id="29" presetID="1" presetClass="entr" presetSubtype="0" fill="hold" grpId="0" nodeType="withEffect">
                                  <p:stCondLst>
                                    <p:cond delay="0"/>
                                  </p:stCondLst>
                                  <p:childTnLst>
                                    <p:set>
                                      <p:cBhvr>
                                        <p:cTn id="30" dur="1" fill="hold">
                                          <p:stCondLst>
                                            <p:cond delay="0"/>
                                          </p:stCondLst>
                                        </p:cTn>
                                        <p:tgtEl>
                                          <p:spTgt spid="34826"/>
                                        </p:tgtEl>
                                        <p:attrNameLst>
                                          <p:attrName>style.visibility</p:attrName>
                                        </p:attrNameLst>
                                      </p:cBhvr>
                                      <p:to>
                                        <p:strVal val="visible"/>
                                      </p:to>
                                    </p:set>
                                  </p:childTnLst>
                                </p:cTn>
                              </p:par>
                              <p:par>
                                <p:cTn id="31" presetID="35" presetClass="entr" presetSubtype="0" fill="hold" nodeType="withEffect">
                                  <p:stCondLst>
                                    <p:cond delay="0"/>
                                  </p:stCondLst>
                                  <p:childTnLst>
                                    <p:set>
                                      <p:cBhvr>
                                        <p:cTn id="32" dur="1" fill="hold">
                                          <p:stCondLst>
                                            <p:cond delay="0"/>
                                          </p:stCondLst>
                                        </p:cTn>
                                        <p:tgtEl>
                                          <p:spTgt spid="34820"/>
                                        </p:tgtEl>
                                        <p:attrNameLst>
                                          <p:attrName>style.visibility</p:attrName>
                                        </p:attrNameLst>
                                      </p:cBhvr>
                                      <p:to>
                                        <p:strVal val="visible"/>
                                      </p:to>
                                    </p:set>
                                    <p:animEffect transition="in" filter="fade">
                                      <p:cBhvr>
                                        <p:cTn id="33" dur="500"/>
                                        <p:tgtEl>
                                          <p:spTgt spid="34820"/>
                                        </p:tgtEl>
                                      </p:cBhvr>
                                    </p:animEffect>
                                    <p:anim calcmode="lin" valueType="num">
                                      <p:cBhvr>
                                        <p:cTn id="34" dur="500" fill="hold"/>
                                        <p:tgtEl>
                                          <p:spTgt spid="34820"/>
                                        </p:tgtEl>
                                        <p:attrNameLst>
                                          <p:attrName>style.rotation</p:attrName>
                                        </p:attrNameLst>
                                      </p:cBhvr>
                                      <p:tavLst>
                                        <p:tav tm="0">
                                          <p:val>
                                            <p:fltVal val="720"/>
                                          </p:val>
                                        </p:tav>
                                        <p:tav tm="100000">
                                          <p:val>
                                            <p:fltVal val="0"/>
                                          </p:val>
                                        </p:tav>
                                      </p:tavLst>
                                    </p:anim>
                                    <p:anim calcmode="lin" valueType="num">
                                      <p:cBhvr>
                                        <p:cTn id="35" dur="500" fill="hold"/>
                                        <p:tgtEl>
                                          <p:spTgt spid="34820"/>
                                        </p:tgtEl>
                                        <p:attrNameLst>
                                          <p:attrName>ppt_h</p:attrName>
                                        </p:attrNameLst>
                                      </p:cBhvr>
                                      <p:tavLst>
                                        <p:tav tm="0">
                                          <p:val>
                                            <p:fltVal val="0"/>
                                          </p:val>
                                        </p:tav>
                                        <p:tav tm="100000">
                                          <p:val>
                                            <p:strVal val="#ppt_h"/>
                                          </p:val>
                                        </p:tav>
                                      </p:tavLst>
                                    </p:anim>
                                    <p:anim calcmode="lin" valueType="num">
                                      <p:cBhvr>
                                        <p:cTn id="36" dur="500" fill="hold"/>
                                        <p:tgtEl>
                                          <p:spTgt spid="34820"/>
                                        </p:tgtEl>
                                        <p:attrNameLst>
                                          <p:attrName>ppt_w</p:attrName>
                                        </p:attrNameLst>
                                      </p:cBhvr>
                                      <p:tavLst>
                                        <p:tav tm="0">
                                          <p:val>
                                            <p:fltVal val="0"/>
                                          </p:val>
                                        </p:tav>
                                        <p:tav tm="100000">
                                          <p:val>
                                            <p:strVal val="#ppt_w"/>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27658">
                                            <p:txEl>
                                              <p:pRg st="3" end="3"/>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27658">
                                            <p:txEl>
                                              <p:pRg st="4" end="4"/>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6" grpId="0"/>
      <p:bldP spid="34827" grpId="0"/>
      <p:bldP spid="17" grpId="0" animBg="1"/>
      <p:bldP spid="18" grpId="0" animBg="1"/>
      <p:bldP spid="19" grpId="0"/>
      <p:bldP spid="2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7">
            <a:extLst>
              <a:ext uri="{FF2B5EF4-FFF2-40B4-BE49-F238E27FC236}">
                <a16:creationId xmlns:a16="http://schemas.microsoft.com/office/drawing/2014/main" id="{F6AB7354-C005-40F4-9D98-C691566386F6}"/>
              </a:ext>
            </a:extLst>
          </p:cNvPr>
          <p:cNvSpPr>
            <a:spLocks noGrp="1" noChangeArrowheads="1"/>
          </p:cNvSpPr>
          <p:nvPr>
            <p:ph type="title"/>
          </p:nvPr>
        </p:nvSpPr>
        <p:spPr>
          <a:xfrm>
            <a:off x="457200" y="0"/>
            <a:ext cx="8229600" cy="503238"/>
          </a:xfrm>
          <a:solidFill>
            <a:schemeClr val="accent6">
              <a:lumMod val="75000"/>
            </a:schemeClr>
          </a:solidFill>
          <a:ln w="38100">
            <a:solidFill>
              <a:schemeClr val="tx1"/>
            </a:solidFill>
          </a:ln>
        </p:spPr>
        <p:txBody>
          <a:bodyPr rtlCol="0">
            <a:normAutofit fontScale="90000"/>
          </a:bodyPr>
          <a:lstStyle/>
          <a:p>
            <a:pPr fontAlgn="auto">
              <a:spcAft>
                <a:spcPts val="0"/>
              </a:spcAft>
              <a:defRPr/>
            </a:pPr>
            <a:r>
              <a:rPr lang="en-US" sz="2800" b="1" dirty="0">
                <a:cs typeface="Arial" pitchFamily="34" charset="0"/>
              </a:rPr>
              <a:t>#2 - Jellyfish</a:t>
            </a:r>
            <a:r>
              <a:rPr lang="en-US" dirty="0">
                <a:cs typeface="Arial" pitchFamily="34" charset="0"/>
              </a:rPr>
              <a:t> </a:t>
            </a:r>
          </a:p>
        </p:txBody>
      </p:sp>
      <p:sp>
        <p:nvSpPr>
          <p:cNvPr id="34824" name="Rectangle 8">
            <a:extLst>
              <a:ext uri="{FF2B5EF4-FFF2-40B4-BE49-F238E27FC236}">
                <a16:creationId xmlns:a16="http://schemas.microsoft.com/office/drawing/2014/main" id="{60EE5D46-46F0-41FC-A88C-36C9FE984ABB}"/>
              </a:ext>
            </a:extLst>
          </p:cNvPr>
          <p:cNvSpPr>
            <a:spLocks noGrp="1" noChangeArrowheads="1"/>
          </p:cNvSpPr>
          <p:nvPr>
            <p:ph type="body" sz="half" idx="1"/>
          </p:nvPr>
        </p:nvSpPr>
        <p:spPr>
          <a:xfrm>
            <a:off x="228600" y="609600"/>
            <a:ext cx="5562600" cy="5867400"/>
          </a:xfrm>
        </p:spPr>
        <p:txBody>
          <a:bodyPr/>
          <a:lstStyle/>
          <a:p>
            <a:pPr>
              <a:buFont typeface="Wingdings" panose="05000000000000000000" pitchFamily="2" charset="2"/>
              <a:buChar char="q"/>
            </a:pPr>
            <a:r>
              <a:rPr lang="en-US" altLang="en-US" sz="2400"/>
              <a:t>The adult jellyfish has a </a:t>
            </a:r>
            <a:r>
              <a:rPr lang="en-US" altLang="en-US" sz="2400" b="1"/>
              <a:t>medusa</a:t>
            </a:r>
            <a:r>
              <a:rPr lang="en-US" altLang="en-US" sz="2400"/>
              <a:t> body shape, named after the Greek myth about Medusa, a monster who had snakes for hair, because of the snakelike appearance of the tentacles.  </a:t>
            </a:r>
          </a:p>
          <a:p>
            <a:pPr>
              <a:buFont typeface="Wingdings" panose="05000000000000000000" pitchFamily="2" charset="2"/>
              <a:buChar char="q"/>
            </a:pPr>
            <a:r>
              <a:rPr lang="en-US" altLang="en-US" sz="2400"/>
              <a:t>The largest jellyfish has a body that is 2.5 meters in diameter with tentacles that are 36.5 meters long. </a:t>
            </a:r>
          </a:p>
          <a:p>
            <a:pPr>
              <a:buFont typeface="Wingdings" panose="05000000000000000000" pitchFamily="2" charset="2"/>
              <a:buChar char="q"/>
            </a:pPr>
            <a:r>
              <a:rPr lang="en-US" altLang="en-US" sz="2400"/>
              <a:t>Most jellyfish are marine animals that live in salt water which better supports their floating bodies. </a:t>
            </a:r>
          </a:p>
          <a:p>
            <a:pPr>
              <a:buFont typeface="Wingdings" panose="05000000000000000000" pitchFamily="2" charset="2"/>
              <a:buChar char="q"/>
            </a:pPr>
            <a:r>
              <a:rPr lang="en-US" altLang="en-US" sz="2400"/>
              <a:t>The largest species of jellyfish are located in cold waters.</a:t>
            </a:r>
            <a:r>
              <a:rPr lang="en-US" altLang="en-US" sz="2400" b="1"/>
              <a:t> </a:t>
            </a:r>
          </a:p>
          <a:p>
            <a:pPr>
              <a:lnSpc>
                <a:spcPct val="80000"/>
              </a:lnSpc>
              <a:buFont typeface="Wingdings" panose="05000000000000000000" pitchFamily="2" charset="2"/>
              <a:buNone/>
            </a:pPr>
            <a:r>
              <a:rPr lang="en-US" altLang="en-US" sz="2000" b="1"/>
              <a:t>	</a:t>
            </a:r>
          </a:p>
        </p:txBody>
      </p:sp>
      <p:sp>
        <p:nvSpPr>
          <p:cNvPr id="6" name="Rectangle 6">
            <a:extLst>
              <a:ext uri="{FF2B5EF4-FFF2-40B4-BE49-F238E27FC236}">
                <a16:creationId xmlns:a16="http://schemas.microsoft.com/office/drawing/2014/main" id="{9FDC4828-B680-45A7-A7D4-655D3AA6DE6C}"/>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C32CB28-264D-44A9-819C-CBA1C5AB3B3B}" type="slidenum">
              <a:rPr lang="en-US" altLang="en-US">
                <a:solidFill>
                  <a:srgbClr val="898989"/>
                </a:solidFill>
              </a:rPr>
              <a:pPr eaLnBrk="1" hangingPunct="1"/>
              <a:t>71</a:t>
            </a:fld>
            <a:endParaRPr lang="en-US" altLang="en-US">
              <a:solidFill>
                <a:srgbClr val="898989"/>
              </a:solidFill>
            </a:endParaRPr>
          </a:p>
        </p:txBody>
      </p:sp>
      <p:graphicFrame>
        <p:nvGraphicFramePr>
          <p:cNvPr id="92165" name="Object 0">
            <a:extLst>
              <a:ext uri="{FF2B5EF4-FFF2-40B4-BE49-F238E27FC236}">
                <a16:creationId xmlns:a16="http://schemas.microsoft.com/office/drawing/2014/main" id="{1E7D6BB1-9201-4C1F-9069-5EAC6B34426B}"/>
              </a:ext>
            </a:extLst>
          </p:cNvPr>
          <p:cNvGraphicFramePr>
            <a:graphicFrameLocks noChangeAspect="1"/>
          </p:cNvGraphicFramePr>
          <p:nvPr/>
        </p:nvGraphicFramePr>
        <p:xfrm>
          <a:off x="6019800" y="1371600"/>
          <a:ext cx="2613025" cy="3657600"/>
        </p:xfrm>
        <a:graphic>
          <a:graphicData uri="http://schemas.openxmlformats.org/presentationml/2006/ole">
            <mc:AlternateContent xmlns:mc="http://schemas.openxmlformats.org/markup-compatibility/2006">
              <mc:Choice xmlns:v="urn:schemas-microsoft-com:vml" Requires="v">
                <p:oleObj spid="_x0000_s92170" name="Bitmap Image" r:id="rId3" imgW="1905266" imgH="2666667" progId="PBrush">
                  <p:embed/>
                </p:oleObj>
              </mc:Choice>
              <mc:Fallback>
                <p:oleObj name="Bitmap Image" r:id="rId3" imgW="1905266" imgH="2666667" progId="PBrush">
                  <p:embed/>
                  <p:pic>
                    <p:nvPicPr>
                      <p:cNvPr id="0"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371600"/>
                        <a:ext cx="2613025" cy="3657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Action Button: Back or Previous 10">
            <a:hlinkClick r:id="rId5" action="ppaction://hlinksldjump" highlightClick="1"/>
            <a:extLst>
              <a:ext uri="{FF2B5EF4-FFF2-40B4-BE49-F238E27FC236}">
                <a16:creationId xmlns:a16="http://schemas.microsoft.com/office/drawing/2014/main" id="{6EF5E16F-60EA-4A1F-948A-C18A42749C2D}"/>
              </a:ext>
            </a:extLst>
          </p:cNvPr>
          <p:cNvSpPr>
            <a:spLocks noChangeAspect="1"/>
          </p:cNvSpPr>
          <p:nvPr/>
        </p:nvSpPr>
        <p:spPr>
          <a:xfrm>
            <a:off x="3505200" y="6172200"/>
            <a:ext cx="457200" cy="4572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12" name="Action Button: Back or Previous 11">
            <a:hlinkClick r:id="rId6" action="ppaction://hlinksldjump" highlightClick="1"/>
            <a:extLst>
              <a:ext uri="{FF2B5EF4-FFF2-40B4-BE49-F238E27FC236}">
                <a16:creationId xmlns:a16="http://schemas.microsoft.com/office/drawing/2014/main" id="{6D5DBEF8-0257-40A3-804F-E2306BB151B7}"/>
              </a:ext>
            </a:extLst>
          </p:cNvPr>
          <p:cNvSpPr>
            <a:spLocks noChangeAspect="1"/>
          </p:cNvSpPr>
          <p:nvPr/>
        </p:nvSpPr>
        <p:spPr>
          <a:xfrm>
            <a:off x="7620000" y="6172200"/>
            <a:ext cx="457200" cy="4572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13" name="TextBox 12">
            <a:extLst>
              <a:ext uri="{FF2B5EF4-FFF2-40B4-BE49-F238E27FC236}">
                <a16:creationId xmlns:a16="http://schemas.microsoft.com/office/drawing/2014/main" id="{315A6313-7C2C-46FF-9235-7E7963CDA2FD}"/>
              </a:ext>
            </a:extLst>
          </p:cNvPr>
          <p:cNvSpPr txBox="1">
            <a:spLocks noChangeArrowheads="1"/>
          </p:cNvSpPr>
          <p:nvPr/>
        </p:nvSpPr>
        <p:spPr bwMode="auto">
          <a:xfrm>
            <a:off x="762000" y="6027738"/>
            <a:ext cx="2667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version for lower grades</a:t>
            </a:r>
          </a:p>
        </p:txBody>
      </p:sp>
      <p:sp>
        <p:nvSpPr>
          <p:cNvPr id="14" name="TextBox 13">
            <a:extLst>
              <a:ext uri="{FF2B5EF4-FFF2-40B4-BE49-F238E27FC236}">
                <a16:creationId xmlns:a16="http://schemas.microsoft.com/office/drawing/2014/main" id="{2948E10D-120E-4D04-A09D-E396636A688E}"/>
              </a:ext>
            </a:extLst>
          </p:cNvPr>
          <p:cNvSpPr txBox="1">
            <a:spLocks noChangeArrowheads="1"/>
          </p:cNvSpPr>
          <p:nvPr/>
        </p:nvSpPr>
        <p:spPr bwMode="auto">
          <a:xfrm>
            <a:off x="4572000" y="6027738"/>
            <a:ext cx="2971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version for higher grades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4824">
                                            <p:txEl>
                                              <p:pRg st="0" end="0"/>
                                            </p:txEl>
                                          </p:spTgt>
                                        </p:tgtEl>
                                        <p:attrNameLst>
                                          <p:attrName>style.visibility</p:attrName>
                                        </p:attrNameLst>
                                      </p:cBhvr>
                                      <p:to>
                                        <p:strVal val="visible"/>
                                      </p:to>
                                    </p:set>
                                    <p:anim calcmode="lin" valueType="num">
                                      <p:cBhvr additive="base">
                                        <p:cTn id="7" dur="500" fill="hold"/>
                                        <p:tgtEl>
                                          <p:spTgt spid="348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4824">
                                            <p:txEl>
                                              <p:pRg st="1" end="1"/>
                                            </p:txEl>
                                          </p:spTgt>
                                        </p:tgtEl>
                                        <p:attrNameLst>
                                          <p:attrName>style.visibility</p:attrName>
                                        </p:attrNameLst>
                                      </p:cBhvr>
                                      <p:to>
                                        <p:strVal val="visible"/>
                                      </p:to>
                                    </p:set>
                                    <p:anim calcmode="lin" valueType="num">
                                      <p:cBhvr additive="base">
                                        <p:cTn id="13" dur="500" fill="hold"/>
                                        <p:tgtEl>
                                          <p:spTgt spid="3482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4824">
                                            <p:txEl>
                                              <p:pRg st="2" end="2"/>
                                            </p:txEl>
                                          </p:spTgt>
                                        </p:tgtEl>
                                        <p:attrNameLst>
                                          <p:attrName>style.visibility</p:attrName>
                                        </p:attrNameLst>
                                      </p:cBhvr>
                                      <p:to>
                                        <p:strVal val="visible"/>
                                      </p:to>
                                    </p:set>
                                    <p:anim calcmode="lin" valueType="num">
                                      <p:cBhvr additive="base">
                                        <p:cTn id="19" dur="500" fill="hold"/>
                                        <p:tgtEl>
                                          <p:spTgt spid="3482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8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4824">
                                            <p:txEl>
                                              <p:pRg st="3" end="3"/>
                                            </p:txEl>
                                          </p:spTgt>
                                        </p:tgtEl>
                                        <p:attrNameLst>
                                          <p:attrName>style.visibility</p:attrName>
                                        </p:attrNameLst>
                                      </p:cBhvr>
                                      <p:to>
                                        <p:strVal val="visible"/>
                                      </p:to>
                                    </p:set>
                                    <p:anim calcmode="lin" valueType="num">
                                      <p:cBhvr additive="base">
                                        <p:cTn id="25" dur="500" fill="hold"/>
                                        <p:tgtEl>
                                          <p:spTgt spid="3482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824">
                                            <p:txEl>
                                              <p:pRg st="3" end="3"/>
                                            </p:txEl>
                                          </p:spTgt>
                                        </p:tgtEl>
                                        <p:attrNameLst>
                                          <p:attrName>ppt_y</p:attrName>
                                        </p:attrNameLst>
                                      </p:cBhvr>
                                      <p:tavLst>
                                        <p:tav tm="0">
                                          <p:val>
                                            <p:strVal val="1+#ppt_h/2"/>
                                          </p:val>
                                        </p:tav>
                                        <p:tav tm="100000">
                                          <p:val>
                                            <p:strVal val="#ppt_y"/>
                                          </p:val>
                                        </p:tav>
                                      </p:tavLst>
                                    </p:anim>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a:extLst>
              <a:ext uri="{FF2B5EF4-FFF2-40B4-BE49-F238E27FC236}">
                <a16:creationId xmlns:a16="http://schemas.microsoft.com/office/drawing/2014/main" id="{48646644-AD9F-4354-B3C8-F91359DAE35C}"/>
              </a:ext>
            </a:extLst>
          </p:cNvPr>
          <p:cNvSpPr>
            <a:spLocks noGrp="1" noChangeArrowheads="1"/>
          </p:cNvSpPr>
          <p:nvPr>
            <p:ph type="title"/>
          </p:nvPr>
        </p:nvSpPr>
        <p:spPr>
          <a:xfrm>
            <a:off x="381000" y="228600"/>
            <a:ext cx="8229600" cy="503238"/>
          </a:xfrm>
          <a:solidFill>
            <a:schemeClr val="accent6">
              <a:lumMod val="75000"/>
            </a:schemeClr>
          </a:solidFill>
          <a:ln w="38100">
            <a:solidFill>
              <a:schemeClr val="tx1"/>
            </a:solidFill>
          </a:ln>
        </p:spPr>
        <p:txBody>
          <a:bodyPr rtlCol="0">
            <a:normAutofit fontScale="90000"/>
          </a:bodyPr>
          <a:lstStyle/>
          <a:p>
            <a:pPr fontAlgn="auto">
              <a:spcAft>
                <a:spcPts val="0"/>
              </a:spcAft>
              <a:defRPr/>
            </a:pPr>
            <a:r>
              <a:rPr lang="en-US" sz="2800" b="1" dirty="0">
                <a:cs typeface="Arial" pitchFamily="34" charset="0"/>
              </a:rPr>
              <a:t>#12 - Hydra</a:t>
            </a:r>
            <a:r>
              <a:rPr lang="en-US" sz="4000" dirty="0">
                <a:cs typeface="Arial" pitchFamily="34" charset="0"/>
              </a:rPr>
              <a:t> </a:t>
            </a:r>
          </a:p>
        </p:txBody>
      </p:sp>
      <p:sp>
        <p:nvSpPr>
          <p:cNvPr id="37893" name="Rectangle 5">
            <a:extLst>
              <a:ext uri="{FF2B5EF4-FFF2-40B4-BE49-F238E27FC236}">
                <a16:creationId xmlns:a16="http://schemas.microsoft.com/office/drawing/2014/main" id="{89D6F745-5579-4109-BAB3-CC258DEA0EB3}"/>
              </a:ext>
            </a:extLst>
          </p:cNvPr>
          <p:cNvSpPr>
            <a:spLocks noGrp="1" noChangeArrowheads="1"/>
          </p:cNvSpPr>
          <p:nvPr>
            <p:ph type="body" sz="half" idx="1"/>
          </p:nvPr>
        </p:nvSpPr>
        <p:spPr>
          <a:xfrm>
            <a:off x="457200" y="914400"/>
            <a:ext cx="4953000" cy="5486400"/>
          </a:xfrm>
        </p:spPr>
        <p:txBody>
          <a:bodyPr/>
          <a:lstStyle/>
          <a:p>
            <a:pPr>
              <a:lnSpc>
                <a:spcPct val="90000"/>
              </a:lnSpc>
              <a:buFont typeface="Wingdings" panose="05000000000000000000" pitchFamily="2" charset="2"/>
              <a:buChar char="q"/>
            </a:pPr>
            <a:r>
              <a:rPr lang="en-US" altLang="en-US" sz="2400">
                <a:cs typeface="Arial" panose="020B0604020202020204" pitchFamily="34" charset="0"/>
              </a:rPr>
              <a:t>Hydras are found in both marine and fresh water. </a:t>
            </a:r>
          </a:p>
          <a:p>
            <a:pPr>
              <a:lnSpc>
                <a:spcPct val="90000"/>
              </a:lnSpc>
              <a:buFont typeface="Wingdings" panose="05000000000000000000" pitchFamily="2" charset="2"/>
              <a:buChar char="q"/>
            </a:pPr>
            <a:r>
              <a:rPr lang="en-US" altLang="en-US" sz="2400">
                <a:cs typeface="Arial" panose="020B0604020202020204" pitchFamily="34" charset="0"/>
              </a:rPr>
              <a:t>They exhibit the </a:t>
            </a:r>
            <a:r>
              <a:rPr lang="en-US" altLang="en-US" sz="2400" b="1">
                <a:cs typeface="Arial" panose="020B0604020202020204" pitchFamily="34" charset="0"/>
              </a:rPr>
              <a:t>polyp</a:t>
            </a:r>
            <a:r>
              <a:rPr lang="en-US" altLang="en-US" sz="2400">
                <a:cs typeface="Arial" panose="020B0604020202020204" pitchFamily="34" charset="0"/>
              </a:rPr>
              <a:t> body form.  </a:t>
            </a:r>
          </a:p>
          <a:p>
            <a:pPr>
              <a:lnSpc>
                <a:spcPct val="90000"/>
              </a:lnSpc>
              <a:buFont typeface="Wingdings" panose="05000000000000000000" pitchFamily="2" charset="2"/>
              <a:buChar char="q"/>
            </a:pPr>
            <a:r>
              <a:rPr lang="en-US" altLang="en-US" sz="2400">
                <a:cs typeface="Arial" panose="020B0604020202020204" pitchFamily="34" charset="0"/>
              </a:rPr>
              <a:t>Like other polyps, hydra may contract and shrink in size in response to adverse stimuli. </a:t>
            </a:r>
          </a:p>
          <a:p>
            <a:pPr>
              <a:lnSpc>
                <a:spcPct val="90000"/>
              </a:lnSpc>
              <a:buFont typeface="Wingdings" panose="05000000000000000000" pitchFamily="2" charset="2"/>
              <a:buChar char="q"/>
            </a:pPr>
            <a:r>
              <a:rPr lang="en-US" altLang="en-US" sz="2400">
                <a:cs typeface="Arial" panose="020B0604020202020204" pitchFamily="34" charset="0"/>
              </a:rPr>
              <a:t>The hydra gets its name from the Hydra in Greek mythology, because their waving tentacles resemble the multiple heads of the mythological beast from which they get their name.</a:t>
            </a:r>
            <a:endParaRPr lang="en-US" altLang="en-US" sz="2400" b="1">
              <a:cs typeface="Arial" panose="020B0604020202020204" pitchFamily="34" charset="0"/>
            </a:endParaRPr>
          </a:p>
        </p:txBody>
      </p:sp>
      <p:sp>
        <p:nvSpPr>
          <p:cNvPr id="6" name="Rectangle 6">
            <a:extLst>
              <a:ext uri="{FF2B5EF4-FFF2-40B4-BE49-F238E27FC236}">
                <a16:creationId xmlns:a16="http://schemas.microsoft.com/office/drawing/2014/main" id="{09F623ED-4E64-4D7D-B5BB-7320902D4F20}"/>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D6AF9BC-559A-47DD-A262-512712D930E1}" type="slidenum">
              <a:rPr lang="en-US" altLang="en-US">
                <a:solidFill>
                  <a:srgbClr val="898989"/>
                </a:solidFill>
              </a:rPr>
              <a:pPr eaLnBrk="1" hangingPunct="1"/>
              <a:t>72</a:t>
            </a:fld>
            <a:endParaRPr lang="en-US" altLang="en-US">
              <a:solidFill>
                <a:srgbClr val="898989"/>
              </a:solidFill>
            </a:endParaRPr>
          </a:p>
        </p:txBody>
      </p:sp>
      <p:pic>
        <p:nvPicPr>
          <p:cNvPr id="93189" name="Picture 8">
            <a:extLst>
              <a:ext uri="{FF2B5EF4-FFF2-40B4-BE49-F238E27FC236}">
                <a16:creationId xmlns:a16="http://schemas.microsoft.com/office/drawing/2014/main" id="{8139A87A-A036-459B-BB91-261214DC80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371600"/>
            <a:ext cx="27717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ction Button: Back or Previous 6">
            <a:hlinkClick r:id="rId3" action="ppaction://hlinksldjump" highlightClick="1"/>
            <a:extLst>
              <a:ext uri="{FF2B5EF4-FFF2-40B4-BE49-F238E27FC236}">
                <a16:creationId xmlns:a16="http://schemas.microsoft.com/office/drawing/2014/main" id="{8924F3F4-A5A9-4CA0-A3A8-F3FFC16C9BD3}"/>
              </a:ext>
            </a:extLst>
          </p:cNvPr>
          <p:cNvSpPr>
            <a:spLocks noChangeAspect="1"/>
          </p:cNvSpPr>
          <p:nvPr/>
        </p:nvSpPr>
        <p:spPr>
          <a:xfrm>
            <a:off x="3505200" y="6172200"/>
            <a:ext cx="457200" cy="4572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8" name="Action Button: Back or Previous 7">
            <a:hlinkClick r:id="rId4" action="ppaction://hlinksldjump" highlightClick="1"/>
            <a:extLst>
              <a:ext uri="{FF2B5EF4-FFF2-40B4-BE49-F238E27FC236}">
                <a16:creationId xmlns:a16="http://schemas.microsoft.com/office/drawing/2014/main" id="{57F6A096-0989-4EF6-9203-B5E950462059}"/>
              </a:ext>
            </a:extLst>
          </p:cNvPr>
          <p:cNvSpPr>
            <a:spLocks noChangeAspect="1"/>
          </p:cNvSpPr>
          <p:nvPr/>
        </p:nvSpPr>
        <p:spPr>
          <a:xfrm>
            <a:off x="7620000" y="6172200"/>
            <a:ext cx="457200" cy="4572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9" name="TextBox 8">
            <a:extLst>
              <a:ext uri="{FF2B5EF4-FFF2-40B4-BE49-F238E27FC236}">
                <a16:creationId xmlns:a16="http://schemas.microsoft.com/office/drawing/2014/main" id="{3D143123-3A6D-4632-B2BA-BB3C9FE5DBD7}"/>
              </a:ext>
            </a:extLst>
          </p:cNvPr>
          <p:cNvSpPr txBox="1">
            <a:spLocks noChangeArrowheads="1"/>
          </p:cNvSpPr>
          <p:nvPr/>
        </p:nvSpPr>
        <p:spPr bwMode="auto">
          <a:xfrm>
            <a:off x="762000" y="6027738"/>
            <a:ext cx="2667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version for lower grades</a:t>
            </a:r>
          </a:p>
        </p:txBody>
      </p:sp>
      <p:sp>
        <p:nvSpPr>
          <p:cNvPr id="10" name="TextBox 9">
            <a:extLst>
              <a:ext uri="{FF2B5EF4-FFF2-40B4-BE49-F238E27FC236}">
                <a16:creationId xmlns:a16="http://schemas.microsoft.com/office/drawing/2014/main" id="{54419E9E-64B5-45DD-975D-6783444A741A}"/>
              </a:ext>
            </a:extLst>
          </p:cNvPr>
          <p:cNvSpPr txBox="1">
            <a:spLocks noChangeArrowheads="1"/>
          </p:cNvSpPr>
          <p:nvPr/>
        </p:nvSpPr>
        <p:spPr bwMode="auto">
          <a:xfrm>
            <a:off x="4572000" y="6027738"/>
            <a:ext cx="2971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version for higher grades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789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789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789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789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a:extLst>
              <a:ext uri="{FF2B5EF4-FFF2-40B4-BE49-F238E27FC236}">
                <a16:creationId xmlns:a16="http://schemas.microsoft.com/office/drawing/2014/main" id="{878A2148-7075-41F0-A7EA-403D900AAF65}"/>
              </a:ext>
            </a:extLst>
          </p:cNvPr>
          <p:cNvSpPr>
            <a:spLocks noGrp="1" noChangeArrowheads="1"/>
          </p:cNvSpPr>
          <p:nvPr>
            <p:ph type="title"/>
          </p:nvPr>
        </p:nvSpPr>
        <p:spPr>
          <a:xfrm>
            <a:off x="457200" y="0"/>
            <a:ext cx="8229600" cy="533400"/>
          </a:xfrm>
          <a:solidFill>
            <a:schemeClr val="accent6">
              <a:lumMod val="75000"/>
            </a:schemeClr>
          </a:solidFill>
          <a:ln w="38100">
            <a:solidFill>
              <a:schemeClr val="tx1"/>
            </a:solidFill>
          </a:ln>
        </p:spPr>
        <p:txBody>
          <a:bodyPr rtlCol="0">
            <a:normAutofit fontScale="90000"/>
          </a:bodyPr>
          <a:lstStyle/>
          <a:p>
            <a:pPr fontAlgn="auto">
              <a:spcAft>
                <a:spcPts val="0"/>
              </a:spcAft>
              <a:defRPr/>
            </a:pPr>
            <a:r>
              <a:rPr lang="en-US" sz="3200" b="1" dirty="0"/>
              <a:t>#15 - Coral</a:t>
            </a:r>
            <a:r>
              <a:rPr lang="en-US" sz="4000" dirty="0"/>
              <a:t> </a:t>
            </a:r>
          </a:p>
        </p:txBody>
      </p:sp>
      <p:sp>
        <p:nvSpPr>
          <p:cNvPr id="39941" name="Rectangle 5">
            <a:extLst>
              <a:ext uri="{FF2B5EF4-FFF2-40B4-BE49-F238E27FC236}">
                <a16:creationId xmlns:a16="http://schemas.microsoft.com/office/drawing/2014/main" id="{E419E698-5768-409D-9EDB-C56F08B14D2D}"/>
              </a:ext>
            </a:extLst>
          </p:cNvPr>
          <p:cNvSpPr>
            <a:spLocks noGrp="1" noChangeArrowheads="1"/>
          </p:cNvSpPr>
          <p:nvPr>
            <p:ph type="body" sz="half" idx="1"/>
          </p:nvPr>
        </p:nvSpPr>
        <p:spPr>
          <a:xfrm>
            <a:off x="152400" y="609600"/>
            <a:ext cx="5334000" cy="5486400"/>
          </a:xfrm>
        </p:spPr>
        <p:txBody>
          <a:bodyPr/>
          <a:lstStyle/>
          <a:p>
            <a:pPr>
              <a:buFont typeface="Wingdings" panose="05000000000000000000" pitchFamily="2" charset="2"/>
              <a:buChar char="q"/>
            </a:pPr>
            <a:r>
              <a:rPr lang="en-US" altLang="en-US" sz="2400">
                <a:cs typeface="Arial" panose="020B0604020202020204" pitchFamily="34" charset="0"/>
              </a:rPr>
              <a:t>Corals are cnidarian polyps which live in colonies. </a:t>
            </a:r>
          </a:p>
          <a:p>
            <a:pPr>
              <a:buFont typeface="Wingdings" panose="05000000000000000000" pitchFamily="2" charset="2"/>
              <a:buChar char="q"/>
            </a:pPr>
            <a:r>
              <a:rPr lang="en-US" altLang="en-US" sz="2400">
                <a:cs typeface="Arial" panose="020B0604020202020204" pitchFamily="34" charset="0"/>
              </a:rPr>
              <a:t>This box contains the calcium carbonate exoskeleton of a coral colony. </a:t>
            </a:r>
          </a:p>
          <a:p>
            <a:pPr>
              <a:buFont typeface="Wingdings" panose="05000000000000000000" pitchFamily="2" charset="2"/>
              <a:buChar char="q"/>
            </a:pPr>
            <a:r>
              <a:rPr lang="en-US" altLang="en-US" sz="2400">
                <a:cs typeface="Arial" panose="020B0604020202020204" pitchFamily="34" charset="0"/>
              </a:rPr>
              <a:t>Each hole in the stone-like skeleton once contained a living individual polyp. </a:t>
            </a:r>
          </a:p>
          <a:p>
            <a:pPr>
              <a:lnSpc>
                <a:spcPct val="80000"/>
              </a:lnSpc>
              <a:buFont typeface="Wingdings" panose="05000000000000000000" pitchFamily="2" charset="2"/>
              <a:buNone/>
            </a:pPr>
            <a:br>
              <a:rPr lang="en-US" altLang="en-US" sz="2400" b="1"/>
            </a:br>
            <a:endParaRPr lang="en-US" altLang="en-US" sz="2400" b="1"/>
          </a:p>
        </p:txBody>
      </p:sp>
      <p:pic>
        <p:nvPicPr>
          <p:cNvPr id="94212" name="Picture 7">
            <a:extLst>
              <a:ext uri="{FF2B5EF4-FFF2-40B4-BE49-F238E27FC236}">
                <a16:creationId xmlns:a16="http://schemas.microsoft.com/office/drawing/2014/main" id="{085BDAFF-F895-4DCC-A374-3A080A3180B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715000" y="990600"/>
            <a:ext cx="3124200" cy="1914525"/>
          </a:xfrm>
          <a:ln w="38100">
            <a:solidFill>
              <a:srgbClr val="000000"/>
            </a:solidFill>
            <a:miter lim="800000"/>
            <a:headEnd/>
            <a:tailEnd/>
          </a:ln>
        </p:spPr>
      </p:pic>
      <p:sp>
        <p:nvSpPr>
          <p:cNvPr id="6" name="Rectangle 6">
            <a:extLst>
              <a:ext uri="{FF2B5EF4-FFF2-40B4-BE49-F238E27FC236}">
                <a16:creationId xmlns:a16="http://schemas.microsoft.com/office/drawing/2014/main" id="{333C475A-50D3-4B21-87B4-E01623C98F18}"/>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5A7615F-6057-43EC-AB02-BF6DC2F1C7B1}" type="slidenum">
              <a:rPr lang="en-US" altLang="en-US">
                <a:solidFill>
                  <a:srgbClr val="898989"/>
                </a:solidFill>
              </a:rPr>
              <a:pPr eaLnBrk="1" hangingPunct="1"/>
              <a:t>73</a:t>
            </a:fld>
            <a:endParaRPr lang="en-US" altLang="en-US">
              <a:solidFill>
                <a:srgbClr val="898989"/>
              </a:solidFill>
            </a:endParaRPr>
          </a:p>
        </p:txBody>
      </p:sp>
      <p:sp>
        <p:nvSpPr>
          <p:cNvPr id="11" name="TextBox 10">
            <a:extLst>
              <a:ext uri="{FF2B5EF4-FFF2-40B4-BE49-F238E27FC236}">
                <a16:creationId xmlns:a16="http://schemas.microsoft.com/office/drawing/2014/main" id="{50C80568-CFC4-438E-8339-39662789F30A}"/>
              </a:ext>
            </a:extLst>
          </p:cNvPr>
          <p:cNvSpPr txBox="1">
            <a:spLocks noChangeArrowheads="1"/>
          </p:cNvSpPr>
          <p:nvPr/>
        </p:nvSpPr>
        <p:spPr bwMode="auto">
          <a:xfrm>
            <a:off x="152400" y="3733800"/>
            <a:ext cx="86106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q"/>
            </a:pPr>
            <a:r>
              <a:rPr lang="en-US" altLang="en-US" sz="2400"/>
              <a:t>Algae (plant-like organisms) help the coral polyps to build these skeletons. </a:t>
            </a:r>
          </a:p>
          <a:p>
            <a:pPr eaLnBrk="1" hangingPunct="1">
              <a:buFont typeface="Wingdings" panose="05000000000000000000" pitchFamily="2" charset="2"/>
              <a:buChar char="q"/>
            </a:pPr>
            <a:r>
              <a:rPr lang="en-US" altLang="en-US" sz="2400"/>
              <a:t>Each species of coral builds a unique skeletal shape, and many types of corals (such as star corals, fire corals, staghorn corals, finger corals, etc.) are named for the shapes formed by the exoskeletons secreted by their colonies.</a:t>
            </a:r>
          </a:p>
          <a:p>
            <a:pPr eaLnBrk="1" hangingPunct="1"/>
            <a:endParaRPr lang="en-US" altLang="en-US"/>
          </a:p>
        </p:txBody>
      </p:sp>
      <p:sp>
        <p:nvSpPr>
          <p:cNvPr id="12" name="Action Button: Back or Previous 11">
            <a:hlinkClick r:id="rId3" action="ppaction://hlinksldjump" highlightClick="1"/>
            <a:extLst>
              <a:ext uri="{FF2B5EF4-FFF2-40B4-BE49-F238E27FC236}">
                <a16:creationId xmlns:a16="http://schemas.microsoft.com/office/drawing/2014/main" id="{BF5C96B4-0A10-4126-B466-5A6F36836CDF}"/>
              </a:ext>
            </a:extLst>
          </p:cNvPr>
          <p:cNvSpPr>
            <a:spLocks noChangeAspect="1"/>
          </p:cNvSpPr>
          <p:nvPr/>
        </p:nvSpPr>
        <p:spPr>
          <a:xfrm>
            <a:off x="3505200" y="6172200"/>
            <a:ext cx="457200" cy="4572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chemeClr val="tx1"/>
              </a:solidFill>
              <a:latin typeface="Arial" pitchFamily="34" charset="0"/>
            </a:endParaRPr>
          </a:p>
        </p:txBody>
      </p:sp>
      <p:sp>
        <p:nvSpPr>
          <p:cNvPr id="13" name="Action Button: Back or Previous 12">
            <a:hlinkClick r:id="rId4" action="ppaction://hlinksldjump" highlightClick="1"/>
            <a:extLst>
              <a:ext uri="{FF2B5EF4-FFF2-40B4-BE49-F238E27FC236}">
                <a16:creationId xmlns:a16="http://schemas.microsoft.com/office/drawing/2014/main" id="{CC6635EE-6F19-4D64-8BFF-9230581EBE94}"/>
              </a:ext>
            </a:extLst>
          </p:cNvPr>
          <p:cNvSpPr>
            <a:spLocks noChangeAspect="1"/>
          </p:cNvSpPr>
          <p:nvPr/>
        </p:nvSpPr>
        <p:spPr>
          <a:xfrm>
            <a:off x="7620000" y="6172200"/>
            <a:ext cx="457200" cy="4572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chemeClr val="tx1"/>
              </a:solidFill>
              <a:latin typeface="Arial" pitchFamily="34" charset="0"/>
            </a:endParaRPr>
          </a:p>
        </p:txBody>
      </p:sp>
      <p:sp>
        <p:nvSpPr>
          <p:cNvPr id="14" name="TextBox 13">
            <a:extLst>
              <a:ext uri="{FF2B5EF4-FFF2-40B4-BE49-F238E27FC236}">
                <a16:creationId xmlns:a16="http://schemas.microsoft.com/office/drawing/2014/main" id="{04259069-2C00-4C84-A65B-0A52B4D6BACD}"/>
              </a:ext>
            </a:extLst>
          </p:cNvPr>
          <p:cNvSpPr txBox="1">
            <a:spLocks noChangeArrowheads="1"/>
          </p:cNvSpPr>
          <p:nvPr/>
        </p:nvSpPr>
        <p:spPr bwMode="auto">
          <a:xfrm>
            <a:off x="762000" y="6027738"/>
            <a:ext cx="2667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version for lower grades</a:t>
            </a:r>
          </a:p>
        </p:txBody>
      </p:sp>
      <p:sp>
        <p:nvSpPr>
          <p:cNvPr id="15" name="TextBox 14">
            <a:extLst>
              <a:ext uri="{FF2B5EF4-FFF2-40B4-BE49-F238E27FC236}">
                <a16:creationId xmlns:a16="http://schemas.microsoft.com/office/drawing/2014/main" id="{082E2125-5450-400F-9B21-DF30CEC4F835}"/>
              </a:ext>
            </a:extLst>
          </p:cNvPr>
          <p:cNvSpPr txBox="1">
            <a:spLocks noChangeArrowheads="1"/>
          </p:cNvSpPr>
          <p:nvPr/>
        </p:nvSpPr>
        <p:spPr bwMode="auto">
          <a:xfrm>
            <a:off x="4572000" y="6027738"/>
            <a:ext cx="2971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version for higher grades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994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94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994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a:extLst>
              <a:ext uri="{FF2B5EF4-FFF2-40B4-BE49-F238E27FC236}">
                <a16:creationId xmlns:a16="http://schemas.microsoft.com/office/drawing/2014/main" id="{81D6658A-0ACB-412E-BAB2-C8E1D3B6086A}"/>
              </a:ext>
            </a:extLst>
          </p:cNvPr>
          <p:cNvSpPr>
            <a:spLocks noGrp="1" noChangeArrowheads="1"/>
          </p:cNvSpPr>
          <p:nvPr>
            <p:ph type="title"/>
          </p:nvPr>
        </p:nvSpPr>
        <p:spPr>
          <a:xfrm>
            <a:off x="457200" y="0"/>
            <a:ext cx="8229600" cy="533400"/>
          </a:xfrm>
          <a:solidFill>
            <a:schemeClr val="accent6">
              <a:lumMod val="75000"/>
            </a:schemeClr>
          </a:solidFill>
          <a:ln w="38100">
            <a:solidFill>
              <a:schemeClr val="tx1"/>
            </a:solidFill>
          </a:ln>
        </p:spPr>
        <p:txBody>
          <a:bodyPr rtlCol="0">
            <a:normAutofit fontScale="90000"/>
          </a:bodyPr>
          <a:lstStyle/>
          <a:p>
            <a:pPr fontAlgn="auto">
              <a:spcAft>
                <a:spcPts val="0"/>
              </a:spcAft>
              <a:defRPr/>
            </a:pPr>
            <a:r>
              <a:rPr lang="en-US" sz="3200" b="1" dirty="0">
                <a:cs typeface="Arial" pitchFamily="34" charset="0"/>
              </a:rPr>
              <a:t>Phylum </a:t>
            </a:r>
            <a:r>
              <a:rPr lang="en-US" sz="3200" b="1" dirty="0" err="1">
                <a:cs typeface="Arial" pitchFamily="34" charset="0"/>
              </a:rPr>
              <a:t>Platyhelminthes</a:t>
            </a:r>
            <a:r>
              <a:rPr lang="en-US" sz="3200" b="1" dirty="0">
                <a:cs typeface="Arial" pitchFamily="34" charset="0"/>
              </a:rPr>
              <a:t> - Flatworms</a:t>
            </a:r>
          </a:p>
        </p:txBody>
      </p:sp>
      <p:sp>
        <p:nvSpPr>
          <p:cNvPr id="38915" name="Rectangle 5">
            <a:extLst>
              <a:ext uri="{FF2B5EF4-FFF2-40B4-BE49-F238E27FC236}">
                <a16:creationId xmlns:a16="http://schemas.microsoft.com/office/drawing/2014/main" id="{256912D0-DAAE-4F60-ACCB-CC195C249A6D}"/>
              </a:ext>
            </a:extLst>
          </p:cNvPr>
          <p:cNvSpPr>
            <a:spLocks noGrp="1" noChangeArrowheads="1"/>
          </p:cNvSpPr>
          <p:nvPr>
            <p:ph type="body" sz="half" idx="1"/>
          </p:nvPr>
        </p:nvSpPr>
        <p:spPr>
          <a:xfrm>
            <a:off x="152400" y="609600"/>
            <a:ext cx="3810000" cy="5638800"/>
          </a:xfrm>
        </p:spPr>
        <p:txBody>
          <a:bodyPr/>
          <a:lstStyle/>
          <a:p>
            <a:pPr>
              <a:buFont typeface="Wingdings" panose="05000000000000000000" pitchFamily="2" charset="2"/>
              <a:buChar char="q"/>
            </a:pPr>
            <a:r>
              <a:rPr lang="en-US" altLang="en-US" sz="2400">
                <a:cs typeface="Arial" panose="020B0604020202020204" pitchFamily="34" charset="0"/>
              </a:rPr>
              <a:t>Three clearly defined cell layers (ectoderm, endoderm, and mesoderm). </a:t>
            </a:r>
          </a:p>
          <a:p>
            <a:pPr>
              <a:buFont typeface="Wingdings" panose="05000000000000000000" pitchFamily="2" charset="2"/>
              <a:buChar char="q"/>
            </a:pPr>
            <a:r>
              <a:rPr lang="en-US" altLang="en-US" sz="2400">
                <a:cs typeface="Arial" panose="020B0604020202020204" pitchFamily="34" charset="0"/>
              </a:rPr>
              <a:t>Do not possess a body cavity, but were the </a:t>
            </a:r>
            <a:r>
              <a:rPr lang="en-US" altLang="en-US" sz="2400" b="1">
                <a:cs typeface="Arial" panose="020B0604020202020204" pitchFamily="34" charset="0"/>
              </a:rPr>
              <a:t>first organisms to possess organs</a:t>
            </a:r>
            <a:r>
              <a:rPr lang="en-US" altLang="en-US" sz="2400">
                <a:cs typeface="Arial" panose="020B0604020202020204" pitchFamily="34" charset="0"/>
              </a:rPr>
              <a:t>. </a:t>
            </a:r>
          </a:p>
          <a:p>
            <a:pPr>
              <a:buFont typeface="Wingdings" panose="05000000000000000000" pitchFamily="2" charset="2"/>
              <a:buChar char="q"/>
            </a:pPr>
            <a:r>
              <a:rPr lang="en-US" altLang="en-US" sz="2400">
                <a:cs typeface="Arial" panose="020B0604020202020204" pitchFamily="34" charset="0"/>
              </a:rPr>
              <a:t>These organs are simple kidneys called </a:t>
            </a:r>
            <a:r>
              <a:rPr lang="en-US" altLang="en-US" sz="2400" b="1">
                <a:cs typeface="Arial" panose="020B0604020202020204" pitchFamily="34" charset="0"/>
              </a:rPr>
              <a:t>nephridia</a:t>
            </a:r>
            <a:r>
              <a:rPr lang="en-US" altLang="en-US" sz="2400">
                <a:cs typeface="Arial" panose="020B0604020202020204" pitchFamily="34" charset="0"/>
              </a:rPr>
              <a:t> and, like all organs, are composed of mesodermal tissue. </a:t>
            </a:r>
          </a:p>
        </p:txBody>
      </p:sp>
      <p:sp>
        <p:nvSpPr>
          <p:cNvPr id="6" name="Rectangle 6">
            <a:extLst>
              <a:ext uri="{FF2B5EF4-FFF2-40B4-BE49-F238E27FC236}">
                <a16:creationId xmlns:a16="http://schemas.microsoft.com/office/drawing/2014/main" id="{2D0B2F6B-3559-4CAF-B744-6EF255D0FD7B}"/>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5258844-5649-48A9-AB16-245242406360}" type="slidenum">
              <a:rPr lang="en-US" altLang="en-US">
                <a:solidFill>
                  <a:srgbClr val="898989"/>
                </a:solidFill>
              </a:rPr>
              <a:pPr eaLnBrk="1" hangingPunct="1"/>
              <a:t>74</a:t>
            </a:fld>
            <a:endParaRPr lang="en-US" altLang="en-US">
              <a:solidFill>
                <a:srgbClr val="898989"/>
              </a:solidFill>
            </a:endParaRPr>
          </a:p>
        </p:txBody>
      </p:sp>
      <p:pic>
        <p:nvPicPr>
          <p:cNvPr id="95237" name="Picture 1">
            <a:extLst>
              <a:ext uri="{FF2B5EF4-FFF2-40B4-BE49-F238E27FC236}">
                <a16:creationId xmlns:a16="http://schemas.microsoft.com/office/drawing/2014/main" id="{8FE9F297-94EC-4645-9154-FA6AFD1297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0525" y="609600"/>
            <a:ext cx="4943475"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193023BB-E179-4EED-893C-CA8055F2DF96}"/>
              </a:ext>
            </a:extLst>
          </p:cNvPr>
          <p:cNvSpPr txBox="1">
            <a:spLocks noChangeArrowheads="1"/>
          </p:cNvSpPr>
          <p:nvPr/>
        </p:nvSpPr>
        <p:spPr bwMode="auto">
          <a:xfrm>
            <a:off x="4191000" y="3048000"/>
            <a:ext cx="48006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q"/>
            </a:pPr>
            <a:r>
              <a:rPr lang="en-US" altLang="en-US" sz="2400"/>
              <a:t>No respiratory or circulatory system - </a:t>
            </a:r>
            <a:r>
              <a:rPr lang="en-US" altLang="en-US" sz="2400" b="1"/>
              <a:t>all gas exchanges occur via diffusion through the skin</a:t>
            </a:r>
            <a:r>
              <a:rPr lang="en-US" altLang="en-US" sz="2400"/>
              <a:t>. Paper-thin bodies ensure that all cells are bathed in oxygen.  </a:t>
            </a:r>
          </a:p>
          <a:p>
            <a:pPr eaLnBrk="1" hangingPunct="1">
              <a:buFont typeface="Wingdings" panose="05000000000000000000" pitchFamily="2" charset="2"/>
              <a:buChar char="q"/>
            </a:pPr>
            <a:r>
              <a:rPr lang="en-US" altLang="en-US" sz="2400"/>
              <a:t>Because of these limitations, many flatworms are parasitic, &amp; feed off the nutrients produced by other organisms. </a:t>
            </a:r>
          </a:p>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a:extLst>
              <a:ext uri="{FF2B5EF4-FFF2-40B4-BE49-F238E27FC236}">
                <a16:creationId xmlns:a16="http://schemas.microsoft.com/office/drawing/2014/main" id="{CD8E5911-D536-4D7B-9694-2D29207991D9}"/>
              </a:ext>
            </a:extLst>
          </p:cNvPr>
          <p:cNvSpPr>
            <a:spLocks noGrp="1" noChangeArrowheads="1"/>
          </p:cNvSpPr>
          <p:nvPr>
            <p:ph type="title"/>
          </p:nvPr>
        </p:nvSpPr>
        <p:spPr>
          <a:xfrm>
            <a:off x="457200" y="0"/>
            <a:ext cx="8229600" cy="639763"/>
          </a:xfrm>
          <a:solidFill>
            <a:schemeClr val="accent6">
              <a:lumMod val="75000"/>
            </a:schemeClr>
          </a:solidFill>
          <a:ln w="38100">
            <a:solidFill>
              <a:schemeClr val="tx1"/>
            </a:solidFill>
          </a:ln>
        </p:spPr>
        <p:txBody>
          <a:bodyPr rtlCol="0">
            <a:normAutofit/>
          </a:bodyPr>
          <a:lstStyle/>
          <a:p>
            <a:pPr fontAlgn="auto">
              <a:spcAft>
                <a:spcPts val="0"/>
              </a:spcAft>
              <a:defRPr/>
            </a:pPr>
            <a:r>
              <a:rPr lang="en-US" sz="3200" b="1" dirty="0">
                <a:cs typeface="Arial" pitchFamily="34" charset="0"/>
              </a:rPr>
              <a:t>Phylum </a:t>
            </a:r>
            <a:r>
              <a:rPr lang="en-US" sz="3200" b="1" dirty="0" err="1">
                <a:cs typeface="Arial" pitchFamily="34" charset="0"/>
              </a:rPr>
              <a:t>Platyhelminthes</a:t>
            </a:r>
            <a:r>
              <a:rPr lang="en-US" sz="3200" b="1" dirty="0">
                <a:cs typeface="Arial" pitchFamily="34" charset="0"/>
              </a:rPr>
              <a:t> - Flatworms</a:t>
            </a:r>
          </a:p>
        </p:txBody>
      </p:sp>
      <p:sp>
        <p:nvSpPr>
          <p:cNvPr id="38915" name="Rectangle 5">
            <a:extLst>
              <a:ext uri="{FF2B5EF4-FFF2-40B4-BE49-F238E27FC236}">
                <a16:creationId xmlns:a16="http://schemas.microsoft.com/office/drawing/2014/main" id="{65B0F021-92A6-41F9-8AAA-D98888A0F31D}"/>
              </a:ext>
            </a:extLst>
          </p:cNvPr>
          <p:cNvSpPr>
            <a:spLocks noGrp="1" noChangeArrowheads="1"/>
          </p:cNvSpPr>
          <p:nvPr>
            <p:ph type="body" sz="half" idx="1"/>
          </p:nvPr>
        </p:nvSpPr>
        <p:spPr>
          <a:xfrm>
            <a:off x="152400" y="762000"/>
            <a:ext cx="3962400" cy="5638800"/>
          </a:xfrm>
        </p:spPr>
        <p:txBody>
          <a:bodyPr/>
          <a:lstStyle/>
          <a:p>
            <a:pPr>
              <a:buFont typeface="Wingdings" panose="05000000000000000000" pitchFamily="2" charset="2"/>
              <a:buChar char="q"/>
            </a:pPr>
            <a:r>
              <a:rPr lang="en-US" altLang="en-US" sz="2400">
                <a:cs typeface="Arial" panose="020B0604020202020204" pitchFamily="34" charset="0"/>
              </a:rPr>
              <a:t>Also have a more advanced nervous system that features a concentration of nervous tissue in the head region.  This is known as  </a:t>
            </a:r>
            <a:r>
              <a:rPr lang="en-US" altLang="en-US" sz="2400" b="1">
                <a:cs typeface="Arial" panose="020B0604020202020204" pitchFamily="34" charset="0"/>
              </a:rPr>
              <a:t>cephalization</a:t>
            </a:r>
            <a:r>
              <a:rPr lang="en-US" altLang="en-US" sz="2400">
                <a:cs typeface="Arial" panose="020B0604020202020204" pitchFamily="34" charset="0"/>
              </a:rPr>
              <a:t>. </a:t>
            </a:r>
          </a:p>
          <a:p>
            <a:pPr>
              <a:buFont typeface="Wingdings" panose="05000000000000000000" pitchFamily="2" charset="2"/>
              <a:buChar char="q"/>
            </a:pPr>
            <a:r>
              <a:rPr lang="en-US" altLang="en-US" sz="2400">
                <a:cs typeface="Arial" panose="020B0604020202020204" pitchFamily="34" charset="0"/>
              </a:rPr>
              <a:t>Bilateral body symmetry (distinct right and left sides). </a:t>
            </a:r>
          </a:p>
          <a:p>
            <a:pPr>
              <a:buFont typeface="Wingdings" panose="05000000000000000000" pitchFamily="2" charset="2"/>
              <a:buChar char="q"/>
            </a:pPr>
            <a:r>
              <a:rPr lang="en-US" altLang="en-US" sz="2400">
                <a:cs typeface="Arial" panose="020B0604020202020204" pitchFamily="34" charset="0"/>
              </a:rPr>
              <a:t>These two traits facilitate directed movement towards and away from stimuli, an important advance in early animal evolution. </a:t>
            </a:r>
          </a:p>
        </p:txBody>
      </p:sp>
      <p:sp>
        <p:nvSpPr>
          <p:cNvPr id="6" name="Rectangle 6">
            <a:extLst>
              <a:ext uri="{FF2B5EF4-FFF2-40B4-BE49-F238E27FC236}">
                <a16:creationId xmlns:a16="http://schemas.microsoft.com/office/drawing/2014/main" id="{D0ECED40-3AAD-4514-8984-BAD131276240}"/>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28EC4E0-1354-420A-BDE0-F6908A93AD4F}" type="slidenum">
              <a:rPr lang="en-US" altLang="en-US">
                <a:solidFill>
                  <a:srgbClr val="898989"/>
                </a:solidFill>
              </a:rPr>
              <a:pPr eaLnBrk="1" hangingPunct="1"/>
              <a:t>75</a:t>
            </a:fld>
            <a:endParaRPr lang="en-US" altLang="en-US">
              <a:solidFill>
                <a:srgbClr val="898989"/>
              </a:solidFill>
            </a:endParaRPr>
          </a:p>
        </p:txBody>
      </p:sp>
      <p:pic>
        <p:nvPicPr>
          <p:cNvPr id="96261" name="Picture 1">
            <a:extLst>
              <a:ext uri="{FF2B5EF4-FFF2-40B4-BE49-F238E27FC236}">
                <a16:creationId xmlns:a16="http://schemas.microsoft.com/office/drawing/2014/main" id="{21E7E217-9DD9-458B-A1E8-68CB7DCEC8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0525" y="685800"/>
            <a:ext cx="4943475"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ction Button: Back or Previous 7">
            <a:hlinkClick r:id="rId3" action="ppaction://hlinksldjump" highlightClick="1"/>
            <a:extLst>
              <a:ext uri="{FF2B5EF4-FFF2-40B4-BE49-F238E27FC236}">
                <a16:creationId xmlns:a16="http://schemas.microsoft.com/office/drawing/2014/main" id="{F57143A5-EBD1-4DC7-866B-71E2CC6BD430}"/>
              </a:ext>
            </a:extLst>
          </p:cNvPr>
          <p:cNvSpPr>
            <a:spLocks noChangeAspect="1"/>
          </p:cNvSpPr>
          <p:nvPr/>
        </p:nvSpPr>
        <p:spPr>
          <a:xfrm>
            <a:off x="8001000" y="4114800"/>
            <a:ext cx="457200" cy="4572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9" name="Action Button: Back or Previous 8">
            <a:hlinkClick r:id="rId4" action="ppaction://hlinksldjump" highlightClick="1"/>
            <a:extLst>
              <a:ext uri="{FF2B5EF4-FFF2-40B4-BE49-F238E27FC236}">
                <a16:creationId xmlns:a16="http://schemas.microsoft.com/office/drawing/2014/main" id="{52338916-42BE-4757-81D6-A4D5A8D0B55B}"/>
              </a:ext>
            </a:extLst>
          </p:cNvPr>
          <p:cNvSpPr>
            <a:spLocks noChangeAspect="1"/>
          </p:cNvSpPr>
          <p:nvPr/>
        </p:nvSpPr>
        <p:spPr>
          <a:xfrm>
            <a:off x="8001000" y="5257800"/>
            <a:ext cx="457200" cy="4572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10" name="TextBox 9">
            <a:extLst>
              <a:ext uri="{FF2B5EF4-FFF2-40B4-BE49-F238E27FC236}">
                <a16:creationId xmlns:a16="http://schemas.microsoft.com/office/drawing/2014/main" id="{086A0230-CE44-4F51-B837-A598FC2CA109}"/>
              </a:ext>
            </a:extLst>
          </p:cNvPr>
          <p:cNvSpPr txBox="1">
            <a:spLocks noChangeArrowheads="1"/>
          </p:cNvSpPr>
          <p:nvPr/>
        </p:nvSpPr>
        <p:spPr bwMode="auto">
          <a:xfrm>
            <a:off x="5410200" y="3962400"/>
            <a:ext cx="266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version for lower grades</a:t>
            </a:r>
          </a:p>
        </p:txBody>
      </p:sp>
      <p:sp>
        <p:nvSpPr>
          <p:cNvPr id="11" name="TextBox 10">
            <a:extLst>
              <a:ext uri="{FF2B5EF4-FFF2-40B4-BE49-F238E27FC236}">
                <a16:creationId xmlns:a16="http://schemas.microsoft.com/office/drawing/2014/main" id="{DA25404B-AC1E-4885-AD5E-0FE1C8A4F113}"/>
              </a:ext>
            </a:extLst>
          </p:cNvPr>
          <p:cNvSpPr txBox="1">
            <a:spLocks noChangeArrowheads="1"/>
          </p:cNvSpPr>
          <p:nvPr/>
        </p:nvSpPr>
        <p:spPr bwMode="auto">
          <a:xfrm>
            <a:off x="5257800" y="5029200"/>
            <a:ext cx="2743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version for higher grades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a:extLst>
              <a:ext uri="{FF2B5EF4-FFF2-40B4-BE49-F238E27FC236}">
                <a16:creationId xmlns:a16="http://schemas.microsoft.com/office/drawing/2014/main" id="{97571B8A-22BE-4C67-BD53-FF2C9C30BCEB}"/>
              </a:ext>
            </a:extLst>
          </p:cNvPr>
          <p:cNvSpPr>
            <a:spLocks noGrp="1" noChangeArrowheads="1"/>
          </p:cNvSpPr>
          <p:nvPr>
            <p:ph type="title"/>
          </p:nvPr>
        </p:nvSpPr>
        <p:spPr>
          <a:xfrm>
            <a:off x="533400" y="152400"/>
            <a:ext cx="8229600" cy="579438"/>
          </a:xfrm>
          <a:solidFill>
            <a:schemeClr val="accent6">
              <a:lumMod val="75000"/>
            </a:schemeClr>
          </a:solidFill>
          <a:ln w="38100">
            <a:solidFill>
              <a:schemeClr val="tx1"/>
            </a:solidFill>
          </a:ln>
        </p:spPr>
        <p:txBody>
          <a:bodyPr rtlCol="0">
            <a:normAutofit/>
          </a:bodyPr>
          <a:lstStyle/>
          <a:p>
            <a:pPr fontAlgn="auto">
              <a:spcAft>
                <a:spcPts val="0"/>
              </a:spcAft>
              <a:defRPr/>
            </a:pPr>
            <a:r>
              <a:rPr lang="en-US" sz="3200" b="1" dirty="0">
                <a:cs typeface="Arial" pitchFamily="34" charset="0"/>
              </a:rPr>
              <a:t>#3 - Liver Fluke</a:t>
            </a:r>
          </a:p>
        </p:txBody>
      </p:sp>
      <p:pic>
        <p:nvPicPr>
          <p:cNvPr id="97283" name="Picture 7" descr="swordfish%20fluke">
            <a:extLst>
              <a:ext uri="{FF2B5EF4-FFF2-40B4-BE49-F238E27FC236}">
                <a16:creationId xmlns:a16="http://schemas.microsoft.com/office/drawing/2014/main" id="{A6E7F73D-2924-4626-B0FA-644D770326A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34000" y="2057400"/>
            <a:ext cx="3582988" cy="2540000"/>
          </a:xfrm>
          <a:ln w="38100">
            <a:solidFill>
              <a:srgbClr val="000000"/>
            </a:solidFill>
            <a:miter lim="800000"/>
            <a:headEnd/>
            <a:tailEnd/>
          </a:ln>
        </p:spPr>
      </p:pic>
      <p:sp>
        <p:nvSpPr>
          <p:cNvPr id="6" name="Rectangle 6">
            <a:extLst>
              <a:ext uri="{FF2B5EF4-FFF2-40B4-BE49-F238E27FC236}">
                <a16:creationId xmlns:a16="http://schemas.microsoft.com/office/drawing/2014/main" id="{943494FB-27D3-4074-88CB-9500B281BF66}"/>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53C993A-8E68-4837-A592-0A898CA650BB}" type="slidenum">
              <a:rPr lang="en-US" altLang="en-US">
                <a:solidFill>
                  <a:srgbClr val="898989"/>
                </a:solidFill>
              </a:rPr>
              <a:pPr eaLnBrk="1" hangingPunct="1"/>
              <a:t>76</a:t>
            </a:fld>
            <a:endParaRPr lang="en-US" altLang="en-US">
              <a:solidFill>
                <a:srgbClr val="898989"/>
              </a:solidFill>
            </a:endParaRPr>
          </a:p>
        </p:txBody>
      </p:sp>
      <p:sp>
        <p:nvSpPr>
          <p:cNvPr id="7" name="Text Placeholder 6">
            <a:extLst>
              <a:ext uri="{FF2B5EF4-FFF2-40B4-BE49-F238E27FC236}">
                <a16:creationId xmlns:a16="http://schemas.microsoft.com/office/drawing/2014/main" id="{9F0E6DF0-C8CE-45A1-821E-51E7D9263CD0}"/>
              </a:ext>
            </a:extLst>
          </p:cNvPr>
          <p:cNvSpPr>
            <a:spLocks noGrp="1"/>
          </p:cNvSpPr>
          <p:nvPr>
            <p:ph type="body" sz="half" idx="1"/>
          </p:nvPr>
        </p:nvSpPr>
        <p:spPr>
          <a:xfrm>
            <a:off x="457200" y="914400"/>
            <a:ext cx="4648200" cy="4876800"/>
          </a:xfrm>
        </p:spPr>
        <p:txBody>
          <a:bodyPr rtlCol="0">
            <a:normAutofit fontScale="70000" lnSpcReduction="20000"/>
          </a:bodyPr>
          <a:lstStyle/>
          <a:p>
            <a:pPr fontAlgn="auto">
              <a:lnSpc>
                <a:spcPct val="120000"/>
              </a:lnSpc>
              <a:spcBef>
                <a:spcPts val="0"/>
              </a:spcBef>
              <a:spcAft>
                <a:spcPts val="0"/>
              </a:spcAft>
              <a:buFont typeface="Wingdings" pitchFamily="2" charset="2"/>
              <a:buChar char="q"/>
              <a:defRPr/>
            </a:pPr>
            <a:r>
              <a:rPr lang="en-US" sz="3400" dirty="0">
                <a:cs typeface="Arial" pitchFamily="34" charset="0"/>
              </a:rPr>
              <a:t>The flukes are parasites. </a:t>
            </a:r>
          </a:p>
          <a:p>
            <a:pPr fontAlgn="auto">
              <a:lnSpc>
                <a:spcPct val="120000"/>
              </a:lnSpc>
              <a:spcBef>
                <a:spcPts val="0"/>
              </a:spcBef>
              <a:spcAft>
                <a:spcPts val="0"/>
              </a:spcAft>
              <a:buFont typeface="Wingdings" pitchFamily="2" charset="2"/>
              <a:buChar char="q"/>
              <a:defRPr/>
            </a:pPr>
            <a:r>
              <a:rPr lang="en-US" sz="3400" dirty="0">
                <a:cs typeface="Arial" pitchFamily="34" charset="0"/>
              </a:rPr>
              <a:t>Most flukes have large sucker-like mouthparts that they use to attach themselves to their hosts. </a:t>
            </a:r>
          </a:p>
          <a:p>
            <a:pPr fontAlgn="auto">
              <a:lnSpc>
                <a:spcPct val="120000"/>
              </a:lnSpc>
              <a:spcBef>
                <a:spcPts val="0"/>
              </a:spcBef>
              <a:spcAft>
                <a:spcPts val="0"/>
              </a:spcAft>
              <a:buFont typeface="Wingdings" pitchFamily="2" charset="2"/>
              <a:buChar char="q"/>
              <a:defRPr/>
            </a:pPr>
            <a:r>
              <a:rPr lang="en-US" sz="3400" dirty="0">
                <a:cs typeface="Arial" pitchFamily="34" charset="0"/>
              </a:rPr>
              <a:t>The animal pictured here is a swordfish fluke. </a:t>
            </a:r>
          </a:p>
          <a:p>
            <a:pPr fontAlgn="auto">
              <a:lnSpc>
                <a:spcPct val="120000"/>
              </a:lnSpc>
              <a:spcBef>
                <a:spcPts val="0"/>
              </a:spcBef>
              <a:spcAft>
                <a:spcPts val="0"/>
              </a:spcAft>
              <a:buFont typeface="Wingdings" pitchFamily="2" charset="2"/>
              <a:buChar char="q"/>
              <a:defRPr/>
            </a:pPr>
            <a:r>
              <a:rPr lang="en-US" sz="3400" dirty="0">
                <a:cs typeface="Arial" pitchFamily="34" charset="0"/>
              </a:rPr>
              <a:t>Your specimen has a white central area that is full of reproductive organs.   </a:t>
            </a:r>
          </a:p>
          <a:p>
            <a:pPr fontAlgn="auto">
              <a:lnSpc>
                <a:spcPct val="120000"/>
              </a:lnSpc>
              <a:spcBef>
                <a:spcPts val="0"/>
              </a:spcBef>
              <a:spcAft>
                <a:spcPts val="0"/>
              </a:spcAft>
              <a:buFont typeface="Wingdings" pitchFamily="2" charset="2"/>
              <a:buChar char="q"/>
              <a:defRPr/>
            </a:pPr>
            <a:r>
              <a:rPr lang="en-US" sz="3400" dirty="0">
                <a:cs typeface="Arial" pitchFamily="34" charset="0"/>
              </a:rPr>
              <a:t>Parasites are often capable of producing thousands of offspring.</a:t>
            </a:r>
          </a:p>
          <a:p>
            <a:pPr fontAlgn="auto">
              <a:spcAft>
                <a:spcPts val="0"/>
              </a:spcAft>
              <a:defRPr/>
            </a:pPr>
            <a:endParaRPr lang="en-US" dirty="0"/>
          </a:p>
        </p:txBody>
      </p:sp>
      <p:sp>
        <p:nvSpPr>
          <p:cNvPr id="8" name="Action Button: Back or Previous 7">
            <a:hlinkClick r:id="rId3" action="ppaction://hlinksldjump" highlightClick="1"/>
            <a:extLst>
              <a:ext uri="{FF2B5EF4-FFF2-40B4-BE49-F238E27FC236}">
                <a16:creationId xmlns:a16="http://schemas.microsoft.com/office/drawing/2014/main" id="{4BF4E04E-1D17-4A44-B010-B8CD17FC189D}"/>
              </a:ext>
            </a:extLst>
          </p:cNvPr>
          <p:cNvSpPr>
            <a:spLocks noChangeAspect="1"/>
          </p:cNvSpPr>
          <p:nvPr/>
        </p:nvSpPr>
        <p:spPr>
          <a:xfrm>
            <a:off x="3505200" y="6172200"/>
            <a:ext cx="457200" cy="4572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9" name="Action Button: Back or Previous 8">
            <a:hlinkClick r:id="rId4" action="ppaction://hlinksldjump" highlightClick="1"/>
            <a:extLst>
              <a:ext uri="{FF2B5EF4-FFF2-40B4-BE49-F238E27FC236}">
                <a16:creationId xmlns:a16="http://schemas.microsoft.com/office/drawing/2014/main" id="{75131893-2C6D-4C46-BD40-3222E2B17DFE}"/>
              </a:ext>
            </a:extLst>
          </p:cNvPr>
          <p:cNvSpPr>
            <a:spLocks noChangeAspect="1"/>
          </p:cNvSpPr>
          <p:nvPr/>
        </p:nvSpPr>
        <p:spPr>
          <a:xfrm>
            <a:off x="7620000" y="6172200"/>
            <a:ext cx="457200" cy="4572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10" name="TextBox 9">
            <a:extLst>
              <a:ext uri="{FF2B5EF4-FFF2-40B4-BE49-F238E27FC236}">
                <a16:creationId xmlns:a16="http://schemas.microsoft.com/office/drawing/2014/main" id="{3903EE33-712C-4FA6-8A33-B41036CB91F9}"/>
              </a:ext>
            </a:extLst>
          </p:cNvPr>
          <p:cNvSpPr txBox="1">
            <a:spLocks noChangeArrowheads="1"/>
          </p:cNvSpPr>
          <p:nvPr/>
        </p:nvSpPr>
        <p:spPr bwMode="auto">
          <a:xfrm>
            <a:off x="762000" y="6027738"/>
            <a:ext cx="2667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version for lower grades</a:t>
            </a:r>
          </a:p>
        </p:txBody>
      </p:sp>
      <p:sp>
        <p:nvSpPr>
          <p:cNvPr id="11" name="TextBox 10">
            <a:extLst>
              <a:ext uri="{FF2B5EF4-FFF2-40B4-BE49-F238E27FC236}">
                <a16:creationId xmlns:a16="http://schemas.microsoft.com/office/drawing/2014/main" id="{17FF32A2-F2E1-47CF-B6E9-AA86DDAEE0A1}"/>
              </a:ext>
            </a:extLst>
          </p:cNvPr>
          <p:cNvSpPr txBox="1">
            <a:spLocks noChangeArrowheads="1"/>
          </p:cNvSpPr>
          <p:nvPr/>
        </p:nvSpPr>
        <p:spPr bwMode="auto">
          <a:xfrm>
            <a:off x="4572000" y="6027738"/>
            <a:ext cx="2971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version for higher grades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a:extLst>
              <a:ext uri="{FF2B5EF4-FFF2-40B4-BE49-F238E27FC236}">
                <a16:creationId xmlns:a16="http://schemas.microsoft.com/office/drawing/2014/main" id="{36E5D34F-BB19-49D5-BAFF-2DC97B0A7564}"/>
              </a:ext>
            </a:extLst>
          </p:cNvPr>
          <p:cNvSpPr>
            <a:spLocks noGrp="1" noChangeArrowheads="1"/>
          </p:cNvSpPr>
          <p:nvPr>
            <p:ph type="title"/>
          </p:nvPr>
        </p:nvSpPr>
        <p:spPr>
          <a:xfrm>
            <a:off x="457200" y="0"/>
            <a:ext cx="8229600" cy="457200"/>
          </a:xfrm>
          <a:solidFill>
            <a:schemeClr val="accent6">
              <a:lumMod val="75000"/>
            </a:schemeClr>
          </a:solidFill>
          <a:ln w="38100">
            <a:solidFill>
              <a:schemeClr val="tx1"/>
            </a:solidFill>
          </a:ln>
        </p:spPr>
        <p:txBody>
          <a:bodyPr rtlCol="0">
            <a:normAutofit fontScale="90000"/>
          </a:bodyPr>
          <a:lstStyle/>
          <a:p>
            <a:pPr fontAlgn="auto">
              <a:spcAft>
                <a:spcPts val="0"/>
              </a:spcAft>
              <a:defRPr/>
            </a:pPr>
            <a:r>
              <a:rPr lang="en-US" sz="3200" b="1" dirty="0"/>
              <a:t>#18 - Tapeworm</a:t>
            </a:r>
          </a:p>
        </p:txBody>
      </p:sp>
      <p:sp>
        <p:nvSpPr>
          <p:cNvPr id="47109" name="Rectangle 5">
            <a:extLst>
              <a:ext uri="{FF2B5EF4-FFF2-40B4-BE49-F238E27FC236}">
                <a16:creationId xmlns:a16="http://schemas.microsoft.com/office/drawing/2014/main" id="{E8CA97F5-0EEA-46FD-8F76-50BB029AD6C1}"/>
              </a:ext>
            </a:extLst>
          </p:cNvPr>
          <p:cNvSpPr>
            <a:spLocks noGrp="1" noChangeArrowheads="1"/>
          </p:cNvSpPr>
          <p:nvPr>
            <p:ph type="body" sz="half" idx="1"/>
          </p:nvPr>
        </p:nvSpPr>
        <p:spPr>
          <a:xfrm>
            <a:off x="152400" y="533400"/>
            <a:ext cx="6096000" cy="5867400"/>
          </a:xfrm>
        </p:spPr>
        <p:txBody>
          <a:bodyPr/>
          <a:lstStyle/>
          <a:p>
            <a:pPr>
              <a:lnSpc>
                <a:spcPct val="120000"/>
              </a:lnSpc>
              <a:spcBef>
                <a:spcPct val="0"/>
              </a:spcBef>
              <a:buFont typeface="Wingdings" panose="05000000000000000000" pitchFamily="2" charset="2"/>
              <a:buChar char="q"/>
            </a:pPr>
            <a:r>
              <a:rPr lang="en-US" altLang="en-US" sz="2400"/>
              <a:t>Your specimen is a tapeworm from a dog. </a:t>
            </a:r>
          </a:p>
          <a:p>
            <a:pPr>
              <a:lnSpc>
                <a:spcPct val="120000"/>
              </a:lnSpc>
              <a:spcBef>
                <a:spcPct val="0"/>
              </a:spcBef>
              <a:buFont typeface="Wingdings" panose="05000000000000000000" pitchFamily="2" charset="2"/>
              <a:buChar char="q"/>
            </a:pPr>
            <a:r>
              <a:rPr lang="en-US" altLang="en-US" sz="2400"/>
              <a:t>All tapeworms spend their adult lives as </a:t>
            </a:r>
            <a:r>
              <a:rPr lang="en-US" altLang="en-US" sz="2400" b="1"/>
              <a:t>parasites</a:t>
            </a:r>
            <a:r>
              <a:rPr lang="en-US" altLang="en-US" sz="2400"/>
              <a:t> </a:t>
            </a:r>
            <a:r>
              <a:rPr lang="en-US" altLang="en-US" sz="2400" b="1"/>
              <a:t>in</a:t>
            </a:r>
            <a:r>
              <a:rPr lang="en-US" altLang="en-US" sz="2400"/>
              <a:t> </a:t>
            </a:r>
            <a:r>
              <a:rPr lang="en-US" altLang="en-US" sz="2400" b="1"/>
              <a:t>the</a:t>
            </a:r>
            <a:r>
              <a:rPr lang="en-US" altLang="en-US" sz="2400"/>
              <a:t> </a:t>
            </a:r>
            <a:r>
              <a:rPr lang="en-US" altLang="en-US" sz="2400" b="1"/>
              <a:t>guts</a:t>
            </a:r>
            <a:r>
              <a:rPr lang="en-US" altLang="en-US" sz="2400"/>
              <a:t> </a:t>
            </a:r>
            <a:r>
              <a:rPr lang="en-US" altLang="en-US" sz="2400" b="1"/>
              <a:t>of</a:t>
            </a:r>
            <a:r>
              <a:rPr lang="en-US" altLang="en-US" sz="2400"/>
              <a:t> </a:t>
            </a:r>
            <a:r>
              <a:rPr lang="en-US" altLang="en-US" sz="2400" b="1"/>
              <a:t>their</a:t>
            </a:r>
            <a:r>
              <a:rPr lang="en-US" altLang="en-US" sz="2400"/>
              <a:t> </a:t>
            </a:r>
            <a:r>
              <a:rPr lang="en-US" altLang="en-US" sz="2400" b="1"/>
              <a:t>primary</a:t>
            </a:r>
            <a:r>
              <a:rPr lang="en-US" altLang="en-US" sz="2400"/>
              <a:t> </a:t>
            </a:r>
            <a:r>
              <a:rPr lang="en-US" altLang="en-US" sz="2400" b="1"/>
              <a:t>host</a:t>
            </a:r>
            <a:r>
              <a:rPr lang="en-US" altLang="en-US" sz="2400"/>
              <a:t> </a:t>
            </a:r>
            <a:r>
              <a:rPr lang="en-US" altLang="en-US" sz="2400" b="1"/>
              <a:t>animals</a:t>
            </a:r>
            <a:r>
              <a:rPr lang="en-US" altLang="en-US" sz="2400"/>
              <a:t>, but may also have </a:t>
            </a:r>
            <a:r>
              <a:rPr lang="en-US" altLang="en-US" sz="2400" b="1"/>
              <a:t>intermediate</a:t>
            </a:r>
            <a:r>
              <a:rPr lang="en-US" altLang="en-US" sz="2400"/>
              <a:t> </a:t>
            </a:r>
            <a:r>
              <a:rPr lang="en-US" altLang="en-US" sz="2400" b="1"/>
              <a:t>hosts</a:t>
            </a:r>
            <a:r>
              <a:rPr lang="en-US" altLang="en-US" sz="2400"/>
              <a:t>.</a:t>
            </a:r>
          </a:p>
          <a:p>
            <a:pPr>
              <a:lnSpc>
                <a:spcPct val="120000"/>
              </a:lnSpc>
              <a:spcBef>
                <a:spcPct val="0"/>
              </a:spcBef>
              <a:buFont typeface="Wingdings" panose="05000000000000000000" pitchFamily="2" charset="2"/>
              <a:buChar char="q"/>
            </a:pPr>
            <a:r>
              <a:rPr lang="en-US" altLang="en-US" sz="2400"/>
              <a:t>Intermediate hosts are organisms that may carry the immature parasite in their bodies, and in which the parasite completes a particular life stage.  </a:t>
            </a:r>
          </a:p>
          <a:p>
            <a:pPr>
              <a:lnSpc>
                <a:spcPct val="120000"/>
              </a:lnSpc>
              <a:spcBef>
                <a:spcPct val="0"/>
              </a:spcBef>
              <a:buFont typeface="Wingdings" panose="05000000000000000000" pitchFamily="2" charset="2"/>
              <a:buChar char="q"/>
            </a:pPr>
            <a:r>
              <a:rPr lang="en-US" altLang="en-US" sz="2400"/>
              <a:t>However, it is in the primary host where the parasite reaches maturity and reproduces.</a:t>
            </a:r>
          </a:p>
        </p:txBody>
      </p:sp>
      <p:sp>
        <p:nvSpPr>
          <p:cNvPr id="5" name="Rectangle 6">
            <a:extLst>
              <a:ext uri="{FF2B5EF4-FFF2-40B4-BE49-F238E27FC236}">
                <a16:creationId xmlns:a16="http://schemas.microsoft.com/office/drawing/2014/main" id="{2F5BFE8E-F6EF-4F82-BDFB-8DD295F88A83}"/>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396CBB5-DFE1-47F7-87EE-F35FD9E50130}" type="slidenum">
              <a:rPr lang="en-US" altLang="en-US">
                <a:solidFill>
                  <a:srgbClr val="898989"/>
                </a:solidFill>
              </a:rPr>
              <a:pPr eaLnBrk="1" hangingPunct="1"/>
              <a:t>77</a:t>
            </a:fld>
            <a:endParaRPr lang="en-US" altLang="en-US">
              <a:solidFill>
                <a:srgbClr val="898989"/>
              </a:solidFill>
            </a:endParaRPr>
          </a:p>
        </p:txBody>
      </p:sp>
      <p:pic>
        <p:nvPicPr>
          <p:cNvPr id="98309" name="Picture 2">
            <a:extLst>
              <a:ext uri="{FF2B5EF4-FFF2-40B4-BE49-F238E27FC236}">
                <a16:creationId xmlns:a16="http://schemas.microsoft.com/office/drawing/2014/main" id="{22644BA3-AA45-4BE3-B14C-EE053A1236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524000"/>
            <a:ext cx="238125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710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710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710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710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a:extLst>
              <a:ext uri="{FF2B5EF4-FFF2-40B4-BE49-F238E27FC236}">
                <a16:creationId xmlns:a16="http://schemas.microsoft.com/office/drawing/2014/main" id="{1E651E1F-4E56-4309-9A19-B8D5F3D3F3C4}"/>
              </a:ext>
            </a:extLst>
          </p:cNvPr>
          <p:cNvSpPr>
            <a:spLocks noGrp="1" noChangeArrowheads="1"/>
          </p:cNvSpPr>
          <p:nvPr>
            <p:ph type="title"/>
          </p:nvPr>
        </p:nvSpPr>
        <p:spPr>
          <a:xfrm>
            <a:off x="457200" y="0"/>
            <a:ext cx="8229600" cy="457200"/>
          </a:xfrm>
          <a:solidFill>
            <a:schemeClr val="accent6">
              <a:lumMod val="75000"/>
            </a:schemeClr>
          </a:solidFill>
          <a:ln w="38100">
            <a:solidFill>
              <a:schemeClr val="tx1"/>
            </a:solidFill>
          </a:ln>
        </p:spPr>
        <p:txBody>
          <a:bodyPr rtlCol="0">
            <a:normAutofit fontScale="90000"/>
          </a:bodyPr>
          <a:lstStyle/>
          <a:p>
            <a:pPr fontAlgn="auto">
              <a:spcAft>
                <a:spcPts val="0"/>
              </a:spcAft>
              <a:defRPr/>
            </a:pPr>
            <a:r>
              <a:rPr lang="en-US" sz="3200" b="1" dirty="0"/>
              <a:t>#18 - Tapeworm</a:t>
            </a:r>
          </a:p>
        </p:txBody>
      </p:sp>
      <p:sp>
        <p:nvSpPr>
          <p:cNvPr id="47109" name="Rectangle 5">
            <a:extLst>
              <a:ext uri="{FF2B5EF4-FFF2-40B4-BE49-F238E27FC236}">
                <a16:creationId xmlns:a16="http://schemas.microsoft.com/office/drawing/2014/main" id="{22281D6F-24AA-4676-9E90-C2040D8CD578}"/>
              </a:ext>
            </a:extLst>
          </p:cNvPr>
          <p:cNvSpPr>
            <a:spLocks noGrp="1" noChangeArrowheads="1"/>
          </p:cNvSpPr>
          <p:nvPr>
            <p:ph type="body" sz="half" idx="1"/>
          </p:nvPr>
        </p:nvSpPr>
        <p:spPr>
          <a:xfrm>
            <a:off x="0" y="457200"/>
            <a:ext cx="5867400" cy="5867400"/>
          </a:xfrm>
        </p:spPr>
        <p:txBody>
          <a:bodyPr/>
          <a:lstStyle/>
          <a:p>
            <a:pPr>
              <a:lnSpc>
                <a:spcPct val="120000"/>
              </a:lnSpc>
              <a:spcBef>
                <a:spcPct val="0"/>
              </a:spcBef>
              <a:buFont typeface="Wingdings" panose="05000000000000000000" pitchFamily="2" charset="2"/>
              <a:buChar char="q"/>
            </a:pPr>
            <a:r>
              <a:rPr lang="en-US" altLang="en-US" sz="2400"/>
              <a:t>Tapeworms have a knoblike head, or </a:t>
            </a:r>
            <a:r>
              <a:rPr lang="en-US" altLang="en-US" sz="2400" b="1"/>
              <a:t>scolex</a:t>
            </a:r>
            <a:r>
              <a:rPr lang="en-US" altLang="en-US" sz="2400"/>
              <a:t>, with hooks for attaching to the intestinal wall of the host </a:t>
            </a:r>
          </a:p>
          <a:p>
            <a:pPr>
              <a:lnSpc>
                <a:spcPct val="120000"/>
              </a:lnSpc>
              <a:spcBef>
                <a:spcPct val="0"/>
              </a:spcBef>
              <a:buFont typeface="Wingdings" panose="05000000000000000000" pitchFamily="2" charset="2"/>
              <a:buChar char="q"/>
            </a:pPr>
            <a:r>
              <a:rPr lang="en-US" altLang="en-US" sz="2400"/>
              <a:t>A chain of flat, rectangular body segments, or </a:t>
            </a:r>
            <a:r>
              <a:rPr lang="en-US" altLang="en-US" sz="2400" b="1"/>
              <a:t>proglottids </a:t>
            </a:r>
            <a:r>
              <a:rPr lang="en-US" altLang="en-US" sz="2400"/>
              <a:t>may reach 20 ft.  </a:t>
            </a:r>
          </a:p>
          <a:p>
            <a:pPr>
              <a:lnSpc>
                <a:spcPct val="120000"/>
              </a:lnSpc>
              <a:spcBef>
                <a:spcPct val="0"/>
              </a:spcBef>
              <a:buFont typeface="Wingdings" panose="05000000000000000000" pitchFamily="2" charset="2"/>
              <a:buChar char="q"/>
            </a:pPr>
            <a:r>
              <a:rPr lang="en-US" altLang="en-US" sz="2400"/>
              <a:t>Each proglottid contains both male and female reproductive organs.  Mature proglottids near the end contain fertilized eggs.  </a:t>
            </a:r>
          </a:p>
          <a:p>
            <a:pPr>
              <a:lnSpc>
                <a:spcPct val="120000"/>
              </a:lnSpc>
              <a:spcBef>
                <a:spcPct val="0"/>
              </a:spcBef>
              <a:buFont typeface="Wingdings" panose="05000000000000000000" pitchFamily="2" charset="2"/>
              <a:buChar char="q"/>
            </a:pPr>
            <a:r>
              <a:rPr lang="en-US" altLang="en-US" sz="2400"/>
              <a:t>When these segments break off, they are expelled in the host’s feces, at which point a new host can possibly be infected.</a:t>
            </a:r>
          </a:p>
          <a:p>
            <a:pPr>
              <a:lnSpc>
                <a:spcPct val="120000"/>
              </a:lnSpc>
              <a:spcBef>
                <a:spcPct val="0"/>
              </a:spcBef>
              <a:buFont typeface="Wingdings" panose="05000000000000000000" pitchFamily="2" charset="2"/>
              <a:buChar char="q"/>
            </a:pPr>
            <a:endParaRPr lang="en-US" altLang="en-US" sz="2400"/>
          </a:p>
          <a:p>
            <a:pPr>
              <a:lnSpc>
                <a:spcPct val="80000"/>
              </a:lnSpc>
              <a:buFont typeface="Wingdings" panose="05000000000000000000" pitchFamily="2" charset="2"/>
              <a:buNone/>
            </a:pPr>
            <a:endParaRPr lang="en-US" altLang="en-US" sz="2400" b="1"/>
          </a:p>
        </p:txBody>
      </p:sp>
      <p:sp>
        <p:nvSpPr>
          <p:cNvPr id="5" name="Rectangle 6">
            <a:extLst>
              <a:ext uri="{FF2B5EF4-FFF2-40B4-BE49-F238E27FC236}">
                <a16:creationId xmlns:a16="http://schemas.microsoft.com/office/drawing/2014/main" id="{E71DACA2-3541-4C17-A2EE-3B50F84F6CB4}"/>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88B6A13-E636-472B-94D9-D95954C30C8D}" type="slidenum">
              <a:rPr lang="en-US" altLang="en-US">
                <a:solidFill>
                  <a:srgbClr val="898989"/>
                </a:solidFill>
              </a:rPr>
              <a:pPr eaLnBrk="1" hangingPunct="1"/>
              <a:t>78</a:t>
            </a:fld>
            <a:endParaRPr lang="en-US" altLang="en-US">
              <a:solidFill>
                <a:srgbClr val="898989"/>
              </a:solidFill>
            </a:endParaRPr>
          </a:p>
        </p:txBody>
      </p:sp>
      <p:pic>
        <p:nvPicPr>
          <p:cNvPr id="129027" name="Picture 3">
            <a:extLst>
              <a:ext uri="{FF2B5EF4-FFF2-40B4-BE49-F238E27FC236}">
                <a16:creationId xmlns:a16="http://schemas.microsoft.com/office/drawing/2014/main" id="{87B683F3-A14F-44F7-B617-4CC319AE88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3124200"/>
            <a:ext cx="296227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8" name="Picture 4">
            <a:extLst>
              <a:ext uri="{FF2B5EF4-FFF2-40B4-BE49-F238E27FC236}">
                <a16:creationId xmlns:a16="http://schemas.microsoft.com/office/drawing/2014/main" id="{018B2BFB-61EF-47B7-951F-ACF329C33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533400"/>
            <a:ext cx="3000375"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ction Button: Back or Previous 10">
            <a:hlinkClick r:id="rId4" action="ppaction://hlinksldjump" highlightClick="1"/>
            <a:extLst>
              <a:ext uri="{FF2B5EF4-FFF2-40B4-BE49-F238E27FC236}">
                <a16:creationId xmlns:a16="http://schemas.microsoft.com/office/drawing/2014/main" id="{DC10D2C0-1D08-43C1-9209-9960288E5DB1}"/>
              </a:ext>
            </a:extLst>
          </p:cNvPr>
          <p:cNvSpPr>
            <a:spLocks noChangeAspect="1"/>
          </p:cNvSpPr>
          <p:nvPr/>
        </p:nvSpPr>
        <p:spPr>
          <a:xfrm>
            <a:off x="7772400" y="5791200"/>
            <a:ext cx="365125" cy="365125"/>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12" name="Action Button: Back or Previous 11">
            <a:hlinkClick r:id="rId5" action="ppaction://hlinksldjump" highlightClick="1"/>
            <a:extLst>
              <a:ext uri="{FF2B5EF4-FFF2-40B4-BE49-F238E27FC236}">
                <a16:creationId xmlns:a16="http://schemas.microsoft.com/office/drawing/2014/main" id="{68674484-D735-43E2-A041-58093064BA2E}"/>
              </a:ext>
            </a:extLst>
          </p:cNvPr>
          <p:cNvSpPr/>
          <p:nvPr/>
        </p:nvSpPr>
        <p:spPr>
          <a:xfrm>
            <a:off x="7848600" y="6400800"/>
            <a:ext cx="365125" cy="365125"/>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13" name="TextBox 12">
            <a:extLst>
              <a:ext uri="{FF2B5EF4-FFF2-40B4-BE49-F238E27FC236}">
                <a16:creationId xmlns:a16="http://schemas.microsoft.com/office/drawing/2014/main" id="{41E10D7B-1563-4064-887B-92AE389ABBE5}"/>
              </a:ext>
            </a:extLst>
          </p:cNvPr>
          <p:cNvSpPr txBox="1">
            <a:spLocks noChangeArrowheads="1"/>
          </p:cNvSpPr>
          <p:nvPr/>
        </p:nvSpPr>
        <p:spPr bwMode="auto">
          <a:xfrm>
            <a:off x="6019800" y="5715000"/>
            <a:ext cx="175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t>Back to version for lower grades</a:t>
            </a:r>
          </a:p>
        </p:txBody>
      </p:sp>
      <p:sp>
        <p:nvSpPr>
          <p:cNvPr id="14" name="TextBox 13">
            <a:extLst>
              <a:ext uri="{FF2B5EF4-FFF2-40B4-BE49-F238E27FC236}">
                <a16:creationId xmlns:a16="http://schemas.microsoft.com/office/drawing/2014/main" id="{01CE89D4-73B0-4EFB-88D2-EDFC754F3123}"/>
              </a:ext>
            </a:extLst>
          </p:cNvPr>
          <p:cNvSpPr txBox="1">
            <a:spLocks noChangeArrowheads="1"/>
          </p:cNvSpPr>
          <p:nvPr/>
        </p:nvSpPr>
        <p:spPr bwMode="auto">
          <a:xfrm>
            <a:off x="6096000" y="6334125"/>
            <a:ext cx="1676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t>Back to version for higher grades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7109">
                                            <p:txEl>
                                              <p:pRg st="0" end="0"/>
                                            </p:txEl>
                                          </p:spTgt>
                                        </p:tgtEl>
                                        <p:attrNameLst>
                                          <p:attrName>style.visibility</p:attrName>
                                        </p:attrNameLst>
                                      </p:cBhvr>
                                      <p:to>
                                        <p:strVal val="visible"/>
                                      </p:to>
                                    </p:set>
                                  </p:childTnLst>
                                </p:cTn>
                              </p:par>
                              <p:par>
                                <p:cTn id="7" presetID="35" presetClass="entr" presetSubtype="0" fill="hold" nodeType="withEffect">
                                  <p:stCondLst>
                                    <p:cond delay="0"/>
                                  </p:stCondLst>
                                  <p:childTnLst>
                                    <p:set>
                                      <p:cBhvr>
                                        <p:cTn id="8" dur="1" fill="hold">
                                          <p:stCondLst>
                                            <p:cond delay="0"/>
                                          </p:stCondLst>
                                        </p:cTn>
                                        <p:tgtEl>
                                          <p:spTgt spid="129028"/>
                                        </p:tgtEl>
                                        <p:attrNameLst>
                                          <p:attrName>style.visibility</p:attrName>
                                        </p:attrNameLst>
                                      </p:cBhvr>
                                      <p:to>
                                        <p:strVal val="visible"/>
                                      </p:to>
                                    </p:set>
                                    <p:animEffect transition="in" filter="fade">
                                      <p:cBhvr>
                                        <p:cTn id="9" dur="500"/>
                                        <p:tgtEl>
                                          <p:spTgt spid="129028"/>
                                        </p:tgtEl>
                                      </p:cBhvr>
                                    </p:animEffect>
                                    <p:anim calcmode="lin" valueType="num">
                                      <p:cBhvr>
                                        <p:cTn id="10" dur="500" fill="hold"/>
                                        <p:tgtEl>
                                          <p:spTgt spid="129028"/>
                                        </p:tgtEl>
                                        <p:attrNameLst>
                                          <p:attrName>style.rotation</p:attrName>
                                        </p:attrNameLst>
                                      </p:cBhvr>
                                      <p:tavLst>
                                        <p:tav tm="0">
                                          <p:val>
                                            <p:fltVal val="720"/>
                                          </p:val>
                                        </p:tav>
                                        <p:tav tm="100000">
                                          <p:val>
                                            <p:fltVal val="0"/>
                                          </p:val>
                                        </p:tav>
                                      </p:tavLst>
                                    </p:anim>
                                    <p:anim calcmode="lin" valueType="num">
                                      <p:cBhvr>
                                        <p:cTn id="11" dur="500" fill="hold"/>
                                        <p:tgtEl>
                                          <p:spTgt spid="129028"/>
                                        </p:tgtEl>
                                        <p:attrNameLst>
                                          <p:attrName>ppt_h</p:attrName>
                                        </p:attrNameLst>
                                      </p:cBhvr>
                                      <p:tavLst>
                                        <p:tav tm="0">
                                          <p:val>
                                            <p:fltVal val="0"/>
                                          </p:val>
                                        </p:tav>
                                        <p:tav tm="100000">
                                          <p:val>
                                            <p:strVal val="#ppt_h"/>
                                          </p:val>
                                        </p:tav>
                                      </p:tavLst>
                                    </p:anim>
                                    <p:anim calcmode="lin" valueType="num">
                                      <p:cBhvr>
                                        <p:cTn id="12" dur="500" fill="hold"/>
                                        <p:tgtEl>
                                          <p:spTgt spid="129028"/>
                                        </p:tgtEl>
                                        <p:attrNameLst>
                                          <p:attrName>ppt_w</p:attrName>
                                        </p:attrNameLst>
                                      </p:cBhvr>
                                      <p:tavLst>
                                        <p:tav tm="0">
                                          <p:val>
                                            <p:fltVal val="0"/>
                                          </p:val>
                                        </p:tav>
                                        <p:tav tm="100000">
                                          <p:val>
                                            <p:strVal val="#ppt_w"/>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7109">
                                            <p:txEl>
                                              <p:pRg st="1" end="1"/>
                                            </p:txEl>
                                          </p:spTgt>
                                        </p:tgtEl>
                                        <p:attrNameLst>
                                          <p:attrName>style.visibility</p:attrName>
                                        </p:attrNameLst>
                                      </p:cBhvr>
                                      <p:to>
                                        <p:strVal val="visible"/>
                                      </p:to>
                                    </p:set>
                                  </p:childTnLst>
                                </p:cTn>
                              </p:par>
                              <p:par>
                                <p:cTn id="17" presetID="35" presetClass="entr" presetSubtype="0" fill="hold" nodeType="withEffect">
                                  <p:stCondLst>
                                    <p:cond delay="0"/>
                                  </p:stCondLst>
                                  <p:childTnLst>
                                    <p:set>
                                      <p:cBhvr>
                                        <p:cTn id="18" dur="1" fill="hold">
                                          <p:stCondLst>
                                            <p:cond delay="0"/>
                                          </p:stCondLst>
                                        </p:cTn>
                                        <p:tgtEl>
                                          <p:spTgt spid="129027"/>
                                        </p:tgtEl>
                                        <p:attrNameLst>
                                          <p:attrName>style.visibility</p:attrName>
                                        </p:attrNameLst>
                                      </p:cBhvr>
                                      <p:to>
                                        <p:strVal val="visible"/>
                                      </p:to>
                                    </p:set>
                                    <p:animEffect transition="in" filter="fade">
                                      <p:cBhvr>
                                        <p:cTn id="19" dur="500"/>
                                        <p:tgtEl>
                                          <p:spTgt spid="129027"/>
                                        </p:tgtEl>
                                      </p:cBhvr>
                                    </p:animEffect>
                                    <p:anim calcmode="lin" valueType="num">
                                      <p:cBhvr>
                                        <p:cTn id="20" dur="500" fill="hold"/>
                                        <p:tgtEl>
                                          <p:spTgt spid="129027"/>
                                        </p:tgtEl>
                                        <p:attrNameLst>
                                          <p:attrName>style.rotation</p:attrName>
                                        </p:attrNameLst>
                                      </p:cBhvr>
                                      <p:tavLst>
                                        <p:tav tm="0">
                                          <p:val>
                                            <p:fltVal val="720"/>
                                          </p:val>
                                        </p:tav>
                                        <p:tav tm="100000">
                                          <p:val>
                                            <p:fltVal val="0"/>
                                          </p:val>
                                        </p:tav>
                                      </p:tavLst>
                                    </p:anim>
                                    <p:anim calcmode="lin" valueType="num">
                                      <p:cBhvr>
                                        <p:cTn id="21" dur="500" fill="hold"/>
                                        <p:tgtEl>
                                          <p:spTgt spid="129027"/>
                                        </p:tgtEl>
                                        <p:attrNameLst>
                                          <p:attrName>ppt_h</p:attrName>
                                        </p:attrNameLst>
                                      </p:cBhvr>
                                      <p:tavLst>
                                        <p:tav tm="0">
                                          <p:val>
                                            <p:fltVal val="0"/>
                                          </p:val>
                                        </p:tav>
                                        <p:tav tm="100000">
                                          <p:val>
                                            <p:strVal val="#ppt_h"/>
                                          </p:val>
                                        </p:tav>
                                      </p:tavLst>
                                    </p:anim>
                                    <p:anim calcmode="lin" valueType="num">
                                      <p:cBhvr>
                                        <p:cTn id="22" dur="500" fill="hold"/>
                                        <p:tgtEl>
                                          <p:spTgt spid="129027"/>
                                        </p:tgtEl>
                                        <p:attrNameLst>
                                          <p:attrName>ppt_w</p:attrName>
                                        </p:attrNameLst>
                                      </p:cBhvr>
                                      <p:tavLst>
                                        <p:tav tm="0">
                                          <p:val>
                                            <p:fltVal val="0"/>
                                          </p:val>
                                        </p:tav>
                                        <p:tav tm="100000">
                                          <p:val>
                                            <p:strVal val="#ppt_w"/>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7109">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7109">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a:extLst>
              <a:ext uri="{FF2B5EF4-FFF2-40B4-BE49-F238E27FC236}">
                <a16:creationId xmlns:a16="http://schemas.microsoft.com/office/drawing/2014/main" id="{CEED3F3E-76A1-4072-A2B6-2CC5AEE2C287}"/>
              </a:ext>
            </a:extLst>
          </p:cNvPr>
          <p:cNvSpPr>
            <a:spLocks noGrp="1" noChangeArrowheads="1"/>
          </p:cNvSpPr>
          <p:nvPr>
            <p:ph type="title"/>
          </p:nvPr>
        </p:nvSpPr>
        <p:spPr>
          <a:xfrm>
            <a:off x="381000" y="0"/>
            <a:ext cx="8229600" cy="487363"/>
          </a:xfrm>
          <a:solidFill>
            <a:schemeClr val="accent6">
              <a:lumMod val="75000"/>
            </a:schemeClr>
          </a:solidFill>
          <a:ln w="38100">
            <a:solidFill>
              <a:schemeClr val="tx1"/>
            </a:solidFill>
          </a:ln>
        </p:spPr>
        <p:txBody>
          <a:bodyPr rtlCol="0">
            <a:normAutofit fontScale="90000"/>
          </a:bodyPr>
          <a:lstStyle/>
          <a:p>
            <a:pPr fontAlgn="auto">
              <a:spcAft>
                <a:spcPts val="0"/>
              </a:spcAft>
              <a:defRPr/>
            </a:pPr>
            <a:r>
              <a:rPr lang="en-US" sz="3200" b="1" dirty="0"/>
              <a:t>#14 - </a:t>
            </a:r>
            <a:r>
              <a:rPr lang="en-US" sz="3200" b="1" dirty="0" err="1"/>
              <a:t>Planaria</a:t>
            </a:r>
            <a:r>
              <a:rPr lang="en-US" sz="4000" dirty="0"/>
              <a:t> </a:t>
            </a:r>
          </a:p>
        </p:txBody>
      </p:sp>
      <p:sp>
        <p:nvSpPr>
          <p:cNvPr id="50181" name="Rectangle 5">
            <a:extLst>
              <a:ext uri="{FF2B5EF4-FFF2-40B4-BE49-F238E27FC236}">
                <a16:creationId xmlns:a16="http://schemas.microsoft.com/office/drawing/2014/main" id="{FDA4487E-452B-4203-BEA3-900C715E04AC}"/>
              </a:ext>
            </a:extLst>
          </p:cNvPr>
          <p:cNvSpPr>
            <a:spLocks noGrp="1" noChangeArrowheads="1"/>
          </p:cNvSpPr>
          <p:nvPr>
            <p:ph type="body" sz="half" idx="1"/>
          </p:nvPr>
        </p:nvSpPr>
        <p:spPr>
          <a:xfrm>
            <a:off x="0" y="533400"/>
            <a:ext cx="5638800" cy="5486400"/>
          </a:xfrm>
        </p:spPr>
        <p:txBody>
          <a:bodyPr/>
          <a:lstStyle/>
          <a:p>
            <a:pPr>
              <a:lnSpc>
                <a:spcPct val="120000"/>
              </a:lnSpc>
              <a:spcBef>
                <a:spcPct val="0"/>
              </a:spcBef>
              <a:buFont typeface="Wingdings" panose="05000000000000000000" pitchFamily="2" charset="2"/>
              <a:buChar char="q"/>
            </a:pPr>
            <a:r>
              <a:rPr lang="en-US" altLang="en-US" sz="2400"/>
              <a:t>The planaria are free-living flatworms, and do not depend on a host.</a:t>
            </a:r>
          </a:p>
          <a:p>
            <a:pPr>
              <a:lnSpc>
                <a:spcPct val="120000"/>
              </a:lnSpc>
              <a:spcBef>
                <a:spcPct val="0"/>
              </a:spcBef>
              <a:buFont typeface="Wingdings" panose="05000000000000000000" pitchFamily="2" charset="2"/>
              <a:buChar char="q"/>
            </a:pPr>
            <a:r>
              <a:rPr lang="en-US" altLang="en-US" sz="2400"/>
              <a:t> Some are carnivores (meat eaters), while others are scavengers. </a:t>
            </a:r>
          </a:p>
          <a:p>
            <a:pPr>
              <a:lnSpc>
                <a:spcPct val="120000"/>
              </a:lnSpc>
              <a:spcBef>
                <a:spcPct val="0"/>
              </a:spcBef>
              <a:buFont typeface="Wingdings" panose="05000000000000000000" pitchFamily="2" charset="2"/>
              <a:buChar char="q"/>
            </a:pPr>
            <a:r>
              <a:rPr lang="en-US" altLang="en-US" sz="2400"/>
              <a:t>Most live in aquatic habitats. </a:t>
            </a:r>
          </a:p>
          <a:p>
            <a:pPr>
              <a:lnSpc>
                <a:spcPct val="120000"/>
              </a:lnSpc>
              <a:spcBef>
                <a:spcPct val="0"/>
              </a:spcBef>
              <a:buFont typeface="Wingdings" panose="05000000000000000000" pitchFamily="2" charset="2"/>
              <a:buChar char="q"/>
            </a:pPr>
            <a:r>
              <a:rPr lang="en-US" altLang="en-US" sz="2400"/>
              <a:t>They are also known for their powers of regeneration.   If a planaria is split in half, both pieces are capable of regenerating missing parts to create a complete new planaria.  </a:t>
            </a:r>
          </a:p>
          <a:p>
            <a:pPr>
              <a:lnSpc>
                <a:spcPct val="120000"/>
              </a:lnSpc>
              <a:spcBef>
                <a:spcPct val="0"/>
              </a:spcBef>
              <a:buFont typeface="Wingdings" panose="05000000000000000000" pitchFamily="2" charset="2"/>
              <a:buChar char="q"/>
            </a:pPr>
            <a:r>
              <a:rPr lang="en-US" altLang="en-US" sz="2400"/>
              <a:t>A single planaria can become two planaria, representing a form of asexual reproduction.</a:t>
            </a:r>
            <a:endParaRPr lang="en-US" altLang="en-US" sz="2400" b="1"/>
          </a:p>
        </p:txBody>
      </p:sp>
      <p:sp>
        <p:nvSpPr>
          <p:cNvPr id="6" name="Rectangle 6">
            <a:extLst>
              <a:ext uri="{FF2B5EF4-FFF2-40B4-BE49-F238E27FC236}">
                <a16:creationId xmlns:a16="http://schemas.microsoft.com/office/drawing/2014/main" id="{0E348B7D-DBC1-442D-A681-A32A87421C78}"/>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612AACE-E9D5-48A3-87B9-8C56FF6D8CD2}" type="slidenum">
              <a:rPr lang="en-US" altLang="en-US">
                <a:solidFill>
                  <a:srgbClr val="898989"/>
                </a:solidFill>
              </a:rPr>
              <a:pPr eaLnBrk="1" hangingPunct="1"/>
              <a:t>79</a:t>
            </a:fld>
            <a:endParaRPr lang="en-US" altLang="en-US">
              <a:solidFill>
                <a:srgbClr val="898989"/>
              </a:solidFill>
            </a:endParaRPr>
          </a:p>
        </p:txBody>
      </p:sp>
      <p:pic>
        <p:nvPicPr>
          <p:cNvPr id="100357" name="Picture 10" descr="planaria">
            <a:hlinkClick r:id="rId2"/>
            <a:extLst>
              <a:ext uri="{FF2B5EF4-FFF2-40B4-BE49-F238E27FC236}">
                <a16:creationId xmlns:a16="http://schemas.microsoft.com/office/drawing/2014/main" id="{1235AB48-65CD-49B4-B7D0-3273E87B0E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762000"/>
            <a:ext cx="281940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ction Button: Back or Previous 6">
            <a:hlinkClick r:id="rId4" action="ppaction://hlinksldjump" highlightClick="1"/>
            <a:extLst>
              <a:ext uri="{FF2B5EF4-FFF2-40B4-BE49-F238E27FC236}">
                <a16:creationId xmlns:a16="http://schemas.microsoft.com/office/drawing/2014/main" id="{910ACBA1-CF91-4FCF-8D6A-8A8598C9585B}"/>
              </a:ext>
            </a:extLst>
          </p:cNvPr>
          <p:cNvSpPr>
            <a:spLocks noChangeAspect="1"/>
          </p:cNvSpPr>
          <p:nvPr/>
        </p:nvSpPr>
        <p:spPr>
          <a:xfrm>
            <a:off x="8458200" y="2971800"/>
            <a:ext cx="457200" cy="4572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8" name="Action Button: Back or Previous 7">
            <a:hlinkClick r:id="rId5" action="ppaction://hlinksldjump" highlightClick="1"/>
            <a:extLst>
              <a:ext uri="{FF2B5EF4-FFF2-40B4-BE49-F238E27FC236}">
                <a16:creationId xmlns:a16="http://schemas.microsoft.com/office/drawing/2014/main" id="{6181C6DA-5453-411D-97E1-1692C4CA3B21}"/>
              </a:ext>
            </a:extLst>
          </p:cNvPr>
          <p:cNvSpPr/>
          <p:nvPr/>
        </p:nvSpPr>
        <p:spPr>
          <a:xfrm>
            <a:off x="8458200" y="4114800"/>
            <a:ext cx="457200" cy="4572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9" name="TextBox 8">
            <a:extLst>
              <a:ext uri="{FF2B5EF4-FFF2-40B4-BE49-F238E27FC236}">
                <a16:creationId xmlns:a16="http://schemas.microsoft.com/office/drawing/2014/main" id="{1FBAA679-A777-40EA-8956-46DF2DCB960C}"/>
              </a:ext>
            </a:extLst>
          </p:cNvPr>
          <p:cNvSpPr txBox="1">
            <a:spLocks noChangeArrowheads="1"/>
          </p:cNvSpPr>
          <p:nvPr/>
        </p:nvSpPr>
        <p:spPr bwMode="auto">
          <a:xfrm>
            <a:off x="5791200" y="2819400"/>
            <a:ext cx="266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version for lower grades</a:t>
            </a:r>
          </a:p>
        </p:txBody>
      </p:sp>
      <p:sp>
        <p:nvSpPr>
          <p:cNvPr id="10" name="TextBox 9">
            <a:extLst>
              <a:ext uri="{FF2B5EF4-FFF2-40B4-BE49-F238E27FC236}">
                <a16:creationId xmlns:a16="http://schemas.microsoft.com/office/drawing/2014/main" id="{A7012F06-1C98-48E2-8A52-3029511C6E6A}"/>
              </a:ext>
            </a:extLst>
          </p:cNvPr>
          <p:cNvSpPr txBox="1">
            <a:spLocks noChangeArrowheads="1"/>
          </p:cNvSpPr>
          <p:nvPr/>
        </p:nvSpPr>
        <p:spPr bwMode="auto">
          <a:xfrm>
            <a:off x="5715000" y="3886200"/>
            <a:ext cx="2743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version for higher grades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018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018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018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018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018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D770BCE-7D24-4438-8A19-95CA15A3BF21}"/>
              </a:ext>
            </a:extLst>
          </p:cNvPr>
          <p:cNvSpPr>
            <a:spLocks noGrp="1" noChangeArrowheads="1"/>
          </p:cNvSpPr>
          <p:nvPr>
            <p:ph type="title"/>
          </p:nvPr>
        </p:nvSpPr>
        <p:spPr>
          <a:xfrm>
            <a:off x="457200" y="304800"/>
            <a:ext cx="8229600" cy="579438"/>
          </a:xfrm>
          <a:solidFill>
            <a:srgbClr val="00B0F0"/>
          </a:solidFill>
          <a:ln w="38100">
            <a:solidFill>
              <a:schemeClr val="tx1"/>
            </a:solidFill>
            <a:miter lim="800000"/>
            <a:headEnd/>
            <a:tailEnd/>
          </a:ln>
        </p:spPr>
        <p:txBody>
          <a:bodyPr/>
          <a:lstStyle/>
          <a:p>
            <a:pPr algn="l"/>
            <a:r>
              <a:rPr lang="en-US" altLang="en-US" sz="2800" b="1"/>
              <a:t>In this Unit, the student will:</a:t>
            </a:r>
          </a:p>
        </p:txBody>
      </p:sp>
      <p:sp>
        <p:nvSpPr>
          <p:cNvPr id="8195" name="Rectangle 3">
            <a:extLst>
              <a:ext uri="{FF2B5EF4-FFF2-40B4-BE49-F238E27FC236}">
                <a16:creationId xmlns:a16="http://schemas.microsoft.com/office/drawing/2014/main" id="{5275094B-9839-4355-9F82-5FFDAFDD55F2}"/>
              </a:ext>
            </a:extLst>
          </p:cNvPr>
          <p:cNvSpPr>
            <a:spLocks noGrp="1" noChangeArrowheads="1"/>
          </p:cNvSpPr>
          <p:nvPr>
            <p:ph idx="1"/>
          </p:nvPr>
        </p:nvSpPr>
        <p:spPr/>
        <p:txBody>
          <a:bodyPr/>
          <a:lstStyle/>
          <a:p>
            <a:pPr>
              <a:lnSpc>
                <a:spcPct val="90000"/>
              </a:lnSpc>
              <a:buFont typeface="Wingdings" panose="05000000000000000000" pitchFamily="2" charset="2"/>
              <a:buChar char="q"/>
            </a:pPr>
            <a:r>
              <a:rPr lang="en-US" altLang="en-US" sz="2800" b="1"/>
              <a:t>Understand the level of </a:t>
            </a:r>
            <a:r>
              <a:rPr lang="en-US" altLang="en-US" sz="2800" b="1">
                <a:solidFill>
                  <a:srgbClr val="00B0F0"/>
                </a:solidFill>
              </a:rPr>
              <a:t>diversity </a:t>
            </a:r>
            <a:r>
              <a:rPr lang="en-US" altLang="en-US" sz="2800" b="1"/>
              <a:t>(richness of species) that exists in the different kingdoms</a:t>
            </a:r>
          </a:p>
          <a:p>
            <a:pPr>
              <a:lnSpc>
                <a:spcPct val="90000"/>
              </a:lnSpc>
              <a:buFont typeface="Wingdings" panose="05000000000000000000" pitchFamily="2" charset="2"/>
              <a:buChar char="q"/>
            </a:pPr>
            <a:endParaRPr lang="en-US" altLang="en-US" sz="2800" b="1"/>
          </a:p>
          <a:p>
            <a:pPr>
              <a:lnSpc>
                <a:spcPct val="90000"/>
              </a:lnSpc>
              <a:buFont typeface="Wingdings" panose="05000000000000000000" pitchFamily="2" charset="2"/>
              <a:buChar char="q"/>
            </a:pPr>
            <a:r>
              <a:rPr lang="en-US" altLang="en-US" sz="2800" b="1"/>
              <a:t>Learn how scientists group organisms in the animal kingdom by common characteristics</a:t>
            </a:r>
          </a:p>
          <a:p>
            <a:pPr>
              <a:lnSpc>
                <a:spcPct val="90000"/>
              </a:lnSpc>
              <a:buFont typeface="Wingdings" panose="05000000000000000000" pitchFamily="2" charset="2"/>
              <a:buChar char="q"/>
            </a:pPr>
            <a:endParaRPr lang="en-US" altLang="en-US" sz="2800" b="1"/>
          </a:p>
          <a:p>
            <a:pPr>
              <a:lnSpc>
                <a:spcPct val="90000"/>
              </a:lnSpc>
              <a:buFont typeface="Wingdings" panose="05000000000000000000" pitchFamily="2" charset="2"/>
              <a:buChar char="q"/>
            </a:pPr>
            <a:r>
              <a:rPr lang="en-US" altLang="en-US" sz="2800" b="1"/>
              <a:t>Learn that scientists have different views on how organisms should be grouped.    </a:t>
            </a:r>
          </a:p>
        </p:txBody>
      </p:sp>
      <p:sp>
        <p:nvSpPr>
          <p:cNvPr id="5" name="Rectangle 6">
            <a:extLst>
              <a:ext uri="{FF2B5EF4-FFF2-40B4-BE49-F238E27FC236}">
                <a16:creationId xmlns:a16="http://schemas.microsoft.com/office/drawing/2014/main" id="{9467C021-4FD9-456A-AE89-27702C6DD473}"/>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24FF61B-25E9-4C9D-BC73-9BCB74F92A80}" type="slidenum">
              <a:rPr lang="en-US" altLang="en-US">
                <a:solidFill>
                  <a:srgbClr val="898989"/>
                </a:solidFill>
              </a:rPr>
              <a:pPr eaLnBrk="1" hangingPunct="1"/>
              <a:t>8</a:t>
            </a:fld>
            <a:endParaRPr lang="en-US" altLang="en-US">
              <a:solidFill>
                <a:srgbClr val="898989"/>
              </a:solidFill>
            </a:endParaRPr>
          </a:p>
        </p:txBody>
      </p:sp>
      <p:sp>
        <p:nvSpPr>
          <p:cNvPr id="15366" name="AutoShape 6">
            <a:hlinkClick r:id="rId2" action="ppaction://hlinksldjump" highlightClick="1"/>
            <a:extLst>
              <a:ext uri="{FF2B5EF4-FFF2-40B4-BE49-F238E27FC236}">
                <a16:creationId xmlns:a16="http://schemas.microsoft.com/office/drawing/2014/main" id="{2FEF69CC-3038-4145-A8C0-686DCBA8F219}"/>
              </a:ext>
            </a:extLst>
          </p:cNvPr>
          <p:cNvSpPr>
            <a:spLocks noChangeArrowheads="1"/>
          </p:cNvSpPr>
          <p:nvPr/>
        </p:nvSpPr>
        <p:spPr bwMode="auto">
          <a:xfrm>
            <a:off x="6781800" y="5486400"/>
            <a:ext cx="1042988" cy="1042988"/>
          </a:xfrm>
          <a:prstGeom prst="actionButtonHome">
            <a:avLst/>
          </a:prstGeom>
          <a:solidFill>
            <a:srgbClr val="00B0F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3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a:extLst>
              <a:ext uri="{FF2B5EF4-FFF2-40B4-BE49-F238E27FC236}">
                <a16:creationId xmlns:a16="http://schemas.microsoft.com/office/drawing/2014/main" id="{419E7FA4-081E-4CA1-987F-7C7A64430FA5}"/>
              </a:ext>
            </a:extLst>
          </p:cNvPr>
          <p:cNvSpPr>
            <a:spLocks noGrp="1" noChangeArrowheads="1"/>
          </p:cNvSpPr>
          <p:nvPr>
            <p:ph type="title"/>
          </p:nvPr>
        </p:nvSpPr>
        <p:spPr>
          <a:xfrm>
            <a:off x="533400" y="0"/>
            <a:ext cx="8229600" cy="533400"/>
          </a:xfrm>
          <a:solidFill>
            <a:schemeClr val="accent6">
              <a:lumMod val="75000"/>
            </a:schemeClr>
          </a:solidFill>
          <a:ln w="38100">
            <a:solidFill>
              <a:schemeClr val="tx1"/>
            </a:solidFill>
          </a:ln>
        </p:spPr>
        <p:txBody>
          <a:bodyPr rtlCol="0">
            <a:normAutofit/>
          </a:bodyPr>
          <a:lstStyle/>
          <a:p>
            <a:pPr fontAlgn="auto">
              <a:spcAft>
                <a:spcPts val="0"/>
              </a:spcAft>
              <a:defRPr/>
            </a:pPr>
            <a:r>
              <a:rPr lang="en-US" sz="2800" b="1" dirty="0"/>
              <a:t>Phylum </a:t>
            </a:r>
            <a:r>
              <a:rPr lang="en-US" sz="2800" b="1" dirty="0" err="1"/>
              <a:t>Nematoda</a:t>
            </a:r>
            <a:r>
              <a:rPr lang="en-US" sz="2800" b="1" dirty="0"/>
              <a:t> - Roundworms</a:t>
            </a:r>
          </a:p>
        </p:txBody>
      </p:sp>
      <p:sp>
        <p:nvSpPr>
          <p:cNvPr id="53253" name="Rectangle 5">
            <a:extLst>
              <a:ext uri="{FF2B5EF4-FFF2-40B4-BE49-F238E27FC236}">
                <a16:creationId xmlns:a16="http://schemas.microsoft.com/office/drawing/2014/main" id="{D5A06F6B-7F79-4380-80EB-0FCA7FF7A944}"/>
              </a:ext>
            </a:extLst>
          </p:cNvPr>
          <p:cNvSpPr>
            <a:spLocks noGrp="1" noChangeArrowheads="1"/>
          </p:cNvSpPr>
          <p:nvPr>
            <p:ph type="body" sz="half" idx="1"/>
          </p:nvPr>
        </p:nvSpPr>
        <p:spPr>
          <a:xfrm>
            <a:off x="0" y="533400"/>
            <a:ext cx="6477000" cy="6172200"/>
          </a:xfrm>
        </p:spPr>
        <p:txBody>
          <a:bodyPr/>
          <a:lstStyle/>
          <a:p>
            <a:pPr>
              <a:buFont typeface="Wingdings" panose="05000000000000000000" pitchFamily="2" charset="2"/>
              <a:buChar char="q"/>
            </a:pPr>
            <a:r>
              <a:rPr lang="en-US" altLang="en-US" sz="2400"/>
              <a:t>Most abundant animal phylum in the world, with as many as 1.5 million individuals in a cubic foot of soil. </a:t>
            </a:r>
          </a:p>
          <a:p>
            <a:pPr>
              <a:buFont typeface="Wingdings" panose="05000000000000000000" pitchFamily="2" charset="2"/>
              <a:buChar char="q"/>
            </a:pPr>
            <a:r>
              <a:rPr lang="en-US" altLang="en-US" sz="2400"/>
              <a:t>Found in every habitat imaginable, from soil to marine and fresh water, as well as within other organisms.  </a:t>
            </a:r>
          </a:p>
          <a:p>
            <a:pPr>
              <a:buFont typeface="Wingdings" panose="05000000000000000000" pitchFamily="2" charset="2"/>
              <a:buChar char="q"/>
            </a:pPr>
            <a:r>
              <a:rPr lang="en-US" altLang="en-US" sz="2400"/>
              <a:t>Range from 1 mm to several meters.  </a:t>
            </a:r>
          </a:p>
          <a:p>
            <a:pPr>
              <a:buFont typeface="Wingdings" panose="05000000000000000000" pitchFamily="2" charset="2"/>
              <a:buChar char="q"/>
            </a:pPr>
            <a:r>
              <a:rPr lang="en-US" altLang="en-US" sz="2400"/>
              <a:t>Approximately 20% are parasitic, though many only live in a particular plant or animal host.  </a:t>
            </a:r>
          </a:p>
          <a:p>
            <a:pPr>
              <a:buFont typeface="Wingdings" panose="05000000000000000000" pitchFamily="2" charset="2"/>
              <a:buChar char="q"/>
            </a:pPr>
            <a:r>
              <a:rPr lang="en-US" altLang="en-US" sz="2400"/>
              <a:t>General body plan is a slender, round-body that is tapered at both ends, and covered in a tough, resistant </a:t>
            </a:r>
            <a:r>
              <a:rPr lang="en-US" altLang="en-US" sz="2400" b="1"/>
              <a:t>cuticle</a:t>
            </a:r>
            <a:r>
              <a:rPr lang="en-US" altLang="en-US" sz="2400"/>
              <a:t> that protects them from dessication (drying out), from their host’s digestive fluids, or other defenses from their hosts (in the case of parasites).</a:t>
            </a:r>
          </a:p>
        </p:txBody>
      </p:sp>
      <p:pic>
        <p:nvPicPr>
          <p:cNvPr id="101380" name="Picture 7" descr="roundworms">
            <a:extLst>
              <a:ext uri="{FF2B5EF4-FFF2-40B4-BE49-F238E27FC236}">
                <a16:creationId xmlns:a16="http://schemas.microsoft.com/office/drawing/2014/main" id="{484C6D7E-6CD8-4E7B-A90B-72D9808A127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858000" y="762000"/>
            <a:ext cx="1828800" cy="2743200"/>
          </a:xfrm>
        </p:spPr>
      </p:pic>
      <p:sp>
        <p:nvSpPr>
          <p:cNvPr id="6" name="Rectangle 6">
            <a:extLst>
              <a:ext uri="{FF2B5EF4-FFF2-40B4-BE49-F238E27FC236}">
                <a16:creationId xmlns:a16="http://schemas.microsoft.com/office/drawing/2014/main" id="{682BEB8C-0EA4-4261-A4F6-A586B93BC5C8}"/>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BD63D6C-3736-440E-BC3A-1D549700FDB0}" type="slidenum">
              <a:rPr lang="en-US" altLang="en-US">
                <a:solidFill>
                  <a:srgbClr val="898989"/>
                </a:solidFill>
              </a:rPr>
              <a:pPr eaLnBrk="1" hangingPunct="1"/>
              <a:t>80</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325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325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325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325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325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a:extLst>
              <a:ext uri="{FF2B5EF4-FFF2-40B4-BE49-F238E27FC236}">
                <a16:creationId xmlns:a16="http://schemas.microsoft.com/office/drawing/2014/main" id="{E9DEA01E-7823-4706-9864-4A128E0F5310}"/>
              </a:ext>
            </a:extLst>
          </p:cNvPr>
          <p:cNvSpPr>
            <a:spLocks noGrp="1" noChangeArrowheads="1"/>
          </p:cNvSpPr>
          <p:nvPr>
            <p:ph type="title"/>
          </p:nvPr>
        </p:nvSpPr>
        <p:spPr>
          <a:xfrm>
            <a:off x="533400" y="0"/>
            <a:ext cx="8229600" cy="533400"/>
          </a:xfrm>
          <a:solidFill>
            <a:schemeClr val="accent6">
              <a:lumMod val="75000"/>
            </a:schemeClr>
          </a:solidFill>
          <a:ln w="38100">
            <a:solidFill>
              <a:schemeClr val="tx1"/>
            </a:solidFill>
          </a:ln>
        </p:spPr>
        <p:txBody>
          <a:bodyPr rtlCol="0">
            <a:normAutofit/>
          </a:bodyPr>
          <a:lstStyle/>
          <a:p>
            <a:pPr fontAlgn="auto">
              <a:spcAft>
                <a:spcPts val="0"/>
              </a:spcAft>
              <a:defRPr/>
            </a:pPr>
            <a:r>
              <a:rPr lang="en-US" sz="2800" b="1" dirty="0"/>
              <a:t>Phylum </a:t>
            </a:r>
            <a:r>
              <a:rPr lang="en-US" sz="2800" b="1" dirty="0" err="1"/>
              <a:t>Nematoda</a:t>
            </a:r>
            <a:r>
              <a:rPr lang="en-US" sz="2800" b="1" dirty="0"/>
              <a:t> - Roundworms</a:t>
            </a:r>
          </a:p>
        </p:txBody>
      </p:sp>
      <p:sp>
        <p:nvSpPr>
          <p:cNvPr id="53253" name="Rectangle 5">
            <a:extLst>
              <a:ext uri="{FF2B5EF4-FFF2-40B4-BE49-F238E27FC236}">
                <a16:creationId xmlns:a16="http://schemas.microsoft.com/office/drawing/2014/main" id="{ACC190AE-FAC5-414A-93E8-C30A7261B41A}"/>
              </a:ext>
            </a:extLst>
          </p:cNvPr>
          <p:cNvSpPr>
            <a:spLocks noGrp="1" noChangeArrowheads="1"/>
          </p:cNvSpPr>
          <p:nvPr>
            <p:ph type="body" sz="half" idx="1"/>
          </p:nvPr>
        </p:nvSpPr>
        <p:spPr>
          <a:xfrm>
            <a:off x="0" y="533400"/>
            <a:ext cx="6019800" cy="6172200"/>
          </a:xfrm>
        </p:spPr>
        <p:txBody>
          <a:bodyPr/>
          <a:lstStyle/>
          <a:p>
            <a:pPr>
              <a:buFont typeface="Wingdings" panose="05000000000000000000" pitchFamily="2" charset="2"/>
              <a:buChar char="q"/>
            </a:pPr>
            <a:r>
              <a:rPr lang="en-US" altLang="en-US" sz="2400"/>
              <a:t>One of the phyla of </a:t>
            </a:r>
            <a:r>
              <a:rPr lang="en-US" altLang="en-US" sz="2400" b="1"/>
              <a:t>pseudocoelomate </a:t>
            </a:r>
            <a:r>
              <a:rPr lang="en-US" altLang="en-US" sz="2400"/>
              <a:t>animals (possess a body cavity surrounding their internal organs that is only lined on the outside with mesoderm).  </a:t>
            </a:r>
          </a:p>
          <a:p>
            <a:pPr>
              <a:buFont typeface="Wingdings" panose="05000000000000000000" pitchFamily="2" charset="2"/>
              <a:buChar char="q"/>
            </a:pPr>
            <a:r>
              <a:rPr lang="en-US" altLang="en-US" sz="2400"/>
              <a:t>The worm that can be found encysted in pork is one of the best known, because it causes </a:t>
            </a:r>
            <a:r>
              <a:rPr lang="en-US" altLang="en-US" sz="2400" b="1"/>
              <a:t>trichinosis</a:t>
            </a:r>
            <a:r>
              <a:rPr lang="en-US" altLang="en-US" sz="2400"/>
              <a:t> in humans.  </a:t>
            </a:r>
          </a:p>
          <a:p>
            <a:pPr>
              <a:buFont typeface="Wingdings" panose="05000000000000000000" pitchFamily="2" charset="2"/>
              <a:buChar char="q"/>
            </a:pPr>
            <a:r>
              <a:rPr lang="en-US" altLang="en-US" sz="2400" b="1"/>
              <a:t>Some</a:t>
            </a:r>
            <a:r>
              <a:rPr lang="en-US" altLang="en-US" sz="2400"/>
              <a:t> roundworms are beneficial because they </a:t>
            </a:r>
            <a:r>
              <a:rPr lang="en-US" altLang="en-US" sz="2400" b="1"/>
              <a:t>kill</a:t>
            </a:r>
            <a:r>
              <a:rPr lang="en-US" altLang="en-US" sz="2400"/>
              <a:t> </a:t>
            </a:r>
            <a:r>
              <a:rPr lang="en-US" altLang="en-US" sz="2400" b="1"/>
              <a:t>agricultural</a:t>
            </a:r>
            <a:r>
              <a:rPr lang="en-US" altLang="en-US" sz="2400"/>
              <a:t> </a:t>
            </a:r>
            <a:r>
              <a:rPr lang="en-US" altLang="en-US" sz="2400" b="1"/>
              <a:t>pests</a:t>
            </a:r>
            <a:r>
              <a:rPr lang="en-US" altLang="en-US" sz="2400"/>
              <a:t>.  </a:t>
            </a:r>
          </a:p>
          <a:p>
            <a:pPr>
              <a:buFont typeface="Wingdings" panose="05000000000000000000" pitchFamily="2" charset="2"/>
              <a:buChar char="q"/>
            </a:pPr>
            <a:r>
              <a:rPr lang="en-US" altLang="en-US" sz="2400"/>
              <a:t>Use a </a:t>
            </a:r>
            <a:r>
              <a:rPr lang="en-US" altLang="en-US" sz="2400" b="1"/>
              <a:t>hydrostatic</a:t>
            </a:r>
            <a:r>
              <a:rPr lang="en-US" altLang="en-US" sz="2400"/>
              <a:t> </a:t>
            </a:r>
            <a:r>
              <a:rPr lang="en-US" altLang="en-US" sz="2400" b="1"/>
              <a:t>skeleton</a:t>
            </a:r>
            <a:r>
              <a:rPr lang="en-US" altLang="en-US" sz="2400"/>
              <a:t> to move (opposing muscles acting on a fluid-filled body). </a:t>
            </a:r>
          </a:p>
          <a:p>
            <a:pPr>
              <a:buFont typeface="Wingdings" panose="05000000000000000000" pitchFamily="2" charset="2"/>
              <a:buChar char="q"/>
            </a:pPr>
            <a:r>
              <a:rPr lang="en-US" altLang="en-US" sz="2400"/>
              <a:t>Your specimen is a dog roundworm which steals nutrients from the digestive tracts of dogs.</a:t>
            </a:r>
          </a:p>
        </p:txBody>
      </p:sp>
      <p:pic>
        <p:nvPicPr>
          <p:cNvPr id="102404" name="Picture 7" descr="roundworms">
            <a:extLst>
              <a:ext uri="{FF2B5EF4-FFF2-40B4-BE49-F238E27FC236}">
                <a16:creationId xmlns:a16="http://schemas.microsoft.com/office/drawing/2014/main" id="{79D41EE4-A70A-44C8-B74B-9E97C1148F0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00800" y="1219200"/>
            <a:ext cx="2743200" cy="1828800"/>
          </a:xfrm>
        </p:spPr>
      </p:pic>
      <p:sp>
        <p:nvSpPr>
          <p:cNvPr id="6" name="Rectangle 6">
            <a:extLst>
              <a:ext uri="{FF2B5EF4-FFF2-40B4-BE49-F238E27FC236}">
                <a16:creationId xmlns:a16="http://schemas.microsoft.com/office/drawing/2014/main" id="{BBB6D59C-B732-44C3-B2B7-A1E32FDE0347}"/>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1F9C2F1-EDEE-4082-A2E6-01C05C4CAAC2}" type="slidenum">
              <a:rPr lang="en-US" altLang="en-US">
                <a:solidFill>
                  <a:srgbClr val="898989"/>
                </a:solidFill>
              </a:rPr>
              <a:pPr eaLnBrk="1" hangingPunct="1"/>
              <a:t>81</a:t>
            </a:fld>
            <a:endParaRPr lang="en-US" altLang="en-US">
              <a:solidFill>
                <a:srgbClr val="898989"/>
              </a:solidFill>
            </a:endParaRPr>
          </a:p>
        </p:txBody>
      </p:sp>
      <p:sp>
        <p:nvSpPr>
          <p:cNvPr id="7" name="Action Button: Back or Previous 6">
            <a:hlinkClick r:id="rId3" action="ppaction://hlinksldjump" highlightClick="1"/>
            <a:extLst>
              <a:ext uri="{FF2B5EF4-FFF2-40B4-BE49-F238E27FC236}">
                <a16:creationId xmlns:a16="http://schemas.microsoft.com/office/drawing/2014/main" id="{CFBF4E13-E751-490F-8CFF-117108F6F445}"/>
              </a:ext>
            </a:extLst>
          </p:cNvPr>
          <p:cNvSpPr>
            <a:spLocks noChangeAspect="1"/>
          </p:cNvSpPr>
          <p:nvPr/>
        </p:nvSpPr>
        <p:spPr>
          <a:xfrm>
            <a:off x="8534400" y="3581400"/>
            <a:ext cx="457200" cy="4572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8" name="Action Button: Back or Previous 7">
            <a:hlinkClick r:id="rId4" action="ppaction://hlinksldjump" highlightClick="1"/>
            <a:extLst>
              <a:ext uri="{FF2B5EF4-FFF2-40B4-BE49-F238E27FC236}">
                <a16:creationId xmlns:a16="http://schemas.microsoft.com/office/drawing/2014/main" id="{DA787ED9-35F3-47F5-B6FF-F685BAC15360}"/>
              </a:ext>
            </a:extLst>
          </p:cNvPr>
          <p:cNvSpPr>
            <a:spLocks noChangeAspect="1"/>
          </p:cNvSpPr>
          <p:nvPr/>
        </p:nvSpPr>
        <p:spPr>
          <a:xfrm>
            <a:off x="8534400" y="4724400"/>
            <a:ext cx="457200" cy="4572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9" name="TextBox 8">
            <a:extLst>
              <a:ext uri="{FF2B5EF4-FFF2-40B4-BE49-F238E27FC236}">
                <a16:creationId xmlns:a16="http://schemas.microsoft.com/office/drawing/2014/main" id="{FBFB8322-D1CE-4C0D-B957-E140ABD8D784}"/>
              </a:ext>
            </a:extLst>
          </p:cNvPr>
          <p:cNvSpPr txBox="1">
            <a:spLocks noChangeArrowheads="1"/>
          </p:cNvSpPr>
          <p:nvPr/>
        </p:nvSpPr>
        <p:spPr bwMode="auto">
          <a:xfrm>
            <a:off x="5943600" y="3429000"/>
            <a:ext cx="266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version for lower grades</a:t>
            </a:r>
          </a:p>
        </p:txBody>
      </p:sp>
      <p:sp>
        <p:nvSpPr>
          <p:cNvPr id="10" name="TextBox 9">
            <a:extLst>
              <a:ext uri="{FF2B5EF4-FFF2-40B4-BE49-F238E27FC236}">
                <a16:creationId xmlns:a16="http://schemas.microsoft.com/office/drawing/2014/main" id="{B16922D4-6AB0-4860-87AB-C9888780CDCA}"/>
              </a:ext>
            </a:extLst>
          </p:cNvPr>
          <p:cNvSpPr txBox="1">
            <a:spLocks noChangeArrowheads="1"/>
          </p:cNvSpPr>
          <p:nvPr/>
        </p:nvSpPr>
        <p:spPr bwMode="auto">
          <a:xfrm>
            <a:off x="5791200" y="4495800"/>
            <a:ext cx="2743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version for higher grades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325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325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325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325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325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a:extLst>
              <a:ext uri="{FF2B5EF4-FFF2-40B4-BE49-F238E27FC236}">
                <a16:creationId xmlns:a16="http://schemas.microsoft.com/office/drawing/2014/main" id="{BB36AC85-090E-4377-99D2-C1156E20B742}"/>
              </a:ext>
            </a:extLst>
          </p:cNvPr>
          <p:cNvSpPr>
            <a:spLocks noGrp="1" noChangeArrowheads="1"/>
          </p:cNvSpPr>
          <p:nvPr>
            <p:ph type="title"/>
          </p:nvPr>
        </p:nvSpPr>
        <p:spPr>
          <a:xfrm>
            <a:off x="457200" y="228600"/>
            <a:ext cx="8229600" cy="731838"/>
          </a:xfrm>
          <a:solidFill>
            <a:schemeClr val="accent6">
              <a:lumMod val="75000"/>
            </a:schemeClr>
          </a:solidFill>
          <a:ln w="38100">
            <a:solidFill>
              <a:schemeClr val="tx1"/>
            </a:solidFill>
          </a:ln>
        </p:spPr>
        <p:txBody>
          <a:bodyPr rtlCol="0">
            <a:normAutofit/>
          </a:bodyPr>
          <a:lstStyle/>
          <a:p>
            <a:pPr fontAlgn="auto">
              <a:spcAft>
                <a:spcPts val="0"/>
              </a:spcAft>
              <a:defRPr/>
            </a:pPr>
            <a:r>
              <a:rPr lang="en-US" sz="3200" b="1" dirty="0"/>
              <a:t>Phylum </a:t>
            </a:r>
            <a:r>
              <a:rPr lang="en-US" sz="3200" b="1" dirty="0" err="1"/>
              <a:t>Mollusca</a:t>
            </a:r>
            <a:r>
              <a:rPr lang="en-US" sz="3200" b="1" dirty="0"/>
              <a:t> - </a:t>
            </a:r>
            <a:r>
              <a:rPr lang="en-US" sz="3200" b="1" dirty="0" err="1"/>
              <a:t>Molluscs</a:t>
            </a:r>
            <a:endParaRPr lang="en-US" sz="3200" b="1" dirty="0"/>
          </a:p>
        </p:txBody>
      </p:sp>
      <p:sp>
        <p:nvSpPr>
          <p:cNvPr id="55300" name="Rectangle 4">
            <a:extLst>
              <a:ext uri="{FF2B5EF4-FFF2-40B4-BE49-F238E27FC236}">
                <a16:creationId xmlns:a16="http://schemas.microsoft.com/office/drawing/2014/main" id="{096BE0D6-1D2B-4208-8EED-53F0C41D0416}"/>
              </a:ext>
            </a:extLst>
          </p:cNvPr>
          <p:cNvSpPr>
            <a:spLocks noGrp="1" noChangeArrowheads="1"/>
          </p:cNvSpPr>
          <p:nvPr>
            <p:ph type="body" sz="half" idx="1"/>
          </p:nvPr>
        </p:nvSpPr>
        <p:spPr>
          <a:xfrm>
            <a:off x="152400" y="1066800"/>
            <a:ext cx="8686800" cy="5562600"/>
          </a:xfrm>
        </p:spPr>
        <p:txBody>
          <a:bodyPr/>
          <a:lstStyle/>
          <a:p>
            <a:pPr>
              <a:buFont typeface="Wingdings" panose="05000000000000000000" pitchFamily="2" charset="2"/>
              <a:buChar char="q"/>
            </a:pPr>
            <a:r>
              <a:rPr lang="en-US" altLang="en-US" sz="2400"/>
              <a:t>Mollusca means “soft”, which refers to the </a:t>
            </a:r>
            <a:r>
              <a:rPr lang="en-US" altLang="en-US" sz="2400" b="1"/>
              <a:t>soft</a:t>
            </a:r>
            <a:r>
              <a:rPr lang="en-US" altLang="en-US" sz="2400"/>
              <a:t> </a:t>
            </a:r>
            <a:r>
              <a:rPr lang="en-US" altLang="en-US" sz="2400" b="1"/>
              <a:t>body</a:t>
            </a:r>
            <a:r>
              <a:rPr lang="en-US" altLang="en-US" sz="2400"/>
              <a:t> of all of these organisms.  </a:t>
            </a:r>
          </a:p>
          <a:p>
            <a:pPr>
              <a:buFont typeface="Wingdings" panose="05000000000000000000" pitchFamily="2" charset="2"/>
              <a:buChar char="q"/>
            </a:pPr>
            <a:endParaRPr lang="en-US" altLang="en-US" sz="2400"/>
          </a:p>
          <a:p>
            <a:pPr>
              <a:buFont typeface="Wingdings" panose="05000000000000000000" pitchFamily="2" charset="2"/>
              <a:buChar char="q"/>
            </a:pPr>
            <a:r>
              <a:rPr lang="en-US" altLang="en-US" sz="2400"/>
              <a:t>However, most mollusks also have a </a:t>
            </a:r>
            <a:r>
              <a:rPr lang="en-US" altLang="en-US" sz="2400" b="1"/>
              <a:t>shell</a:t>
            </a:r>
            <a:r>
              <a:rPr lang="en-US" altLang="en-US" sz="2400"/>
              <a:t>, although in the </a:t>
            </a:r>
            <a:r>
              <a:rPr lang="en-US" altLang="en-US" sz="2400" b="1"/>
              <a:t>cephalopods</a:t>
            </a:r>
            <a:r>
              <a:rPr lang="en-US" altLang="en-US" sz="2400"/>
              <a:t> (including squid and octopi), it is greatly reduced and internal (though some species of octopus have lost the internal shell entirely. </a:t>
            </a:r>
          </a:p>
          <a:p>
            <a:pPr>
              <a:buFont typeface="Arial" panose="020B0604020202020204" pitchFamily="34" charset="0"/>
              <a:buNone/>
            </a:pPr>
            <a:r>
              <a:rPr lang="en-US" altLang="en-US" sz="2400"/>
              <a:t> </a:t>
            </a:r>
          </a:p>
          <a:p>
            <a:pPr>
              <a:buFont typeface="Wingdings" panose="05000000000000000000" pitchFamily="2" charset="2"/>
              <a:buChar char="q"/>
            </a:pPr>
            <a:r>
              <a:rPr lang="en-US" altLang="en-US" sz="2400"/>
              <a:t>Like other higher animals, at some phase of their development, mollusks have </a:t>
            </a:r>
            <a:r>
              <a:rPr lang="en-US" altLang="en-US" sz="2400" b="1"/>
              <a:t>bilateral</a:t>
            </a:r>
            <a:r>
              <a:rPr lang="en-US" altLang="en-US" sz="2400"/>
              <a:t> </a:t>
            </a:r>
            <a:r>
              <a:rPr lang="en-US" altLang="en-US" sz="2400" b="1"/>
              <a:t>symmetry</a:t>
            </a:r>
            <a:r>
              <a:rPr lang="en-US" altLang="en-US" sz="2400"/>
              <a:t>. </a:t>
            </a:r>
          </a:p>
          <a:p>
            <a:pPr>
              <a:buFont typeface="Wingdings" panose="05000000000000000000" pitchFamily="2" charset="2"/>
              <a:buChar char="q"/>
            </a:pPr>
            <a:endParaRPr lang="en-US" altLang="en-US" sz="2400"/>
          </a:p>
          <a:p>
            <a:pPr>
              <a:buFont typeface="Wingdings" panose="05000000000000000000" pitchFamily="2" charset="2"/>
              <a:buChar char="q"/>
            </a:pPr>
            <a:r>
              <a:rPr lang="en-US" altLang="en-US" sz="2400"/>
              <a:t>This very successful group was even more dominant in the seas before the development of the fishes.</a:t>
            </a:r>
          </a:p>
          <a:p>
            <a:endParaRPr lang="en-US" altLang="en-US" sz="1000" b="1"/>
          </a:p>
        </p:txBody>
      </p:sp>
      <p:sp>
        <p:nvSpPr>
          <p:cNvPr id="6" name="Rectangle 6">
            <a:extLst>
              <a:ext uri="{FF2B5EF4-FFF2-40B4-BE49-F238E27FC236}">
                <a16:creationId xmlns:a16="http://schemas.microsoft.com/office/drawing/2014/main" id="{C6E52EF2-CA38-4B72-9F62-5D51B014514B}"/>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E30B30-7E21-4CCF-8F47-3C28209C0499}" type="slidenum">
              <a:rPr lang="en-US" altLang="en-US">
                <a:solidFill>
                  <a:srgbClr val="898989"/>
                </a:solidFill>
              </a:rPr>
              <a:pPr eaLnBrk="1" hangingPunct="1"/>
              <a:t>82</a:t>
            </a:fld>
            <a:endParaRPr lang="en-US" altLang="en-US">
              <a:solidFill>
                <a:srgbClr val="898989"/>
              </a:solidFill>
            </a:endParaRPr>
          </a:p>
        </p:txBody>
      </p:sp>
      <p:sp>
        <p:nvSpPr>
          <p:cNvPr id="103429" name="Rectangle 9">
            <a:extLst>
              <a:ext uri="{FF2B5EF4-FFF2-40B4-BE49-F238E27FC236}">
                <a16:creationId xmlns:a16="http://schemas.microsoft.com/office/drawing/2014/main" id="{EC69F2DE-F8EB-4D70-B2E8-79D511D3ACE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530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530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5300">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5300">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530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a:extLst>
              <a:ext uri="{FF2B5EF4-FFF2-40B4-BE49-F238E27FC236}">
                <a16:creationId xmlns:a16="http://schemas.microsoft.com/office/drawing/2014/main" id="{CFC8E1CA-B10F-4044-A775-EE49B5F71666}"/>
              </a:ext>
            </a:extLst>
          </p:cNvPr>
          <p:cNvSpPr>
            <a:spLocks noGrp="1" noChangeArrowheads="1"/>
          </p:cNvSpPr>
          <p:nvPr>
            <p:ph type="title"/>
          </p:nvPr>
        </p:nvSpPr>
        <p:spPr>
          <a:xfrm>
            <a:off x="457200" y="0"/>
            <a:ext cx="8229600" cy="533400"/>
          </a:xfrm>
          <a:solidFill>
            <a:schemeClr val="accent6">
              <a:lumMod val="75000"/>
            </a:schemeClr>
          </a:solidFill>
          <a:ln w="38100">
            <a:solidFill>
              <a:schemeClr val="tx1"/>
            </a:solidFill>
          </a:ln>
        </p:spPr>
        <p:txBody>
          <a:bodyPr rtlCol="0">
            <a:normAutofit fontScale="90000"/>
          </a:bodyPr>
          <a:lstStyle/>
          <a:p>
            <a:pPr fontAlgn="auto">
              <a:spcAft>
                <a:spcPts val="0"/>
              </a:spcAft>
              <a:defRPr/>
            </a:pPr>
            <a:r>
              <a:rPr lang="en-US" sz="3200" b="1" dirty="0"/>
              <a:t>Phylum </a:t>
            </a:r>
            <a:r>
              <a:rPr lang="en-US" sz="3200" b="1" dirty="0" err="1"/>
              <a:t>Mollusca</a:t>
            </a:r>
            <a:r>
              <a:rPr lang="en-US" sz="3200" b="1" dirty="0"/>
              <a:t> - </a:t>
            </a:r>
            <a:r>
              <a:rPr lang="en-US" sz="3200" b="1" dirty="0" err="1"/>
              <a:t>Molluscs</a:t>
            </a:r>
            <a:endParaRPr lang="en-US" sz="3200" b="1" dirty="0"/>
          </a:p>
        </p:txBody>
      </p:sp>
      <p:sp>
        <p:nvSpPr>
          <p:cNvPr id="55300" name="Rectangle 4">
            <a:extLst>
              <a:ext uri="{FF2B5EF4-FFF2-40B4-BE49-F238E27FC236}">
                <a16:creationId xmlns:a16="http://schemas.microsoft.com/office/drawing/2014/main" id="{1248E23C-4D63-4675-AD5B-CAE3718324B5}"/>
              </a:ext>
            </a:extLst>
          </p:cNvPr>
          <p:cNvSpPr>
            <a:spLocks noGrp="1" noChangeArrowheads="1"/>
          </p:cNvSpPr>
          <p:nvPr>
            <p:ph type="body" sz="half" idx="1"/>
          </p:nvPr>
        </p:nvSpPr>
        <p:spPr>
          <a:xfrm>
            <a:off x="0" y="533400"/>
            <a:ext cx="8915400" cy="5562600"/>
          </a:xfrm>
        </p:spPr>
        <p:txBody>
          <a:bodyPr/>
          <a:lstStyle/>
          <a:p>
            <a:pPr>
              <a:buFont typeface="Wingdings" panose="05000000000000000000" pitchFamily="2" charset="2"/>
              <a:buChar char="q"/>
            </a:pPr>
            <a:r>
              <a:rPr lang="en-US" altLang="en-US" sz="2400"/>
              <a:t>The picture below is what is considered to be the generalized ancestor of the modern molluscs. </a:t>
            </a:r>
          </a:p>
          <a:p>
            <a:pPr>
              <a:buFont typeface="Wingdings" panose="05000000000000000000" pitchFamily="2" charset="2"/>
              <a:buChar char="q"/>
            </a:pPr>
            <a:r>
              <a:rPr lang="en-US" altLang="en-US" sz="2400"/>
              <a:t>Two features are present: a </a:t>
            </a:r>
            <a:r>
              <a:rPr lang="en-US" altLang="en-US" sz="2400" b="1"/>
              <a:t>muscular</a:t>
            </a:r>
            <a:r>
              <a:rPr lang="en-US" altLang="en-US" sz="2400"/>
              <a:t> </a:t>
            </a:r>
            <a:r>
              <a:rPr lang="en-US" altLang="en-US" sz="2400" b="1"/>
              <a:t>head-foot</a:t>
            </a:r>
            <a:r>
              <a:rPr lang="en-US" altLang="en-US" sz="2400"/>
              <a:t>, and a </a:t>
            </a:r>
            <a:r>
              <a:rPr lang="en-US" altLang="en-US" sz="2400" b="1"/>
              <a:t>mantle</a:t>
            </a:r>
            <a:r>
              <a:rPr lang="en-US" altLang="en-US" sz="2400"/>
              <a:t> </a:t>
            </a:r>
            <a:r>
              <a:rPr lang="en-US" altLang="en-US" sz="2400" b="1"/>
              <a:t>cavity</a:t>
            </a:r>
            <a:r>
              <a:rPr lang="en-US" altLang="en-US" sz="2400"/>
              <a:t> where gas is exchanged and waste is excreted. </a:t>
            </a:r>
          </a:p>
          <a:p>
            <a:pPr>
              <a:buFont typeface="Wingdings" panose="05000000000000000000" pitchFamily="2" charset="2"/>
              <a:buChar char="q"/>
            </a:pPr>
            <a:r>
              <a:rPr lang="en-US" altLang="en-US" sz="2400"/>
              <a:t>Modern forms emphasize either </a:t>
            </a:r>
          </a:p>
          <a:p>
            <a:pPr lvl="1">
              <a:buFont typeface="Wingdings" panose="05000000000000000000" pitchFamily="2" charset="2"/>
              <a:buChar char="q"/>
            </a:pPr>
            <a:r>
              <a:rPr lang="en-US" altLang="en-US" sz="2400" b="1"/>
              <a:t>the</a:t>
            </a:r>
            <a:r>
              <a:rPr lang="en-US" altLang="en-US" sz="2400"/>
              <a:t> </a:t>
            </a:r>
            <a:r>
              <a:rPr lang="en-US" altLang="en-US" sz="2400" b="1"/>
              <a:t>mantle</a:t>
            </a:r>
            <a:r>
              <a:rPr lang="en-US" altLang="en-US" sz="2400"/>
              <a:t> </a:t>
            </a:r>
            <a:r>
              <a:rPr lang="en-US" altLang="en-US" sz="2400" b="1"/>
              <a:t>cavity</a:t>
            </a:r>
            <a:r>
              <a:rPr lang="en-US" altLang="en-US" sz="2400"/>
              <a:t> (bivalves &amp; cephalopods) or</a:t>
            </a:r>
          </a:p>
          <a:p>
            <a:pPr lvl="1">
              <a:buFont typeface="Wingdings" panose="05000000000000000000" pitchFamily="2" charset="2"/>
              <a:buChar char="q"/>
            </a:pPr>
            <a:r>
              <a:rPr lang="en-US" altLang="en-US" sz="2400" b="1"/>
              <a:t>the</a:t>
            </a:r>
            <a:r>
              <a:rPr lang="en-US" altLang="en-US" sz="2400"/>
              <a:t> </a:t>
            </a:r>
            <a:r>
              <a:rPr lang="en-US" altLang="en-US" sz="2400" b="1"/>
              <a:t>muscular</a:t>
            </a:r>
            <a:r>
              <a:rPr lang="en-US" altLang="en-US" sz="2400"/>
              <a:t> </a:t>
            </a:r>
            <a:r>
              <a:rPr lang="en-US" altLang="en-US" sz="2400" b="1"/>
              <a:t>head-foot</a:t>
            </a:r>
            <a:r>
              <a:rPr lang="en-US" altLang="en-US" sz="2400"/>
              <a:t> (gastropods). </a:t>
            </a:r>
          </a:p>
          <a:p>
            <a:pPr>
              <a:buFont typeface="Wingdings" panose="05000000000000000000" pitchFamily="2" charset="2"/>
              <a:buChar char="q"/>
            </a:pPr>
            <a:r>
              <a:rPr lang="en-US" altLang="en-US" sz="2400"/>
              <a:t>There are about 75,000 species in marine, freshwater, and terrestrial forms.</a:t>
            </a:r>
          </a:p>
          <a:p>
            <a:pPr>
              <a:lnSpc>
                <a:spcPct val="80000"/>
              </a:lnSpc>
              <a:buFont typeface="Wingdings" panose="05000000000000000000" pitchFamily="2" charset="2"/>
              <a:buChar char="q"/>
            </a:pPr>
            <a:endParaRPr lang="en-US" altLang="en-US" sz="1100" b="1"/>
          </a:p>
          <a:p>
            <a:pPr>
              <a:lnSpc>
                <a:spcPct val="80000"/>
              </a:lnSpc>
              <a:buFont typeface="Wingdings" panose="05000000000000000000" pitchFamily="2" charset="2"/>
              <a:buNone/>
            </a:pPr>
            <a:r>
              <a:rPr lang="en-US" altLang="en-US" sz="1000" b="1"/>
              <a:t> </a:t>
            </a:r>
          </a:p>
        </p:txBody>
      </p:sp>
      <p:sp>
        <p:nvSpPr>
          <p:cNvPr id="6" name="Rectangle 6">
            <a:extLst>
              <a:ext uri="{FF2B5EF4-FFF2-40B4-BE49-F238E27FC236}">
                <a16:creationId xmlns:a16="http://schemas.microsoft.com/office/drawing/2014/main" id="{2BD8E509-9531-4CA0-ADD6-F83B8C337D62}"/>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CD5D620-75A8-4877-B22A-3D710AE3C3A4}" type="slidenum">
              <a:rPr lang="en-US" altLang="en-US">
                <a:solidFill>
                  <a:srgbClr val="898989"/>
                </a:solidFill>
              </a:rPr>
              <a:pPr eaLnBrk="1" hangingPunct="1"/>
              <a:t>83</a:t>
            </a:fld>
            <a:endParaRPr lang="en-US" altLang="en-US">
              <a:solidFill>
                <a:srgbClr val="898989"/>
              </a:solidFill>
            </a:endParaRPr>
          </a:p>
        </p:txBody>
      </p:sp>
      <p:sp>
        <p:nvSpPr>
          <p:cNvPr id="104453" name="Rectangle 9">
            <a:extLst>
              <a:ext uri="{FF2B5EF4-FFF2-40B4-BE49-F238E27FC236}">
                <a16:creationId xmlns:a16="http://schemas.microsoft.com/office/drawing/2014/main" id="{4179FEED-5FF1-4F55-801B-5703F74C58F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7" name="Picture 6">
            <a:extLst>
              <a:ext uri="{FF2B5EF4-FFF2-40B4-BE49-F238E27FC236}">
                <a16:creationId xmlns:a16="http://schemas.microsoft.com/office/drawing/2014/main" id="{8651D478-0A3F-4290-8D38-57B8C98662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4495800"/>
            <a:ext cx="409575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ction Button: Back or Previous 7">
            <a:hlinkClick r:id="rId3" action="ppaction://hlinksldjump" highlightClick="1"/>
            <a:extLst>
              <a:ext uri="{FF2B5EF4-FFF2-40B4-BE49-F238E27FC236}">
                <a16:creationId xmlns:a16="http://schemas.microsoft.com/office/drawing/2014/main" id="{BECF3595-FCF9-4D86-8D25-CEB2F617D83D}"/>
              </a:ext>
            </a:extLst>
          </p:cNvPr>
          <p:cNvSpPr>
            <a:spLocks noChangeAspect="1"/>
          </p:cNvSpPr>
          <p:nvPr/>
        </p:nvSpPr>
        <p:spPr>
          <a:xfrm>
            <a:off x="3429000" y="4876800"/>
            <a:ext cx="457200" cy="4572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9" name="Action Button: Back or Previous 8">
            <a:hlinkClick r:id="rId4" action="ppaction://hlinksldjump" highlightClick="1"/>
            <a:extLst>
              <a:ext uri="{FF2B5EF4-FFF2-40B4-BE49-F238E27FC236}">
                <a16:creationId xmlns:a16="http://schemas.microsoft.com/office/drawing/2014/main" id="{BDF3538B-E5F9-4DA4-82DE-0F4A68C96DCF}"/>
              </a:ext>
            </a:extLst>
          </p:cNvPr>
          <p:cNvSpPr>
            <a:spLocks noChangeAspect="1"/>
          </p:cNvSpPr>
          <p:nvPr/>
        </p:nvSpPr>
        <p:spPr>
          <a:xfrm>
            <a:off x="3429000" y="6019800"/>
            <a:ext cx="457200" cy="4572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10" name="TextBox 9">
            <a:extLst>
              <a:ext uri="{FF2B5EF4-FFF2-40B4-BE49-F238E27FC236}">
                <a16:creationId xmlns:a16="http://schemas.microsoft.com/office/drawing/2014/main" id="{D302CBD8-AF6C-42EB-B8A7-2DB82F8C4051}"/>
              </a:ext>
            </a:extLst>
          </p:cNvPr>
          <p:cNvSpPr txBox="1">
            <a:spLocks noChangeArrowheads="1"/>
          </p:cNvSpPr>
          <p:nvPr/>
        </p:nvSpPr>
        <p:spPr bwMode="auto">
          <a:xfrm>
            <a:off x="838200" y="4724400"/>
            <a:ext cx="266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version for lower grades</a:t>
            </a:r>
          </a:p>
        </p:txBody>
      </p:sp>
      <p:sp>
        <p:nvSpPr>
          <p:cNvPr id="11" name="TextBox 10">
            <a:extLst>
              <a:ext uri="{FF2B5EF4-FFF2-40B4-BE49-F238E27FC236}">
                <a16:creationId xmlns:a16="http://schemas.microsoft.com/office/drawing/2014/main" id="{F2FFBCF0-7E8E-4B4D-9792-659A441631AF}"/>
              </a:ext>
            </a:extLst>
          </p:cNvPr>
          <p:cNvSpPr txBox="1">
            <a:spLocks noChangeArrowheads="1"/>
          </p:cNvSpPr>
          <p:nvPr/>
        </p:nvSpPr>
        <p:spPr bwMode="auto">
          <a:xfrm>
            <a:off x="685800" y="5791200"/>
            <a:ext cx="2743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version for higher grades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530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5"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style.rotation</p:attrName>
                                        </p:attrNameLst>
                                      </p:cBhvr>
                                      <p:tavLst>
                                        <p:tav tm="0">
                                          <p:val>
                                            <p:fltVal val="720"/>
                                          </p:val>
                                        </p:tav>
                                        <p:tav tm="100000">
                                          <p:val>
                                            <p:fltVal val="0"/>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 calcmode="lin" valueType="num">
                                      <p:cBhvr>
                                        <p:cTn id="14" dur="5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5300">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5300">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5300">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5300">
                                            <p:txEl>
                                              <p:pRg st="4" end="4"/>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5300">
                                            <p:txEl>
                                              <p:pRg st="5" end="5"/>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8">
            <a:extLst>
              <a:ext uri="{FF2B5EF4-FFF2-40B4-BE49-F238E27FC236}">
                <a16:creationId xmlns:a16="http://schemas.microsoft.com/office/drawing/2014/main" id="{4054E2DC-2C62-4B38-B29F-0685AED9D35F}"/>
              </a:ext>
            </a:extLst>
          </p:cNvPr>
          <p:cNvSpPr>
            <a:spLocks noGrp="1" noChangeArrowheads="1"/>
          </p:cNvSpPr>
          <p:nvPr>
            <p:ph type="title"/>
          </p:nvPr>
        </p:nvSpPr>
        <p:spPr>
          <a:xfrm>
            <a:off x="381000" y="0"/>
            <a:ext cx="8229600" cy="609600"/>
          </a:xfrm>
          <a:solidFill>
            <a:schemeClr val="accent6">
              <a:lumMod val="75000"/>
            </a:schemeClr>
          </a:solidFill>
          <a:ln w="38100">
            <a:solidFill>
              <a:schemeClr val="tx1"/>
            </a:solidFill>
          </a:ln>
        </p:spPr>
        <p:txBody>
          <a:bodyPr rtlCol="0">
            <a:normAutofit fontScale="90000"/>
          </a:bodyPr>
          <a:lstStyle/>
          <a:p>
            <a:pPr fontAlgn="auto">
              <a:spcAft>
                <a:spcPts val="0"/>
              </a:spcAft>
              <a:defRPr/>
            </a:pPr>
            <a:r>
              <a:rPr lang="en-US" sz="3600" b="1" dirty="0"/>
              <a:t>#5 - Clam</a:t>
            </a:r>
          </a:p>
        </p:txBody>
      </p:sp>
      <p:sp>
        <p:nvSpPr>
          <p:cNvPr id="5" name="Rectangle 6">
            <a:extLst>
              <a:ext uri="{FF2B5EF4-FFF2-40B4-BE49-F238E27FC236}">
                <a16:creationId xmlns:a16="http://schemas.microsoft.com/office/drawing/2014/main" id="{A75AECAF-5B41-4C4E-B14B-DC4F4C0560C4}"/>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2EA2B8E-4815-42BD-AF6B-5C3067DE4140}" type="slidenum">
              <a:rPr lang="en-US" altLang="en-US">
                <a:solidFill>
                  <a:srgbClr val="898989"/>
                </a:solidFill>
              </a:rPr>
              <a:pPr eaLnBrk="1" hangingPunct="1"/>
              <a:t>84</a:t>
            </a:fld>
            <a:endParaRPr lang="en-US" altLang="en-US">
              <a:solidFill>
                <a:srgbClr val="898989"/>
              </a:solidFill>
            </a:endParaRPr>
          </a:p>
        </p:txBody>
      </p:sp>
      <p:sp>
        <p:nvSpPr>
          <p:cNvPr id="7" name="Content Placeholder 6">
            <a:extLst>
              <a:ext uri="{FF2B5EF4-FFF2-40B4-BE49-F238E27FC236}">
                <a16:creationId xmlns:a16="http://schemas.microsoft.com/office/drawing/2014/main" id="{14C9B344-F714-45C9-9DF1-2D2A5CC85E15}"/>
              </a:ext>
            </a:extLst>
          </p:cNvPr>
          <p:cNvSpPr>
            <a:spLocks noGrp="1"/>
          </p:cNvSpPr>
          <p:nvPr>
            <p:ph sz="half" idx="2"/>
          </p:nvPr>
        </p:nvSpPr>
        <p:spPr>
          <a:xfrm>
            <a:off x="152400" y="685800"/>
            <a:ext cx="6324600" cy="5059363"/>
          </a:xfrm>
        </p:spPr>
        <p:txBody>
          <a:bodyPr/>
          <a:lstStyle/>
          <a:p>
            <a:pPr>
              <a:lnSpc>
                <a:spcPct val="120000"/>
              </a:lnSpc>
              <a:spcBef>
                <a:spcPct val="0"/>
              </a:spcBef>
              <a:buFont typeface="Wingdings" panose="05000000000000000000" pitchFamily="2" charset="2"/>
              <a:buChar char="q"/>
            </a:pPr>
            <a:r>
              <a:rPr lang="en-US" altLang="en-US" sz="2400"/>
              <a:t>Clams belong to the mollusc class </a:t>
            </a:r>
            <a:r>
              <a:rPr lang="en-US" altLang="en-US" sz="2400" b="1"/>
              <a:t>Bivalvia</a:t>
            </a:r>
            <a:r>
              <a:rPr lang="en-US" altLang="en-US" sz="2400"/>
              <a:t> (“two valves”), named because their shells consist of two separate valves.   </a:t>
            </a:r>
          </a:p>
          <a:p>
            <a:pPr>
              <a:lnSpc>
                <a:spcPct val="120000"/>
              </a:lnSpc>
              <a:spcBef>
                <a:spcPct val="0"/>
              </a:spcBef>
              <a:buFont typeface="Wingdings" panose="05000000000000000000" pitchFamily="2" charset="2"/>
              <a:buChar char="q"/>
            </a:pPr>
            <a:r>
              <a:rPr lang="en-US" altLang="en-US" sz="2400"/>
              <a:t>Bivalves use their gills for filter feeding.  </a:t>
            </a:r>
          </a:p>
          <a:p>
            <a:pPr>
              <a:lnSpc>
                <a:spcPct val="120000"/>
              </a:lnSpc>
              <a:spcBef>
                <a:spcPct val="0"/>
              </a:spcBef>
              <a:buFont typeface="Wingdings" panose="05000000000000000000" pitchFamily="2" charset="2"/>
              <a:buChar char="q"/>
            </a:pPr>
            <a:r>
              <a:rPr lang="en-US" altLang="en-US" sz="2400"/>
              <a:t>In other mollusks, gills are reduced, and only used for gas exchange. </a:t>
            </a:r>
          </a:p>
          <a:p>
            <a:pPr>
              <a:lnSpc>
                <a:spcPct val="120000"/>
              </a:lnSpc>
              <a:spcBef>
                <a:spcPct val="0"/>
              </a:spcBef>
              <a:buFont typeface="Wingdings" panose="05000000000000000000" pitchFamily="2" charset="2"/>
              <a:buChar char="q"/>
            </a:pPr>
            <a:r>
              <a:rPr lang="en-US" altLang="en-US" sz="2400"/>
              <a:t>This box contains only one valve of a clam’s shell. </a:t>
            </a:r>
          </a:p>
          <a:p>
            <a:pPr>
              <a:lnSpc>
                <a:spcPct val="120000"/>
              </a:lnSpc>
              <a:spcBef>
                <a:spcPct val="0"/>
              </a:spcBef>
              <a:buFont typeface="Wingdings" panose="05000000000000000000" pitchFamily="2" charset="2"/>
              <a:buChar char="q"/>
            </a:pPr>
            <a:r>
              <a:rPr lang="en-US" altLang="en-US" sz="2400"/>
              <a:t>The two halves would have been attached at the narrow dorsal end of this shell. </a:t>
            </a:r>
          </a:p>
          <a:p>
            <a:pPr>
              <a:lnSpc>
                <a:spcPct val="120000"/>
              </a:lnSpc>
              <a:spcBef>
                <a:spcPct val="0"/>
              </a:spcBef>
              <a:buFont typeface="Wingdings" panose="05000000000000000000" pitchFamily="2" charset="2"/>
              <a:buChar char="q"/>
            </a:pPr>
            <a:r>
              <a:rPr lang="en-US" altLang="en-US" sz="2400"/>
              <a:t>The mouth and gills would have extended ventrally towards the shell edge, which would have opened to expose them during feeding.</a:t>
            </a:r>
          </a:p>
          <a:p>
            <a:endParaRPr lang="en-US" altLang="en-US" sz="2400"/>
          </a:p>
        </p:txBody>
      </p:sp>
      <p:pic>
        <p:nvPicPr>
          <p:cNvPr id="105477" name="Picture 1">
            <a:extLst>
              <a:ext uri="{FF2B5EF4-FFF2-40B4-BE49-F238E27FC236}">
                <a16:creationId xmlns:a16="http://schemas.microsoft.com/office/drawing/2014/main" id="{3F155408-48A7-470E-B6AB-59C483C6A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4650" y="609600"/>
            <a:ext cx="2419350"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ction Button: Back or Previous 7">
            <a:hlinkClick r:id="rId3" action="ppaction://hlinksldjump" highlightClick="1"/>
            <a:extLst>
              <a:ext uri="{FF2B5EF4-FFF2-40B4-BE49-F238E27FC236}">
                <a16:creationId xmlns:a16="http://schemas.microsoft.com/office/drawing/2014/main" id="{428548A4-C546-4AF0-9DE9-1F6F8F5D2C96}"/>
              </a:ext>
            </a:extLst>
          </p:cNvPr>
          <p:cNvSpPr>
            <a:spLocks noChangeAspect="1"/>
          </p:cNvSpPr>
          <p:nvPr/>
        </p:nvSpPr>
        <p:spPr>
          <a:xfrm>
            <a:off x="8458200" y="5105400"/>
            <a:ext cx="365125" cy="365125"/>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9" name="Action Button: Back or Previous 8">
            <a:hlinkClick r:id="rId4" action="ppaction://hlinksldjump" highlightClick="1"/>
            <a:extLst>
              <a:ext uri="{FF2B5EF4-FFF2-40B4-BE49-F238E27FC236}">
                <a16:creationId xmlns:a16="http://schemas.microsoft.com/office/drawing/2014/main" id="{C4439002-979F-47DC-838A-188FA9F27561}"/>
              </a:ext>
            </a:extLst>
          </p:cNvPr>
          <p:cNvSpPr/>
          <p:nvPr/>
        </p:nvSpPr>
        <p:spPr>
          <a:xfrm>
            <a:off x="8534400" y="5715000"/>
            <a:ext cx="365125" cy="365125"/>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10" name="TextBox 9">
            <a:extLst>
              <a:ext uri="{FF2B5EF4-FFF2-40B4-BE49-F238E27FC236}">
                <a16:creationId xmlns:a16="http://schemas.microsoft.com/office/drawing/2014/main" id="{85550973-CBD6-40FD-A68B-72778494FA63}"/>
              </a:ext>
            </a:extLst>
          </p:cNvPr>
          <p:cNvSpPr txBox="1">
            <a:spLocks noChangeArrowheads="1"/>
          </p:cNvSpPr>
          <p:nvPr/>
        </p:nvSpPr>
        <p:spPr bwMode="auto">
          <a:xfrm>
            <a:off x="6705600" y="5029200"/>
            <a:ext cx="175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t>Back to version for lower grades</a:t>
            </a:r>
          </a:p>
        </p:txBody>
      </p:sp>
      <p:sp>
        <p:nvSpPr>
          <p:cNvPr id="11" name="TextBox 10">
            <a:extLst>
              <a:ext uri="{FF2B5EF4-FFF2-40B4-BE49-F238E27FC236}">
                <a16:creationId xmlns:a16="http://schemas.microsoft.com/office/drawing/2014/main" id="{E41F4566-E2DB-4ABA-9B5D-EE66E8AAD380}"/>
              </a:ext>
            </a:extLst>
          </p:cNvPr>
          <p:cNvSpPr txBox="1">
            <a:spLocks noChangeArrowheads="1"/>
          </p:cNvSpPr>
          <p:nvPr/>
        </p:nvSpPr>
        <p:spPr bwMode="auto">
          <a:xfrm>
            <a:off x="6781800" y="5648325"/>
            <a:ext cx="1676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t>Back to version for higher grades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a:extLst>
              <a:ext uri="{FF2B5EF4-FFF2-40B4-BE49-F238E27FC236}">
                <a16:creationId xmlns:a16="http://schemas.microsoft.com/office/drawing/2014/main" id="{0DF64D20-A624-46F4-B602-439DEFB7CA7C}"/>
              </a:ext>
            </a:extLst>
          </p:cNvPr>
          <p:cNvSpPr>
            <a:spLocks noGrp="1" noChangeArrowheads="1"/>
          </p:cNvSpPr>
          <p:nvPr>
            <p:ph type="title"/>
          </p:nvPr>
        </p:nvSpPr>
        <p:spPr>
          <a:xfrm>
            <a:off x="457200" y="0"/>
            <a:ext cx="8229600" cy="457200"/>
          </a:xfrm>
          <a:solidFill>
            <a:schemeClr val="accent6">
              <a:lumMod val="75000"/>
            </a:schemeClr>
          </a:solidFill>
          <a:ln w="38100">
            <a:solidFill>
              <a:schemeClr val="tx1"/>
            </a:solidFill>
          </a:ln>
        </p:spPr>
        <p:txBody>
          <a:bodyPr rtlCol="0">
            <a:normAutofit fontScale="90000"/>
          </a:bodyPr>
          <a:lstStyle/>
          <a:p>
            <a:pPr fontAlgn="auto">
              <a:spcAft>
                <a:spcPts val="0"/>
              </a:spcAft>
              <a:defRPr/>
            </a:pPr>
            <a:r>
              <a:rPr lang="en-US" sz="2800" b="1" dirty="0"/>
              <a:t>#11- Cephalopod</a:t>
            </a:r>
            <a:endParaRPr lang="en-US" sz="4000" dirty="0"/>
          </a:p>
        </p:txBody>
      </p:sp>
      <p:sp>
        <p:nvSpPr>
          <p:cNvPr id="63493" name="Rectangle 5">
            <a:extLst>
              <a:ext uri="{FF2B5EF4-FFF2-40B4-BE49-F238E27FC236}">
                <a16:creationId xmlns:a16="http://schemas.microsoft.com/office/drawing/2014/main" id="{E5FA7F4E-46EA-46B3-8CCE-F7DB70272723}"/>
              </a:ext>
            </a:extLst>
          </p:cNvPr>
          <p:cNvSpPr>
            <a:spLocks noGrp="1" noChangeArrowheads="1"/>
          </p:cNvSpPr>
          <p:nvPr>
            <p:ph type="body" sz="half" idx="1"/>
          </p:nvPr>
        </p:nvSpPr>
        <p:spPr>
          <a:xfrm>
            <a:off x="0" y="457200"/>
            <a:ext cx="5791200" cy="5638800"/>
          </a:xfrm>
        </p:spPr>
        <p:txBody>
          <a:bodyPr/>
          <a:lstStyle/>
          <a:p>
            <a:pPr>
              <a:lnSpc>
                <a:spcPct val="120000"/>
              </a:lnSpc>
              <a:spcBef>
                <a:spcPct val="0"/>
              </a:spcBef>
              <a:buFont typeface="Wingdings" panose="05000000000000000000" pitchFamily="2" charset="2"/>
              <a:buChar char="q"/>
            </a:pPr>
            <a:r>
              <a:rPr lang="en-US" altLang="en-US" sz="2400"/>
              <a:t>Most cephalopods do not have an external shell.  Instead, they have an internal shell that is greatly reduced (or absent in some species).</a:t>
            </a:r>
          </a:p>
          <a:p>
            <a:pPr>
              <a:lnSpc>
                <a:spcPct val="120000"/>
              </a:lnSpc>
              <a:spcBef>
                <a:spcPct val="0"/>
              </a:spcBef>
              <a:buFont typeface="Wingdings" panose="05000000000000000000" pitchFamily="2" charset="2"/>
              <a:buChar char="q"/>
            </a:pPr>
            <a:r>
              <a:rPr lang="en-US" altLang="en-US" sz="2400"/>
              <a:t>An exception is the nautilus, which has an external shell.  </a:t>
            </a:r>
          </a:p>
          <a:p>
            <a:pPr>
              <a:lnSpc>
                <a:spcPct val="120000"/>
              </a:lnSpc>
              <a:spcBef>
                <a:spcPct val="0"/>
              </a:spcBef>
              <a:buFont typeface="Wingdings" panose="05000000000000000000" pitchFamily="2" charset="2"/>
              <a:buChar char="q"/>
            </a:pPr>
            <a:r>
              <a:rPr lang="en-US" altLang="en-US" sz="2400"/>
              <a:t>Most have suckers on their arms and  tentacles, which they use to hold on to their prey.  </a:t>
            </a:r>
          </a:p>
          <a:p>
            <a:pPr>
              <a:lnSpc>
                <a:spcPct val="120000"/>
              </a:lnSpc>
              <a:spcBef>
                <a:spcPct val="0"/>
              </a:spcBef>
              <a:buFont typeface="Wingdings" panose="05000000000000000000" pitchFamily="2" charset="2"/>
              <a:buChar char="q"/>
            </a:pPr>
            <a:r>
              <a:rPr lang="en-US" altLang="en-US" sz="2400"/>
              <a:t>Cephalopods have keen eyesight and well-developed brains, making them efficient predators.  </a:t>
            </a:r>
          </a:p>
          <a:p>
            <a:pPr>
              <a:lnSpc>
                <a:spcPct val="120000"/>
              </a:lnSpc>
              <a:spcBef>
                <a:spcPct val="0"/>
              </a:spcBef>
              <a:buFont typeface="Wingdings" panose="05000000000000000000" pitchFamily="2" charset="2"/>
              <a:buChar char="q"/>
            </a:pPr>
            <a:r>
              <a:rPr lang="en-US" altLang="en-US" sz="2400"/>
              <a:t>They can move using jet propulsion by forcing water out of the mantle cavity.</a:t>
            </a:r>
          </a:p>
        </p:txBody>
      </p:sp>
      <p:pic>
        <p:nvPicPr>
          <p:cNvPr id="106500" name="Picture 7">
            <a:extLst>
              <a:ext uri="{FF2B5EF4-FFF2-40B4-BE49-F238E27FC236}">
                <a16:creationId xmlns:a16="http://schemas.microsoft.com/office/drawing/2014/main" id="{EDB07219-F76E-44A8-B165-EE8466F7A0E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49963" y="1066800"/>
            <a:ext cx="3094037" cy="2522538"/>
          </a:xfrm>
        </p:spPr>
      </p:pic>
      <p:sp>
        <p:nvSpPr>
          <p:cNvPr id="5" name="Rectangle 6">
            <a:extLst>
              <a:ext uri="{FF2B5EF4-FFF2-40B4-BE49-F238E27FC236}">
                <a16:creationId xmlns:a16="http://schemas.microsoft.com/office/drawing/2014/main" id="{F748E9AA-BA31-4871-B9FB-EFC8B91D5A90}"/>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694573B-BE1A-4AEB-B675-2FA82E51F61F}" type="slidenum">
              <a:rPr lang="en-US" altLang="en-US">
                <a:solidFill>
                  <a:srgbClr val="898989"/>
                </a:solidFill>
              </a:rPr>
              <a:pPr eaLnBrk="1" hangingPunct="1"/>
              <a:t>85</a:t>
            </a:fld>
            <a:endParaRPr lang="en-US" altLang="en-US">
              <a:solidFill>
                <a:srgbClr val="898989"/>
              </a:solidFill>
            </a:endParaRPr>
          </a:p>
        </p:txBody>
      </p:sp>
      <p:sp>
        <p:nvSpPr>
          <p:cNvPr id="6" name="Action Button: Back or Previous 5">
            <a:hlinkClick r:id="rId3" action="ppaction://hlinksldjump" highlightClick="1"/>
            <a:extLst>
              <a:ext uri="{FF2B5EF4-FFF2-40B4-BE49-F238E27FC236}">
                <a16:creationId xmlns:a16="http://schemas.microsoft.com/office/drawing/2014/main" id="{A8E8B916-0CFB-4566-AC53-0A3B5037E89F}"/>
              </a:ext>
            </a:extLst>
          </p:cNvPr>
          <p:cNvSpPr>
            <a:spLocks noChangeAspect="1"/>
          </p:cNvSpPr>
          <p:nvPr/>
        </p:nvSpPr>
        <p:spPr>
          <a:xfrm>
            <a:off x="8534400" y="3962400"/>
            <a:ext cx="457200" cy="4572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schemeClr val="tx1"/>
              </a:solidFill>
              <a:latin typeface="Arial" pitchFamily="34" charset="0"/>
            </a:endParaRPr>
          </a:p>
        </p:txBody>
      </p:sp>
      <p:sp>
        <p:nvSpPr>
          <p:cNvPr id="7" name="Action Button: Back or Previous 6">
            <a:hlinkClick r:id="rId4" action="ppaction://hlinksldjump" highlightClick="1"/>
            <a:extLst>
              <a:ext uri="{FF2B5EF4-FFF2-40B4-BE49-F238E27FC236}">
                <a16:creationId xmlns:a16="http://schemas.microsoft.com/office/drawing/2014/main" id="{63FC9440-7BCE-40FC-972A-8F0832E2B857}"/>
              </a:ext>
            </a:extLst>
          </p:cNvPr>
          <p:cNvSpPr>
            <a:spLocks noChangeAspect="1"/>
          </p:cNvSpPr>
          <p:nvPr/>
        </p:nvSpPr>
        <p:spPr>
          <a:xfrm>
            <a:off x="8534400" y="5410200"/>
            <a:ext cx="457200" cy="4572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schemeClr val="tx1"/>
              </a:solidFill>
              <a:latin typeface="Arial" pitchFamily="34" charset="0"/>
            </a:endParaRPr>
          </a:p>
        </p:txBody>
      </p:sp>
      <p:sp>
        <p:nvSpPr>
          <p:cNvPr id="8" name="TextBox 7">
            <a:extLst>
              <a:ext uri="{FF2B5EF4-FFF2-40B4-BE49-F238E27FC236}">
                <a16:creationId xmlns:a16="http://schemas.microsoft.com/office/drawing/2014/main" id="{47CAC874-5801-40C0-8AF4-C8752D32DE7D}"/>
              </a:ext>
            </a:extLst>
          </p:cNvPr>
          <p:cNvSpPr txBox="1">
            <a:spLocks noChangeArrowheads="1"/>
          </p:cNvSpPr>
          <p:nvPr/>
        </p:nvSpPr>
        <p:spPr bwMode="auto">
          <a:xfrm>
            <a:off x="6019800" y="3657600"/>
            <a:ext cx="2362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version for lower grades</a:t>
            </a:r>
          </a:p>
        </p:txBody>
      </p:sp>
      <p:sp>
        <p:nvSpPr>
          <p:cNvPr id="9" name="TextBox 8">
            <a:extLst>
              <a:ext uri="{FF2B5EF4-FFF2-40B4-BE49-F238E27FC236}">
                <a16:creationId xmlns:a16="http://schemas.microsoft.com/office/drawing/2014/main" id="{93A12343-0C7A-40F1-87F3-0C903F5F3917}"/>
              </a:ext>
            </a:extLst>
          </p:cNvPr>
          <p:cNvSpPr txBox="1">
            <a:spLocks noChangeArrowheads="1"/>
          </p:cNvSpPr>
          <p:nvPr/>
        </p:nvSpPr>
        <p:spPr bwMode="auto">
          <a:xfrm>
            <a:off x="6096000" y="5029200"/>
            <a:ext cx="2286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version for higher grades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349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349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349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349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349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a:extLst>
              <a:ext uri="{FF2B5EF4-FFF2-40B4-BE49-F238E27FC236}">
                <a16:creationId xmlns:a16="http://schemas.microsoft.com/office/drawing/2014/main" id="{7875169E-936A-4D76-8C84-4B4B7128FE4D}"/>
              </a:ext>
            </a:extLst>
          </p:cNvPr>
          <p:cNvSpPr>
            <a:spLocks noGrp="1" noChangeArrowheads="1"/>
          </p:cNvSpPr>
          <p:nvPr>
            <p:ph type="title"/>
          </p:nvPr>
        </p:nvSpPr>
        <p:spPr>
          <a:xfrm>
            <a:off x="457200" y="0"/>
            <a:ext cx="8229600" cy="457200"/>
          </a:xfrm>
          <a:solidFill>
            <a:schemeClr val="accent6">
              <a:lumMod val="75000"/>
            </a:schemeClr>
          </a:solidFill>
          <a:ln w="38100">
            <a:solidFill>
              <a:schemeClr val="tx1"/>
            </a:solidFill>
          </a:ln>
        </p:spPr>
        <p:txBody>
          <a:bodyPr rtlCol="0">
            <a:normAutofit fontScale="90000"/>
          </a:bodyPr>
          <a:lstStyle/>
          <a:p>
            <a:pPr fontAlgn="auto">
              <a:spcAft>
                <a:spcPts val="0"/>
              </a:spcAft>
              <a:defRPr/>
            </a:pPr>
            <a:r>
              <a:rPr lang="en-US" sz="3200" b="1" dirty="0"/>
              <a:t>#21 - Snail</a:t>
            </a:r>
          </a:p>
        </p:txBody>
      </p:sp>
      <p:sp>
        <p:nvSpPr>
          <p:cNvPr id="66565" name="Rectangle 5">
            <a:extLst>
              <a:ext uri="{FF2B5EF4-FFF2-40B4-BE49-F238E27FC236}">
                <a16:creationId xmlns:a16="http://schemas.microsoft.com/office/drawing/2014/main" id="{ED673CEE-24BA-4358-8B80-FA747C14BF01}"/>
              </a:ext>
            </a:extLst>
          </p:cNvPr>
          <p:cNvSpPr>
            <a:spLocks noGrp="1" noChangeArrowheads="1"/>
          </p:cNvSpPr>
          <p:nvPr>
            <p:ph type="body" sz="half" idx="1"/>
          </p:nvPr>
        </p:nvSpPr>
        <p:spPr>
          <a:xfrm>
            <a:off x="0" y="457200"/>
            <a:ext cx="5410200" cy="5181600"/>
          </a:xfrm>
        </p:spPr>
        <p:txBody>
          <a:bodyPr/>
          <a:lstStyle/>
          <a:p>
            <a:pPr>
              <a:lnSpc>
                <a:spcPct val="120000"/>
              </a:lnSpc>
              <a:spcBef>
                <a:spcPct val="0"/>
              </a:spcBef>
              <a:buFont typeface="Wingdings" panose="05000000000000000000" pitchFamily="2" charset="2"/>
              <a:buChar char="q"/>
            </a:pPr>
            <a:r>
              <a:rPr lang="en-US" altLang="en-US" sz="2400"/>
              <a:t>Gastropods (class Gastropoda, which includes snails and their relatives) have only one shell (or none in some like slugs and sea slugs). </a:t>
            </a:r>
          </a:p>
          <a:p>
            <a:pPr>
              <a:lnSpc>
                <a:spcPct val="120000"/>
              </a:lnSpc>
              <a:spcBef>
                <a:spcPct val="0"/>
              </a:spcBef>
              <a:buFont typeface="Wingdings" panose="05000000000000000000" pitchFamily="2" charset="2"/>
              <a:buChar char="q"/>
            </a:pPr>
            <a:r>
              <a:rPr lang="en-US" altLang="en-US" sz="2400"/>
              <a:t>Many gastropod shells have a spiral form.  </a:t>
            </a:r>
          </a:p>
          <a:p>
            <a:pPr>
              <a:lnSpc>
                <a:spcPct val="120000"/>
              </a:lnSpc>
              <a:spcBef>
                <a:spcPct val="0"/>
              </a:spcBef>
              <a:buFont typeface="Wingdings" panose="05000000000000000000" pitchFamily="2" charset="2"/>
              <a:buChar char="q"/>
            </a:pPr>
            <a:r>
              <a:rPr lang="en-US" altLang="en-US" sz="2400"/>
              <a:t>Most shells have a right-handed spiral. You can tell if your shell is left or right-handed by holding the shell so that its opening faces you and its apex (the central point where the spiral groove of the shell begins to coil outwards) points up.  </a:t>
            </a:r>
          </a:p>
        </p:txBody>
      </p:sp>
      <p:sp>
        <p:nvSpPr>
          <p:cNvPr id="6" name="Rectangle 6">
            <a:extLst>
              <a:ext uri="{FF2B5EF4-FFF2-40B4-BE49-F238E27FC236}">
                <a16:creationId xmlns:a16="http://schemas.microsoft.com/office/drawing/2014/main" id="{2ECB074B-04A3-49CD-999F-9340A3B062B5}"/>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D3EB7ED-250B-4574-A06F-4B408B50D745}" type="slidenum">
              <a:rPr lang="en-US" altLang="en-US">
                <a:solidFill>
                  <a:srgbClr val="898989"/>
                </a:solidFill>
              </a:rPr>
              <a:pPr eaLnBrk="1" hangingPunct="1"/>
              <a:t>86</a:t>
            </a:fld>
            <a:endParaRPr lang="en-US" altLang="en-US">
              <a:solidFill>
                <a:srgbClr val="898989"/>
              </a:solidFill>
            </a:endParaRPr>
          </a:p>
        </p:txBody>
      </p:sp>
      <p:pic>
        <p:nvPicPr>
          <p:cNvPr id="90114" name="Picture 2">
            <a:extLst>
              <a:ext uri="{FF2B5EF4-FFF2-40B4-BE49-F238E27FC236}">
                <a16:creationId xmlns:a16="http://schemas.microsoft.com/office/drawing/2014/main" id="{9662C306-5471-4F1B-8F94-FCF2E9FCF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80" t="10548" r="3841" b="14066"/>
          <a:stretch>
            <a:fillRect/>
          </a:stretch>
        </p:blipFill>
        <p:spPr bwMode="auto">
          <a:xfrm>
            <a:off x="5715000" y="3886200"/>
            <a:ext cx="2992438"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Picture 1">
            <a:extLst>
              <a:ext uri="{FF2B5EF4-FFF2-40B4-BE49-F238E27FC236}">
                <a16:creationId xmlns:a16="http://schemas.microsoft.com/office/drawing/2014/main" id="{0E465650-059E-4905-BA31-D9C008F25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838200"/>
            <a:ext cx="298132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656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656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656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entr" presetSubtype="0" fill="hold" nodeType="clickEffect">
                                  <p:stCondLst>
                                    <p:cond delay="0"/>
                                  </p:stCondLst>
                                  <p:childTnLst>
                                    <p:set>
                                      <p:cBhvr>
                                        <p:cTn id="18" dur="1" fill="hold">
                                          <p:stCondLst>
                                            <p:cond delay="0"/>
                                          </p:stCondLst>
                                        </p:cTn>
                                        <p:tgtEl>
                                          <p:spTgt spid="90114"/>
                                        </p:tgtEl>
                                        <p:attrNameLst>
                                          <p:attrName>style.visibility</p:attrName>
                                        </p:attrNameLst>
                                      </p:cBhvr>
                                      <p:to>
                                        <p:strVal val="visible"/>
                                      </p:to>
                                    </p:set>
                                    <p:animEffect transition="in" filter="fade">
                                      <p:cBhvr>
                                        <p:cTn id="19" dur="500"/>
                                        <p:tgtEl>
                                          <p:spTgt spid="90114"/>
                                        </p:tgtEl>
                                      </p:cBhvr>
                                    </p:animEffect>
                                    <p:anim calcmode="lin" valueType="num">
                                      <p:cBhvr>
                                        <p:cTn id="20" dur="500" fill="hold"/>
                                        <p:tgtEl>
                                          <p:spTgt spid="90114"/>
                                        </p:tgtEl>
                                        <p:attrNameLst>
                                          <p:attrName>style.rotation</p:attrName>
                                        </p:attrNameLst>
                                      </p:cBhvr>
                                      <p:tavLst>
                                        <p:tav tm="0">
                                          <p:val>
                                            <p:fltVal val="720"/>
                                          </p:val>
                                        </p:tav>
                                        <p:tav tm="100000">
                                          <p:val>
                                            <p:fltVal val="0"/>
                                          </p:val>
                                        </p:tav>
                                      </p:tavLst>
                                    </p:anim>
                                    <p:anim calcmode="lin" valueType="num">
                                      <p:cBhvr>
                                        <p:cTn id="21" dur="500" fill="hold"/>
                                        <p:tgtEl>
                                          <p:spTgt spid="90114"/>
                                        </p:tgtEl>
                                        <p:attrNameLst>
                                          <p:attrName>ppt_h</p:attrName>
                                        </p:attrNameLst>
                                      </p:cBhvr>
                                      <p:tavLst>
                                        <p:tav tm="0">
                                          <p:val>
                                            <p:fltVal val="0"/>
                                          </p:val>
                                        </p:tav>
                                        <p:tav tm="100000">
                                          <p:val>
                                            <p:strVal val="#ppt_h"/>
                                          </p:val>
                                        </p:tav>
                                      </p:tavLst>
                                    </p:anim>
                                    <p:anim calcmode="lin" valueType="num">
                                      <p:cBhvr>
                                        <p:cTn id="22" dur="500" fill="hold"/>
                                        <p:tgtEl>
                                          <p:spTgt spid="9011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a:extLst>
              <a:ext uri="{FF2B5EF4-FFF2-40B4-BE49-F238E27FC236}">
                <a16:creationId xmlns:a16="http://schemas.microsoft.com/office/drawing/2014/main" id="{E8C64AA1-0C7A-4FF0-A201-405A42C64B51}"/>
              </a:ext>
            </a:extLst>
          </p:cNvPr>
          <p:cNvSpPr>
            <a:spLocks noGrp="1" noChangeArrowheads="1"/>
          </p:cNvSpPr>
          <p:nvPr>
            <p:ph type="title"/>
          </p:nvPr>
        </p:nvSpPr>
        <p:spPr>
          <a:xfrm>
            <a:off x="457200" y="0"/>
            <a:ext cx="8229600" cy="457200"/>
          </a:xfrm>
          <a:solidFill>
            <a:schemeClr val="accent6">
              <a:lumMod val="75000"/>
            </a:schemeClr>
          </a:solidFill>
          <a:ln w="38100">
            <a:solidFill>
              <a:schemeClr val="tx1"/>
            </a:solidFill>
          </a:ln>
        </p:spPr>
        <p:txBody>
          <a:bodyPr rtlCol="0">
            <a:normAutofit fontScale="90000"/>
          </a:bodyPr>
          <a:lstStyle/>
          <a:p>
            <a:pPr fontAlgn="auto">
              <a:spcAft>
                <a:spcPts val="0"/>
              </a:spcAft>
              <a:defRPr/>
            </a:pPr>
            <a:r>
              <a:rPr lang="en-US" sz="3200" b="1" dirty="0"/>
              <a:t>#21 - Snail</a:t>
            </a:r>
          </a:p>
        </p:txBody>
      </p:sp>
      <p:sp>
        <p:nvSpPr>
          <p:cNvPr id="66565" name="Rectangle 5">
            <a:extLst>
              <a:ext uri="{FF2B5EF4-FFF2-40B4-BE49-F238E27FC236}">
                <a16:creationId xmlns:a16="http://schemas.microsoft.com/office/drawing/2014/main" id="{7AD08A15-B0C3-424E-9452-9E165AC7232E}"/>
              </a:ext>
            </a:extLst>
          </p:cNvPr>
          <p:cNvSpPr>
            <a:spLocks noGrp="1" noChangeArrowheads="1"/>
          </p:cNvSpPr>
          <p:nvPr>
            <p:ph type="body" sz="half" idx="1"/>
          </p:nvPr>
        </p:nvSpPr>
        <p:spPr>
          <a:xfrm>
            <a:off x="0" y="457200"/>
            <a:ext cx="6553200" cy="5181600"/>
          </a:xfrm>
        </p:spPr>
        <p:txBody>
          <a:bodyPr/>
          <a:lstStyle/>
          <a:p>
            <a:pPr>
              <a:lnSpc>
                <a:spcPct val="120000"/>
              </a:lnSpc>
              <a:spcBef>
                <a:spcPct val="0"/>
              </a:spcBef>
              <a:buFont typeface="Wingdings" panose="05000000000000000000" pitchFamily="2" charset="2"/>
              <a:buChar char="q"/>
            </a:pPr>
            <a:r>
              <a:rPr lang="en-US" altLang="en-US" sz="2400"/>
              <a:t>A snail shell is asymmetrical, and internally, so is the snail.  This is the result of a developmental process called torsion, in which the snail’s organ system is twisted, some organs are lost, and the spiral shell is created.   </a:t>
            </a:r>
          </a:p>
          <a:p>
            <a:pPr>
              <a:lnSpc>
                <a:spcPct val="120000"/>
              </a:lnSpc>
              <a:spcBef>
                <a:spcPct val="0"/>
              </a:spcBef>
              <a:buFont typeface="Wingdings" panose="05000000000000000000" pitchFamily="2" charset="2"/>
              <a:buChar char="q"/>
            </a:pPr>
            <a:r>
              <a:rPr lang="en-US" altLang="en-US" sz="2400"/>
              <a:t>This may have developed as a defense against predators.  This allows the snail to fully retract its head into its shell, thus improving its chances of surviving an attack. </a:t>
            </a:r>
          </a:p>
          <a:p>
            <a:pPr>
              <a:lnSpc>
                <a:spcPct val="120000"/>
              </a:lnSpc>
              <a:spcBef>
                <a:spcPct val="0"/>
              </a:spcBef>
              <a:buFont typeface="Wingdings" panose="05000000000000000000" pitchFamily="2" charset="2"/>
              <a:buChar char="q"/>
            </a:pPr>
            <a:r>
              <a:rPr lang="en-US" altLang="en-US" sz="2400"/>
              <a:t>The shells of many mollusks, including snails, follow a mathematical formula known as a logarithmic spiral (see Exercise 9 for details!).  </a:t>
            </a:r>
          </a:p>
        </p:txBody>
      </p:sp>
      <p:sp>
        <p:nvSpPr>
          <p:cNvPr id="6" name="Rectangle 6">
            <a:extLst>
              <a:ext uri="{FF2B5EF4-FFF2-40B4-BE49-F238E27FC236}">
                <a16:creationId xmlns:a16="http://schemas.microsoft.com/office/drawing/2014/main" id="{BD716A29-7DAD-4913-9B87-568F0559894D}"/>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5E93E2A-AF92-4251-9B1E-C571443841BC}" type="slidenum">
              <a:rPr lang="en-US" altLang="en-US">
                <a:solidFill>
                  <a:srgbClr val="898989"/>
                </a:solidFill>
              </a:rPr>
              <a:pPr eaLnBrk="1" hangingPunct="1"/>
              <a:t>87</a:t>
            </a:fld>
            <a:endParaRPr lang="en-US" altLang="en-US">
              <a:solidFill>
                <a:srgbClr val="898989"/>
              </a:solidFill>
            </a:endParaRPr>
          </a:p>
        </p:txBody>
      </p:sp>
      <p:sp>
        <p:nvSpPr>
          <p:cNvPr id="10" name="Action Button: Back or Previous 9">
            <a:hlinkClick r:id="rId2" action="ppaction://hlinksldjump" highlightClick="1"/>
            <a:extLst>
              <a:ext uri="{FF2B5EF4-FFF2-40B4-BE49-F238E27FC236}">
                <a16:creationId xmlns:a16="http://schemas.microsoft.com/office/drawing/2014/main" id="{BCDA05B4-B459-4248-9710-4D82B7516988}"/>
              </a:ext>
            </a:extLst>
          </p:cNvPr>
          <p:cNvSpPr>
            <a:spLocks noChangeAspect="1"/>
          </p:cNvSpPr>
          <p:nvPr/>
        </p:nvSpPr>
        <p:spPr>
          <a:xfrm>
            <a:off x="8686800" y="5257800"/>
            <a:ext cx="365125" cy="365125"/>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11" name="Action Button: Back or Previous 10">
            <a:hlinkClick r:id="rId3" action="ppaction://hlinksldjump" highlightClick="1"/>
            <a:extLst>
              <a:ext uri="{FF2B5EF4-FFF2-40B4-BE49-F238E27FC236}">
                <a16:creationId xmlns:a16="http://schemas.microsoft.com/office/drawing/2014/main" id="{D2C50828-B079-4151-94C3-209619F0D017}"/>
              </a:ext>
            </a:extLst>
          </p:cNvPr>
          <p:cNvSpPr>
            <a:spLocks noChangeAspect="1"/>
          </p:cNvSpPr>
          <p:nvPr/>
        </p:nvSpPr>
        <p:spPr>
          <a:xfrm>
            <a:off x="8610600" y="6172200"/>
            <a:ext cx="365125" cy="365125"/>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12" name="TextBox 11">
            <a:extLst>
              <a:ext uri="{FF2B5EF4-FFF2-40B4-BE49-F238E27FC236}">
                <a16:creationId xmlns:a16="http://schemas.microsoft.com/office/drawing/2014/main" id="{8A9FE7B5-B0B4-4217-A073-DCB12C32AF58}"/>
              </a:ext>
            </a:extLst>
          </p:cNvPr>
          <p:cNvSpPr txBox="1">
            <a:spLocks noChangeArrowheads="1"/>
          </p:cNvSpPr>
          <p:nvPr/>
        </p:nvSpPr>
        <p:spPr bwMode="auto">
          <a:xfrm>
            <a:off x="6629400" y="5105400"/>
            <a:ext cx="1981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Back to version for lower grades</a:t>
            </a:r>
          </a:p>
        </p:txBody>
      </p:sp>
      <p:sp>
        <p:nvSpPr>
          <p:cNvPr id="13" name="TextBox 12">
            <a:extLst>
              <a:ext uri="{FF2B5EF4-FFF2-40B4-BE49-F238E27FC236}">
                <a16:creationId xmlns:a16="http://schemas.microsoft.com/office/drawing/2014/main" id="{279592FD-D795-4A7F-A7A6-B98626C6DAC5}"/>
              </a:ext>
            </a:extLst>
          </p:cNvPr>
          <p:cNvSpPr txBox="1">
            <a:spLocks noChangeArrowheads="1"/>
          </p:cNvSpPr>
          <p:nvPr/>
        </p:nvSpPr>
        <p:spPr bwMode="auto">
          <a:xfrm>
            <a:off x="6477000" y="6019800"/>
            <a:ext cx="2133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Back to version for higher grades</a:t>
            </a:r>
          </a:p>
        </p:txBody>
      </p:sp>
      <p:pic>
        <p:nvPicPr>
          <p:cNvPr id="134146" name="Picture 2">
            <a:extLst>
              <a:ext uri="{FF2B5EF4-FFF2-40B4-BE49-F238E27FC236}">
                <a16:creationId xmlns:a16="http://schemas.microsoft.com/office/drawing/2014/main" id="{99302A5F-0F41-4DBC-9E96-1A606565C1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7825" y="685800"/>
            <a:ext cx="2416175"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656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5" presetClass="entr" presetSubtype="0" fill="hold" nodeType="clickEffect">
                                  <p:stCondLst>
                                    <p:cond delay="0"/>
                                  </p:stCondLst>
                                  <p:childTnLst>
                                    <p:set>
                                      <p:cBhvr>
                                        <p:cTn id="10" dur="1" fill="hold">
                                          <p:stCondLst>
                                            <p:cond delay="0"/>
                                          </p:stCondLst>
                                        </p:cTn>
                                        <p:tgtEl>
                                          <p:spTgt spid="134146"/>
                                        </p:tgtEl>
                                        <p:attrNameLst>
                                          <p:attrName>style.visibility</p:attrName>
                                        </p:attrNameLst>
                                      </p:cBhvr>
                                      <p:to>
                                        <p:strVal val="visible"/>
                                      </p:to>
                                    </p:set>
                                    <p:animEffect transition="in" filter="fade">
                                      <p:cBhvr>
                                        <p:cTn id="11" dur="500"/>
                                        <p:tgtEl>
                                          <p:spTgt spid="134146"/>
                                        </p:tgtEl>
                                      </p:cBhvr>
                                    </p:animEffect>
                                    <p:anim calcmode="lin" valueType="num">
                                      <p:cBhvr>
                                        <p:cTn id="12" dur="500" fill="hold"/>
                                        <p:tgtEl>
                                          <p:spTgt spid="134146"/>
                                        </p:tgtEl>
                                        <p:attrNameLst>
                                          <p:attrName>style.rotation</p:attrName>
                                        </p:attrNameLst>
                                      </p:cBhvr>
                                      <p:tavLst>
                                        <p:tav tm="0">
                                          <p:val>
                                            <p:fltVal val="720"/>
                                          </p:val>
                                        </p:tav>
                                        <p:tav tm="100000">
                                          <p:val>
                                            <p:fltVal val="0"/>
                                          </p:val>
                                        </p:tav>
                                      </p:tavLst>
                                    </p:anim>
                                    <p:anim calcmode="lin" valueType="num">
                                      <p:cBhvr>
                                        <p:cTn id="13" dur="500" fill="hold"/>
                                        <p:tgtEl>
                                          <p:spTgt spid="134146"/>
                                        </p:tgtEl>
                                        <p:attrNameLst>
                                          <p:attrName>ppt_h</p:attrName>
                                        </p:attrNameLst>
                                      </p:cBhvr>
                                      <p:tavLst>
                                        <p:tav tm="0">
                                          <p:val>
                                            <p:fltVal val="0"/>
                                          </p:val>
                                        </p:tav>
                                        <p:tav tm="100000">
                                          <p:val>
                                            <p:strVal val="#ppt_h"/>
                                          </p:val>
                                        </p:tav>
                                      </p:tavLst>
                                    </p:anim>
                                    <p:anim calcmode="lin" valueType="num">
                                      <p:cBhvr>
                                        <p:cTn id="14" dur="500" fill="hold"/>
                                        <p:tgtEl>
                                          <p:spTgt spid="134146"/>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6565">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6565">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1F207FC1-429F-4292-9CF6-F271FD81AB81}"/>
              </a:ext>
            </a:extLst>
          </p:cNvPr>
          <p:cNvSpPr>
            <a:spLocks noGrp="1" noChangeArrowheads="1"/>
          </p:cNvSpPr>
          <p:nvPr>
            <p:ph type="title"/>
          </p:nvPr>
        </p:nvSpPr>
        <p:spPr>
          <a:xfrm>
            <a:off x="304800" y="0"/>
            <a:ext cx="8229600" cy="457200"/>
          </a:xfrm>
          <a:solidFill>
            <a:schemeClr val="accent6">
              <a:lumMod val="75000"/>
            </a:schemeClr>
          </a:solidFill>
          <a:ln w="38100">
            <a:solidFill>
              <a:schemeClr val="tx1"/>
            </a:solidFill>
          </a:ln>
        </p:spPr>
        <p:txBody>
          <a:bodyPr rtlCol="0">
            <a:normAutofit fontScale="90000"/>
          </a:bodyPr>
          <a:lstStyle/>
          <a:p>
            <a:pPr fontAlgn="auto">
              <a:spcAft>
                <a:spcPts val="0"/>
              </a:spcAft>
              <a:defRPr/>
            </a:pPr>
            <a:r>
              <a:rPr lang="en-US" sz="2800" b="1" dirty="0"/>
              <a:t>Phylum </a:t>
            </a:r>
            <a:r>
              <a:rPr lang="en-US" sz="2800" b="1" dirty="0" err="1"/>
              <a:t>Annelida</a:t>
            </a:r>
            <a:r>
              <a:rPr lang="en-US" sz="2800" b="1" dirty="0"/>
              <a:t> – Segmented worms</a:t>
            </a:r>
          </a:p>
        </p:txBody>
      </p:sp>
      <p:sp>
        <p:nvSpPr>
          <p:cNvPr id="68612" name="Rectangle 4">
            <a:extLst>
              <a:ext uri="{FF2B5EF4-FFF2-40B4-BE49-F238E27FC236}">
                <a16:creationId xmlns:a16="http://schemas.microsoft.com/office/drawing/2014/main" id="{24029ABB-BC53-40D6-A795-04517D139F30}"/>
              </a:ext>
            </a:extLst>
          </p:cNvPr>
          <p:cNvSpPr>
            <a:spLocks noGrp="1" noChangeArrowheads="1"/>
          </p:cNvSpPr>
          <p:nvPr>
            <p:ph type="body" sz="half" idx="1"/>
          </p:nvPr>
        </p:nvSpPr>
        <p:spPr>
          <a:xfrm>
            <a:off x="0" y="533400"/>
            <a:ext cx="5715000" cy="6324600"/>
          </a:xfrm>
        </p:spPr>
        <p:txBody>
          <a:bodyPr rtlCol="0">
            <a:normAutofit lnSpcReduction="10000"/>
          </a:bodyPr>
          <a:lstStyle/>
          <a:p>
            <a:pPr fontAlgn="auto">
              <a:lnSpc>
                <a:spcPct val="110000"/>
              </a:lnSpc>
              <a:spcBef>
                <a:spcPts val="0"/>
              </a:spcBef>
              <a:spcAft>
                <a:spcPts val="0"/>
              </a:spcAft>
              <a:buFont typeface="Wingdings" pitchFamily="2" charset="2"/>
              <a:buChar char="q"/>
              <a:defRPr/>
            </a:pPr>
            <a:r>
              <a:rPr lang="en-US" sz="2400" dirty="0"/>
              <a:t>Annelid worms have flexible bodies divided into many identical </a:t>
            </a:r>
            <a:r>
              <a:rPr lang="en-US" sz="2400" b="1" dirty="0"/>
              <a:t>segments</a:t>
            </a:r>
            <a:r>
              <a:rPr lang="en-US" sz="2400" dirty="0"/>
              <a:t>. </a:t>
            </a:r>
          </a:p>
          <a:p>
            <a:pPr fontAlgn="auto">
              <a:lnSpc>
                <a:spcPct val="110000"/>
              </a:lnSpc>
              <a:spcBef>
                <a:spcPts val="0"/>
              </a:spcBef>
              <a:spcAft>
                <a:spcPts val="0"/>
              </a:spcAft>
              <a:buFont typeface="Wingdings" pitchFamily="2" charset="2"/>
              <a:buChar char="q"/>
              <a:defRPr/>
            </a:pPr>
            <a:r>
              <a:rPr lang="en-US" sz="2400" dirty="0"/>
              <a:t>Some ancestral annelids had up to 200 segments.  The same muscles, nerves, and even organs are present in each segment.  This allows for better directed movements.   </a:t>
            </a:r>
          </a:p>
          <a:p>
            <a:pPr fontAlgn="auto">
              <a:lnSpc>
                <a:spcPct val="110000"/>
              </a:lnSpc>
              <a:spcBef>
                <a:spcPts val="0"/>
              </a:spcBef>
              <a:spcAft>
                <a:spcPts val="0"/>
              </a:spcAft>
              <a:buFont typeface="Wingdings" pitchFamily="2" charset="2"/>
              <a:buChar char="q"/>
              <a:defRPr/>
            </a:pPr>
            <a:r>
              <a:rPr lang="en-US" sz="2400" dirty="0"/>
              <a:t>Many possess </a:t>
            </a:r>
            <a:r>
              <a:rPr lang="en-US" sz="2400" b="1" dirty="0"/>
              <a:t>setae</a:t>
            </a:r>
            <a:r>
              <a:rPr lang="en-US" sz="2400" dirty="0"/>
              <a:t> (also called </a:t>
            </a:r>
            <a:r>
              <a:rPr lang="en-US" sz="2400" b="1" dirty="0"/>
              <a:t>chaetae</a:t>
            </a:r>
            <a:r>
              <a:rPr lang="en-US" sz="2400" dirty="0"/>
              <a:t>), small bristle-like structures on their segments.  These are useful in the burrowing habits of many annelids.</a:t>
            </a:r>
          </a:p>
          <a:p>
            <a:pPr fontAlgn="auto">
              <a:lnSpc>
                <a:spcPct val="110000"/>
              </a:lnSpc>
              <a:spcBef>
                <a:spcPts val="0"/>
              </a:spcBef>
              <a:spcAft>
                <a:spcPts val="0"/>
              </a:spcAft>
              <a:buFont typeface="Wingdings" pitchFamily="2" charset="2"/>
              <a:buChar char="q"/>
              <a:defRPr/>
            </a:pPr>
            <a:r>
              <a:rPr lang="en-US" sz="2400" dirty="0"/>
              <a:t>Traditionally, the annelids were classified into three classes (see at right), with information on the next slide. </a:t>
            </a:r>
          </a:p>
          <a:p>
            <a:pPr fontAlgn="auto">
              <a:spcAft>
                <a:spcPts val="0"/>
              </a:spcAft>
              <a:defRPr/>
            </a:pPr>
            <a:endParaRPr lang="en-US" sz="2000" dirty="0"/>
          </a:p>
        </p:txBody>
      </p:sp>
      <p:sp>
        <p:nvSpPr>
          <p:cNvPr id="5" name="Rectangle 6">
            <a:extLst>
              <a:ext uri="{FF2B5EF4-FFF2-40B4-BE49-F238E27FC236}">
                <a16:creationId xmlns:a16="http://schemas.microsoft.com/office/drawing/2014/main" id="{176FBA13-196F-4506-B9FA-C0F550BD381B}"/>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797A737-7ACA-4D0D-91BB-4C1AAB8CA063}" type="slidenum">
              <a:rPr lang="en-US" altLang="en-US">
                <a:solidFill>
                  <a:srgbClr val="898989"/>
                </a:solidFill>
              </a:rPr>
              <a:pPr eaLnBrk="1" hangingPunct="1"/>
              <a:t>88</a:t>
            </a:fld>
            <a:endParaRPr lang="en-US" altLang="en-US">
              <a:solidFill>
                <a:srgbClr val="898989"/>
              </a:solidFill>
            </a:endParaRPr>
          </a:p>
        </p:txBody>
      </p:sp>
      <p:pic>
        <p:nvPicPr>
          <p:cNvPr id="79873" name="Picture 1">
            <a:extLst>
              <a:ext uri="{FF2B5EF4-FFF2-40B4-BE49-F238E27FC236}">
                <a16:creationId xmlns:a16="http://schemas.microsoft.com/office/drawing/2014/main" id="{EEF1DA13-8B4F-4693-8BDB-997F4D9326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533400"/>
            <a:ext cx="332105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861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861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861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8612">
                                            <p:txEl>
                                              <p:pRg st="3" end="3"/>
                                            </p:txEl>
                                          </p:spTgt>
                                        </p:tgtEl>
                                        <p:attrNameLst>
                                          <p:attrName>style.visibility</p:attrName>
                                        </p:attrNameLst>
                                      </p:cBhvr>
                                      <p:to>
                                        <p:strVal val="visible"/>
                                      </p:to>
                                    </p:set>
                                  </p:childTnLst>
                                </p:cTn>
                              </p:par>
                              <p:par>
                                <p:cTn id="19" presetID="35" presetClass="entr" presetSubtype="0" fill="hold" nodeType="withEffect">
                                  <p:stCondLst>
                                    <p:cond delay="0"/>
                                  </p:stCondLst>
                                  <p:childTnLst>
                                    <p:set>
                                      <p:cBhvr>
                                        <p:cTn id="20" dur="1" fill="hold">
                                          <p:stCondLst>
                                            <p:cond delay="0"/>
                                          </p:stCondLst>
                                        </p:cTn>
                                        <p:tgtEl>
                                          <p:spTgt spid="79873"/>
                                        </p:tgtEl>
                                        <p:attrNameLst>
                                          <p:attrName>style.visibility</p:attrName>
                                        </p:attrNameLst>
                                      </p:cBhvr>
                                      <p:to>
                                        <p:strVal val="visible"/>
                                      </p:to>
                                    </p:set>
                                    <p:animEffect transition="in" filter="fade">
                                      <p:cBhvr>
                                        <p:cTn id="21" dur="500"/>
                                        <p:tgtEl>
                                          <p:spTgt spid="79873"/>
                                        </p:tgtEl>
                                      </p:cBhvr>
                                    </p:animEffect>
                                    <p:anim calcmode="lin" valueType="num">
                                      <p:cBhvr>
                                        <p:cTn id="22" dur="500" fill="hold"/>
                                        <p:tgtEl>
                                          <p:spTgt spid="79873"/>
                                        </p:tgtEl>
                                        <p:attrNameLst>
                                          <p:attrName>style.rotation</p:attrName>
                                        </p:attrNameLst>
                                      </p:cBhvr>
                                      <p:tavLst>
                                        <p:tav tm="0">
                                          <p:val>
                                            <p:fltVal val="720"/>
                                          </p:val>
                                        </p:tav>
                                        <p:tav tm="100000">
                                          <p:val>
                                            <p:fltVal val="0"/>
                                          </p:val>
                                        </p:tav>
                                      </p:tavLst>
                                    </p:anim>
                                    <p:anim calcmode="lin" valueType="num">
                                      <p:cBhvr>
                                        <p:cTn id="23" dur="500" fill="hold"/>
                                        <p:tgtEl>
                                          <p:spTgt spid="79873"/>
                                        </p:tgtEl>
                                        <p:attrNameLst>
                                          <p:attrName>ppt_h</p:attrName>
                                        </p:attrNameLst>
                                      </p:cBhvr>
                                      <p:tavLst>
                                        <p:tav tm="0">
                                          <p:val>
                                            <p:fltVal val="0"/>
                                          </p:val>
                                        </p:tav>
                                        <p:tav tm="100000">
                                          <p:val>
                                            <p:strVal val="#ppt_h"/>
                                          </p:val>
                                        </p:tav>
                                      </p:tavLst>
                                    </p:anim>
                                    <p:anim calcmode="lin" valueType="num">
                                      <p:cBhvr>
                                        <p:cTn id="24" dur="500" fill="hold"/>
                                        <p:tgtEl>
                                          <p:spTgt spid="7987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7CE168D4-599D-403E-83E7-A2500B56C683}"/>
              </a:ext>
            </a:extLst>
          </p:cNvPr>
          <p:cNvSpPr>
            <a:spLocks noGrp="1" noChangeArrowheads="1"/>
          </p:cNvSpPr>
          <p:nvPr>
            <p:ph type="title"/>
          </p:nvPr>
        </p:nvSpPr>
        <p:spPr>
          <a:xfrm>
            <a:off x="304800" y="0"/>
            <a:ext cx="8229600" cy="457200"/>
          </a:xfrm>
          <a:solidFill>
            <a:schemeClr val="accent6">
              <a:lumMod val="75000"/>
            </a:schemeClr>
          </a:solidFill>
          <a:ln w="38100">
            <a:solidFill>
              <a:schemeClr val="tx1"/>
            </a:solidFill>
          </a:ln>
        </p:spPr>
        <p:txBody>
          <a:bodyPr rtlCol="0">
            <a:normAutofit fontScale="90000"/>
          </a:bodyPr>
          <a:lstStyle/>
          <a:p>
            <a:pPr fontAlgn="auto">
              <a:spcAft>
                <a:spcPts val="0"/>
              </a:spcAft>
              <a:defRPr/>
            </a:pPr>
            <a:r>
              <a:rPr lang="en-US" sz="2800" b="1" dirty="0"/>
              <a:t>Phylum </a:t>
            </a:r>
            <a:r>
              <a:rPr lang="en-US" sz="2800" b="1" dirty="0" err="1"/>
              <a:t>Annelida</a:t>
            </a:r>
            <a:r>
              <a:rPr lang="en-US" sz="2800" b="1" dirty="0"/>
              <a:t> – Segmented worms</a:t>
            </a:r>
          </a:p>
        </p:txBody>
      </p:sp>
      <p:sp>
        <p:nvSpPr>
          <p:cNvPr id="68612" name="Rectangle 4">
            <a:extLst>
              <a:ext uri="{FF2B5EF4-FFF2-40B4-BE49-F238E27FC236}">
                <a16:creationId xmlns:a16="http://schemas.microsoft.com/office/drawing/2014/main" id="{33690A59-8B83-4192-A398-EEDC0A05A973}"/>
              </a:ext>
            </a:extLst>
          </p:cNvPr>
          <p:cNvSpPr>
            <a:spLocks noGrp="1" noChangeArrowheads="1"/>
          </p:cNvSpPr>
          <p:nvPr>
            <p:ph type="body" sz="half" idx="1"/>
          </p:nvPr>
        </p:nvSpPr>
        <p:spPr>
          <a:xfrm>
            <a:off x="0" y="533400"/>
            <a:ext cx="5029200" cy="6324600"/>
          </a:xfrm>
        </p:spPr>
        <p:txBody>
          <a:bodyPr rtlCol="0">
            <a:normAutofit lnSpcReduction="10000"/>
          </a:bodyPr>
          <a:lstStyle/>
          <a:p>
            <a:pPr fontAlgn="auto">
              <a:lnSpc>
                <a:spcPct val="110000"/>
              </a:lnSpc>
              <a:spcBef>
                <a:spcPts val="0"/>
              </a:spcBef>
              <a:spcAft>
                <a:spcPts val="0"/>
              </a:spcAft>
              <a:buFont typeface="Wingdings" pitchFamily="2" charset="2"/>
              <a:buChar char="q"/>
              <a:defRPr/>
            </a:pPr>
            <a:r>
              <a:rPr lang="en-US" sz="2400" b="1" dirty="0"/>
              <a:t>Traditional classes of annelids:</a:t>
            </a:r>
          </a:p>
          <a:p>
            <a:pPr lvl="1" fontAlgn="auto">
              <a:lnSpc>
                <a:spcPct val="110000"/>
              </a:lnSpc>
              <a:spcBef>
                <a:spcPts val="0"/>
              </a:spcBef>
              <a:spcAft>
                <a:spcPts val="0"/>
              </a:spcAft>
              <a:buFont typeface="Wingdings" pitchFamily="2" charset="2"/>
              <a:buChar char="q"/>
              <a:defRPr/>
            </a:pPr>
            <a:r>
              <a:rPr lang="en-US" sz="2400" b="1" dirty="0" err="1"/>
              <a:t>Polychaeta</a:t>
            </a:r>
            <a:r>
              <a:rPr lang="en-US" sz="2400" dirty="0"/>
              <a:t> (“many bristles”): a large group of mostly marine worms (with some freshwater and terrestrial species)</a:t>
            </a:r>
          </a:p>
          <a:p>
            <a:pPr lvl="1" fontAlgn="auto">
              <a:lnSpc>
                <a:spcPct val="110000"/>
              </a:lnSpc>
              <a:spcBef>
                <a:spcPts val="0"/>
              </a:spcBef>
              <a:spcAft>
                <a:spcPts val="0"/>
              </a:spcAft>
              <a:buFont typeface="Wingdings" pitchFamily="2" charset="2"/>
              <a:buChar char="q"/>
              <a:defRPr/>
            </a:pPr>
            <a:r>
              <a:rPr lang="en-US" sz="2400" b="1" dirty="0" err="1"/>
              <a:t>Oligochaeta</a:t>
            </a:r>
            <a:r>
              <a:rPr lang="en-US" sz="2400" dirty="0"/>
              <a:t> (“few bristles”); includes the familiar earthworm </a:t>
            </a:r>
          </a:p>
          <a:p>
            <a:pPr lvl="1" fontAlgn="auto">
              <a:lnSpc>
                <a:spcPct val="110000"/>
              </a:lnSpc>
              <a:spcBef>
                <a:spcPts val="0"/>
              </a:spcBef>
              <a:spcAft>
                <a:spcPts val="0"/>
              </a:spcAft>
              <a:buFont typeface="Wingdings" pitchFamily="2" charset="2"/>
              <a:buChar char="q"/>
              <a:defRPr/>
            </a:pPr>
            <a:r>
              <a:rPr lang="en-US" sz="2400" b="1" dirty="0" err="1"/>
              <a:t>Hirudinea</a:t>
            </a:r>
            <a:r>
              <a:rPr lang="en-US" sz="2400" dirty="0"/>
              <a:t> (leeches); lack setae altogether.  </a:t>
            </a:r>
          </a:p>
          <a:p>
            <a:pPr fontAlgn="auto">
              <a:lnSpc>
                <a:spcPct val="110000"/>
              </a:lnSpc>
              <a:spcBef>
                <a:spcPts val="0"/>
              </a:spcBef>
              <a:spcAft>
                <a:spcPts val="0"/>
              </a:spcAft>
              <a:buFont typeface="Wingdings" pitchFamily="2" charset="2"/>
              <a:buChar char="q"/>
              <a:defRPr/>
            </a:pPr>
            <a:r>
              <a:rPr lang="en-US" sz="2400" dirty="0"/>
              <a:t>Currently, taxonomy of annelids (classification into smaller groups) is a topic of much debate!</a:t>
            </a:r>
            <a:endParaRPr lang="en-US" sz="2800" dirty="0"/>
          </a:p>
        </p:txBody>
      </p:sp>
      <p:sp>
        <p:nvSpPr>
          <p:cNvPr id="5" name="Rectangle 6">
            <a:extLst>
              <a:ext uri="{FF2B5EF4-FFF2-40B4-BE49-F238E27FC236}">
                <a16:creationId xmlns:a16="http://schemas.microsoft.com/office/drawing/2014/main" id="{800CCCD3-A9EF-44E8-9A98-1C1F6F115219}"/>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99502CB-DD42-4E34-98B0-030820CCDD87}" type="slidenum">
              <a:rPr lang="en-US" altLang="en-US">
                <a:solidFill>
                  <a:srgbClr val="898989"/>
                </a:solidFill>
              </a:rPr>
              <a:pPr eaLnBrk="1" hangingPunct="1"/>
              <a:t>89</a:t>
            </a:fld>
            <a:endParaRPr lang="en-US" altLang="en-US">
              <a:solidFill>
                <a:srgbClr val="898989"/>
              </a:solidFill>
            </a:endParaRPr>
          </a:p>
        </p:txBody>
      </p:sp>
      <p:pic>
        <p:nvPicPr>
          <p:cNvPr id="110597" name="Picture 1">
            <a:extLst>
              <a:ext uri="{FF2B5EF4-FFF2-40B4-BE49-F238E27FC236}">
                <a16:creationId xmlns:a16="http://schemas.microsoft.com/office/drawing/2014/main" id="{8D645405-008E-4A69-9DF9-314E8A8B0C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838200"/>
            <a:ext cx="4130675"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ction Button: Back or Previous 6">
            <a:hlinkClick r:id="rId3" action="ppaction://hlinksldjump" highlightClick="1"/>
            <a:extLst>
              <a:ext uri="{FF2B5EF4-FFF2-40B4-BE49-F238E27FC236}">
                <a16:creationId xmlns:a16="http://schemas.microsoft.com/office/drawing/2014/main" id="{66B6377D-8AA1-4082-B89B-22185173AA03}"/>
              </a:ext>
            </a:extLst>
          </p:cNvPr>
          <p:cNvSpPr>
            <a:spLocks noChangeAspect="1"/>
          </p:cNvSpPr>
          <p:nvPr/>
        </p:nvSpPr>
        <p:spPr>
          <a:xfrm>
            <a:off x="8153400" y="5257800"/>
            <a:ext cx="457200" cy="4572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9" name="Action Button: Back or Previous 8">
            <a:hlinkClick r:id="rId4" action="ppaction://hlinksldjump" highlightClick="1"/>
            <a:extLst>
              <a:ext uri="{FF2B5EF4-FFF2-40B4-BE49-F238E27FC236}">
                <a16:creationId xmlns:a16="http://schemas.microsoft.com/office/drawing/2014/main" id="{7FD6B67F-2282-416E-B420-F1D31ABBDB64}"/>
              </a:ext>
            </a:extLst>
          </p:cNvPr>
          <p:cNvSpPr>
            <a:spLocks noChangeAspect="1"/>
          </p:cNvSpPr>
          <p:nvPr/>
        </p:nvSpPr>
        <p:spPr>
          <a:xfrm>
            <a:off x="8229600" y="6248400"/>
            <a:ext cx="457200" cy="4572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10" name="TextBox 9">
            <a:extLst>
              <a:ext uri="{FF2B5EF4-FFF2-40B4-BE49-F238E27FC236}">
                <a16:creationId xmlns:a16="http://schemas.microsoft.com/office/drawing/2014/main" id="{9413DFF0-5627-4FBF-B030-DFBD15BBE2EB}"/>
              </a:ext>
            </a:extLst>
          </p:cNvPr>
          <p:cNvSpPr txBox="1">
            <a:spLocks noChangeArrowheads="1"/>
          </p:cNvSpPr>
          <p:nvPr/>
        </p:nvSpPr>
        <p:spPr bwMode="auto">
          <a:xfrm>
            <a:off x="5181600" y="5029200"/>
            <a:ext cx="266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version for lower grades</a:t>
            </a:r>
          </a:p>
        </p:txBody>
      </p:sp>
      <p:sp>
        <p:nvSpPr>
          <p:cNvPr id="11" name="TextBox 10">
            <a:extLst>
              <a:ext uri="{FF2B5EF4-FFF2-40B4-BE49-F238E27FC236}">
                <a16:creationId xmlns:a16="http://schemas.microsoft.com/office/drawing/2014/main" id="{48533065-8D87-4D22-B4FA-5467F8E2EE5F}"/>
              </a:ext>
            </a:extLst>
          </p:cNvPr>
          <p:cNvSpPr txBox="1">
            <a:spLocks noChangeArrowheads="1"/>
          </p:cNvSpPr>
          <p:nvPr/>
        </p:nvSpPr>
        <p:spPr bwMode="auto">
          <a:xfrm>
            <a:off x="5181600" y="6027738"/>
            <a:ext cx="2971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version for higher grades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86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6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86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61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861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A2E9E84D-71B0-4AC2-AB60-52B5B9A8CB90}"/>
              </a:ext>
            </a:extLst>
          </p:cNvPr>
          <p:cNvSpPr>
            <a:spLocks noGrp="1" noChangeArrowheads="1"/>
          </p:cNvSpPr>
          <p:nvPr>
            <p:ph type="title"/>
          </p:nvPr>
        </p:nvSpPr>
        <p:spPr>
          <a:xfrm>
            <a:off x="457200" y="274638"/>
            <a:ext cx="8229600" cy="563562"/>
          </a:xfrm>
          <a:solidFill>
            <a:srgbClr val="CF2BB8"/>
          </a:solidFill>
          <a:ln w="38100">
            <a:solidFill>
              <a:schemeClr val="tx1"/>
            </a:solidFill>
          </a:ln>
        </p:spPr>
        <p:txBody>
          <a:bodyPr rtlCol="0">
            <a:normAutofit fontScale="90000"/>
          </a:bodyPr>
          <a:lstStyle/>
          <a:p>
            <a:pPr fontAlgn="auto">
              <a:spcAft>
                <a:spcPts val="0"/>
              </a:spcAft>
              <a:defRPr/>
            </a:pPr>
            <a:br>
              <a:rPr lang="en-US" sz="3200" b="1"/>
            </a:br>
            <a:r>
              <a:rPr lang="en-US" sz="3200" b="1"/>
              <a:t>Exercise1.  Graph that Diversity</a:t>
            </a:r>
            <a:br>
              <a:rPr lang="en-US" sz="3200" b="1" u="sng"/>
            </a:br>
            <a:endParaRPr lang="en-US" sz="3200" b="1" u="sng"/>
          </a:p>
        </p:txBody>
      </p:sp>
      <p:sp>
        <p:nvSpPr>
          <p:cNvPr id="16387" name="Rectangle 3">
            <a:extLst>
              <a:ext uri="{FF2B5EF4-FFF2-40B4-BE49-F238E27FC236}">
                <a16:creationId xmlns:a16="http://schemas.microsoft.com/office/drawing/2014/main" id="{28312139-3A15-4591-B78C-FBC670B9467F}"/>
              </a:ext>
            </a:extLst>
          </p:cNvPr>
          <p:cNvSpPr>
            <a:spLocks noGrp="1" noChangeArrowheads="1"/>
          </p:cNvSpPr>
          <p:nvPr>
            <p:ph idx="1"/>
          </p:nvPr>
        </p:nvSpPr>
        <p:spPr>
          <a:xfrm>
            <a:off x="457200" y="1066800"/>
            <a:ext cx="8229600" cy="5638800"/>
          </a:xfrm>
        </p:spPr>
        <p:txBody>
          <a:bodyPr rtlCol="0">
            <a:normAutofit fontScale="70000" lnSpcReduction="20000"/>
          </a:bodyPr>
          <a:lstStyle/>
          <a:p>
            <a:pPr fontAlgn="auto">
              <a:lnSpc>
                <a:spcPct val="120000"/>
              </a:lnSpc>
              <a:spcBef>
                <a:spcPts val="0"/>
              </a:spcBef>
              <a:spcAft>
                <a:spcPts val="0"/>
              </a:spcAft>
              <a:buFont typeface="Wingdings" pitchFamily="2" charset="2"/>
              <a:buChar char="q"/>
              <a:defRPr/>
            </a:pPr>
            <a:r>
              <a:rPr lang="en-US" sz="3400" b="1" dirty="0"/>
              <a:t>The </a:t>
            </a:r>
            <a:r>
              <a:rPr lang="en-US" sz="3400" b="1" dirty="0">
                <a:solidFill>
                  <a:srgbClr val="CF2BB8"/>
                </a:solidFill>
              </a:rPr>
              <a:t>Kingdom </a:t>
            </a:r>
            <a:r>
              <a:rPr lang="en-US" sz="3400" b="1" dirty="0" err="1">
                <a:solidFill>
                  <a:srgbClr val="CF2BB8"/>
                </a:solidFill>
              </a:rPr>
              <a:t>Animalia</a:t>
            </a:r>
            <a:r>
              <a:rPr lang="en-US" sz="3400" b="1" dirty="0"/>
              <a:t> has by far, the </a:t>
            </a:r>
            <a:r>
              <a:rPr lang="en-US" sz="3400" b="1" dirty="0">
                <a:solidFill>
                  <a:srgbClr val="CF2BB8"/>
                </a:solidFill>
              </a:rPr>
              <a:t>greatest diversity</a:t>
            </a:r>
            <a:r>
              <a:rPr lang="en-US" sz="3400" b="1" dirty="0"/>
              <a:t> of </a:t>
            </a:r>
            <a:r>
              <a:rPr lang="en-US" sz="3400" b="1" u="sng" dirty="0"/>
              <a:t>named</a:t>
            </a:r>
            <a:r>
              <a:rPr lang="en-US" sz="3400" b="1" dirty="0"/>
              <a:t> organisms (approximately 1,400,000 kinds or species) </a:t>
            </a:r>
          </a:p>
          <a:p>
            <a:pPr fontAlgn="auto">
              <a:lnSpc>
                <a:spcPct val="120000"/>
              </a:lnSpc>
              <a:spcBef>
                <a:spcPts val="0"/>
              </a:spcBef>
              <a:spcAft>
                <a:spcPts val="0"/>
              </a:spcAft>
              <a:buFont typeface="Wingdings" pitchFamily="2" charset="2"/>
              <a:buChar char="q"/>
              <a:defRPr/>
            </a:pPr>
            <a:endParaRPr lang="en-US" sz="3400" b="1" dirty="0"/>
          </a:p>
          <a:p>
            <a:pPr fontAlgn="auto">
              <a:lnSpc>
                <a:spcPct val="120000"/>
              </a:lnSpc>
              <a:spcBef>
                <a:spcPts val="0"/>
              </a:spcBef>
              <a:spcAft>
                <a:spcPts val="0"/>
              </a:spcAft>
              <a:buFont typeface="Wingdings" pitchFamily="2" charset="2"/>
              <a:buChar char="q"/>
              <a:defRPr/>
            </a:pPr>
            <a:r>
              <a:rPr lang="en-US" sz="3400" b="1" dirty="0"/>
              <a:t>Compared to…</a:t>
            </a:r>
          </a:p>
          <a:p>
            <a:pPr lvl="1" fontAlgn="auto">
              <a:lnSpc>
                <a:spcPct val="120000"/>
              </a:lnSpc>
              <a:spcBef>
                <a:spcPts val="0"/>
              </a:spcBef>
              <a:spcAft>
                <a:spcPts val="0"/>
              </a:spcAft>
              <a:defRPr/>
            </a:pPr>
            <a:r>
              <a:rPr lang="en-US" sz="3400" b="1" dirty="0"/>
              <a:t>Kingdom </a:t>
            </a:r>
            <a:r>
              <a:rPr lang="en-US" sz="3400" b="1" dirty="0" err="1"/>
              <a:t>Plantae</a:t>
            </a:r>
            <a:r>
              <a:rPr lang="en-US" sz="3400" b="1" dirty="0"/>
              <a:t> (320,000 species)</a:t>
            </a:r>
          </a:p>
          <a:p>
            <a:pPr lvl="1" fontAlgn="auto">
              <a:lnSpc>
                <a:spcPct val="120000"/>
              </a:lnSpc>
              <a:spcBef>
                <a:spcPts val="0"/>
              </a:spcBef>
              <a:spcAft>
                <a:spcPts val="0"/>
              </a:spcAft>
              <a:defRPr/>
            </a:pPr>
            <a:r>
              <a:rPr lang="en-US" sz="3400" b="1" dirty="0"/>
              <a:t>Kingdom Fungi (100,000 species)</a:t>
            </a:r>
          </a:p>
          <a:p>
            <a:pPr lvl="1" fontAlgn="auto">
              <a:lnSpc>
                <a:spcPct val="120000"/>
              </a:lnSpc>
              <a:spcBef>
                <a:spcPts val="0"/>
              </a:spcBef>
              <a:spcAft>
                <a:spcPts val="0"/>
              </a:spcAft>
              <a:defRPr/>
            </a:pPr>
            <a:r>
              <a:rPr lang="en-US" sz="3400" b="1" dirty="0"/>
              <a:t>Kingdom </a:t>
            </a:r>
            <a:r>
              <a:rPr lang="en-US" sz="3400" b="1" dirty="0" err="1"/>
              <a:t>Protista</a:t>
            </a:r>
            <a:r>
              <a:rPr lang="en-US" sz="3400" b="1" dirty="0"/>
              <a:t> (100,000 species)</a:t>
            </a:r>
          </a:p>
          <a:p>
            <a:pPr lvl="1" fontAlgn="auto">
              <a:lnSpc>
                <a:spcPct val="120000"/>
              </a:lnSpc>
              <a:spcBef>
                <a:spcPts val="0"/>
              </a:spcBef>
              <a:spcAft>
                <a:spcPts val="0"/>
              </a:spcAft>
              <a:defRPr/>
            </a:pPr>
            <a:r>
              <a:rPr lang="en-US" sz="3400" b="1" dirty="0"/>
              <a:t>Kingdom Bacteria (10,000 species)</a:t>
            </a:r>
          </a:p>
          <a:p>
            <a:pPr lvl="1" fontAlgn="auto">
              <a:lnSpc>
                <a:spcPct val="120000"/>
              </a:lnSpc>
              <a:spcBef>
                <a:spcPts val="0"/>
              </a:spcBef>
              <a:spcAft>
                <a:spcPts val="0"/>
              </a:spcAft>
              <a:defRPr/>
            </a:pPr>
            <a:r>
              <a:rPr lang="en-US" sz="3400" b="1" dirty="0"/>
              <a:t>Kingdom </a:t>
            </a:r>
            <a:r>
              <a:rPr lang="en-US" sz="3400" b="1" dirty="0" err="1"/>
              <a:t>Archaea</a:t>
            </a:r>
            <a:r>
              <a:rPr lang="en-US" sz="3400" b="1" dirty="0"/>
              <a:t> (259 species)</a:t>
            </a:r>
          </a:p>
          <a:p>
            <a:pPr lvl="1" fontAlgn="auto">
              <a:lnSpc>
                <a:spcPct val="120000"/>
              </a:lnSpc>
              <a:spcBef>
                <a:spcPts val="0"/>
              </a:spcBef>
              <a:spcAft>
                <a:spcPts val="0"/>
              </a:spcAft>
              <a:defRPr/>
            </a:pPr>
            <a:endParaRPr lang="en-US" b="1" dirty="0"/>
          </a:p>
          <a:p>
            <a:pPr lvl="1" fontAlgn="auto">
              <a:lnSpc>
                <a:spcPct val="120000"/>
              </a:lnSpc>
              <a:spcBef>
                <a:spcPts val="0"/>
              </a:spcBef>
              <a:spcAft>
                <a:spcPts val="0"/>
              </a:spcAft>
              <a:buFont typeface="Arial" panose="020B0604020202020204" pitchFamily="34" charset="0"/>
              <a:buNone/>
              <a:defRPr/>
            </a:pPr>
            <a:r>
              <a:rPr lang="en-US" sz="3400" b="1" dirty="0"/>
              <a:t>Write these numbers of species down, as you will use them in a moment to graphically compare the diversity of named organisms in each of these kingdoms.</a:t>
            </a:r>
          </a:p>
        </p:txBody>
      </p:sp>
      <p:sp>
        <p:nvSpPr>
          <p:cNvPr id="4" name="Rectangle 6">
            <a:extLst>
              <a:ext uri="{FF2B5EF4-FFF2-40B4-BE49-F238E27FC236}">
                <a16:creationId xmlns:a16="http://schemas.microsoft.com/office/drawing/2014/main" id="{90ED6C6A-D113-4533-99C7-D755CC31C335}"/>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CB36BBD-164C-4B2C-87F9-E3A5C1600977}" type="slidenum">
              <a:rPr lang="en-US" altLang="en-US">
                <a:solidFill>
                  <a:srgbClr val="898989"/>
                </a:solidFill>
              </a:rPr>
              <a:pPr eaLnBrk="1" hangingPunct="1"/>
              <a:t>9</a:t>
            </a:fld>
            <a:endParaRPr lang="en-US" altLang="en-US">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6387">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6387">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638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a:extLst>
              <a:ext uri="{FF2B5EF4-FFF2-40B4-BE49-F238E27FC236}">
                <a16:creationId xmlns:a16="http://schemas.microsoft.com/office/drawing/2014/main" id="{37F5997B-FAC7-4632-A3AB-D1EA2B0663D1}"/>
              </a:ext>
            </a:extLst>
          </p:cNvPr>
          <p:cNvSpPr>
            <a:spLocks noGrp="1" noChangeArrowheads="1"/>
          </p:cNvSpPr>
          <p:nvPr>
            <p:ph type="title"/>
          </p:nvPr>
        </p:nvSpPr>
        <p:spPr>
          <a:xfrm>
            <a:off x="381000" y="0"/>
            <a:ext cx="8229600" cy="579438"/>
          </a:xfrm>
          <a:solidFill>
            <a:schemeClr val="accent6">
              <a:lumMod val="75000"/>
            </a:schemeClr>
          </a:solidFill>
          <a:ln w="38100">
            <a:solidFill>
              <a:schemeClr val="tx1"/>
            </a:solidFill>
          </a:ln>
        </p:spPr>
        <p:txBody>
          <a:bodyPr rtlCol="0">
            <a:normAutofit/>
          </a:bodyPr>
          <a:lstStyle/>
          <a:p>
            <a:pPr fontAlgn="auto">
              <a:spcAft>
                <a:spcPts val="0"/>
              </a:spcAft>
              <a:defRPr/>
            </a:pPr>
            <a:r>
              <a:rPr lang="en-US" sz="3200" b="1" dirty="0"/>
              <a:t>#6 - Bristle Worm	</a:t>
            </a:r>
          </a:p>
        </p:txBody>
      </p:sp>
      <p:sp>
        <p:nvSpPr>
          <p:cNvPr id="71685" name="Rectangle 5">
            <a:extLst>
              <a:ext uri="{FF2B5EF4-FFF2-40B4-BE49-F238E27FC236}">
                <a16:creationId xmlns:a16="http://schemas.microsoft.com/office/drawing/2014/main" id="{EF037F71-919C-407C-A1C9-5A4C177620D1}"/>
              </a:ext>
            </a:extLst>
          </p:cNvPr>
          <p:cNvSpPr>
            <a:spLocks noGrp="1" noChangeArrowheads="1"/>
          </p:cNvSpPr>
          <p:nvPr>
            <p:ph type="body" sz="half" idx="1"/>
          </p:nvPr>
        </p:nvSpPr>
        <p:spPr>
          <a:xfrm>
            <a:off x="152400" y="685800"/>
            <a:ext cx="4724400" cy="5135563"/>
          </a:xfrm>
        </p:spPr>
        <p:txBody>
          <a:bodyPr/>
          <a:lstStyle/>
          <a:p>
            <a:pPr>
              <a:buFont typeface="Wingdings" panose="05000000000000000000" pitchFamily="2" charset="2"/>
              <a:buChar char="q"/>
            </a:pPr>
            <a:r>
              <a:rPr lang="en-US" altLang="en-US" sz="2400"/>
              <a:t>A bristle worm is a member of the mostly marine worm class </a:t>
            </a:r>
            <a:r>
              <a:rPr lang="en-US" altLang="en-US" sz="2400" b="1"/>
              <a:t>Polychaeta</a:t>
            </a:r>
            <a:r>
              <a:rPr lang="en-US" altLang="en-US" sz="2400"/>
              <a:t>.  </a:t>
            </a:r>
          </a:p>
          <a:p>
            <a:pPr>
              <a:buFont typeface="Wingdings" panose="05000000000000000000" pitchFamily="2" charset="2"/>
              <a:buChar char="q"/>
            </a:pPr>
            <a:r>
              <a:rPr lang="en-US" altLang="en-US" sz="2400"/>
              <a:t>Each segment of the worm has a pair of fleshy limbs called </a:t>
            </a:r>
            <a:r>
              <a:rPr lang="en-US" altLang="en-US" sz="2400" b="1"/>
              <a:t>parapodia</a:t>
            </a:r>
            <a:r>
              <a:rPr lang="en-US" altLang="en-US" sz="2400"/>
              <a:t> or ‘almost feet’ that help the worm to crawl along or burrow into the seafloor. </a:t>
            </a:r>
          </a:p>
          <a:p>
            <a:pPr>
              <a:buFont typeface="Wingdings" panose="05000000000000000000" pitchFamily="2" charset="2"/>
              <a:buChar char="q"/>
            </a:pPr>
            <a:r>
              <a:rPr lang="en-US" altLang="en-US" sz="2400"/>
              <a:t>The Polychaeta can also swim in an undulating fashion.  </a:t>
            </a:r>
          </a:p>
          <a:p>
            <a:pPr>
              <a:buFont typeface="Wingdings" panose="05000000000000000000" pitchFamily="2" charset="2"/>
              <a:buChar char="q"/>
            </a:pPr>
            <a:r>
              <a:rPr lang="en-US" altLang="en-US" sz="2400"/>
              <a:t>Most polychaetes are predators.</a:t>
            </a:r>
          </a:p>
        </p:txBody>
      </p:sp>
      <p:sp>
        <p:nvSpPr>
          <p:cNvPr id="6" name="Rectangle 6">
            <a:extLst>
              <a:ext uri="{FF2B5EF4-FFF2-40B4-BE49-F238E27FC236}">
                <a16:creationId xmlns:a16="http://schemas.microsoft.com/office/drawing/2014/main" id="{085440DE-B528-42F4-8178-11D192275DED}"/>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38698FD-2193-4846-9D20-E668E2D5233C}" type="slidenum">
              <a:rPr lang="en-US" altLang="en-US">
                <a:solidFill>
                  <a:srgbClr val="898989"/>
                </a:solidFill>
              </a:rPr>
              <a:pPr eaLnBrk="1" hangingPunct="1"/>
              <a:t>90</a:t>
            </a:fld>
            <a:endParaRPr lang="en-US" altLang="en-US">
              <a:solidFill>
                <a:srgbClr val="898989"/>
              </a:solidFill>
            </a:endParaRPr>
          </a:p>
        </p:txBody>
      </p:sp>
      <p:pic>
        <p:nvPicPr>
          <p:cNvPr id="111621" name="Picture 2">
            <a:extLst>
              <a:ext uri="{FF2B5EF4-FFF2-40B4-BE49-F238E27FC236}">
                <a16:creationId xmlns:a16="http://schemas.microsoft.com/office/drawing/2014/main" id="{7C4CFDF7-CB0E-489E-8604-FB8597755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762000"/>
            <a:ext cx="399097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ction Button: Back or Previous 7">
            <a:hlinkClick r:id="rId3" action="ppaction://hlinksldjump" highlightClick="1"/>
            <a:extLst>
              <a:ext uri="{FF2B5EF4-FFF2-40B4-BE49-F238E27FC236}">
                <a16:creationId xmlns:a16="http://schemas.microsoft.com/office/drawing/2014/main" id="{870147E7-D794-4093-A2B9-8A6B2BB16166}"/>
              </a:ext>
            </a:extLst>
          </p:cNvPr>
          <p:cNvSpPr>
            <a:spLocks noChangeAspect="1"/>
          </p:cNvSpPr>
          <p:nvPr/>
        </p:nvSpPr>
        <p:spPr>
          <a:xfrm>
            <a:off x="3733800" y="6096000"/>
            <a:ext cx="457200" cy="4572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9" name="Action Button: Back or Previous 8">
            <a:hlinkClick r:id="rId4" action="ppaction://hlinksldjump" highlightClick="1"/>
            <a:extLst>
              <a:ext uri="{FF2B5EF4-FFF2-40B4-BE49-F238E27FC236}">
                <a16:creationId xmlns:a16="http://schemas.microsoft.com/office/drawing/2014/main" id="{6608C7A8-8562-4F7B-BC9E-CA6333AE3E5B}"/>
              </a:ext>
            </a:extLst>
          </p:cNvPr>
          <p:cNvSpPr>
            <a:spLocks noChangeAspect="1"/>
          </p:cNvSpPr>
          <p:nvPr/>
        </p:nvSpPr>
        <p:spPr>
          <a:xfrm>
            <a:off x="8153400" y="6172200"/>
            <a:ext cx="457200" cy="4572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10" name="TextBox 9">
            <a:extLst>
              <a:ext uri="{FF2B5EF4-FFF2-40B4-BE49-F238E27FC236}">
                <a16:creationId xmlns:a16="http://schemas.microsoft.com/office/drawing/2014/main" id="{AC8689F8-99BA-4881-AE2B-8B081D99CC03}"/>
              </a:ext>
            </a:extLst>
          </p:cNvPr>
          <p:cNvSpPr txBox="1">
            <a:spLocks noChangeArrowheads="1"/>
          </p:cNvSpPr>
          <p:nvPr/>
        </p:nvSpPr>
        <p:spPr bwMode="auto">
          <a:xfrm>
            <a:off x="914400" y="5867400"/>
            <a:ext cx="266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version for lower grades</a:t>
            </a:r>
          </a:p>
        </p:txBody>
      </p:sp>
      <p:sp>
        <p:nvSpPr>
          <p:cNvPr id="11" name="TextBox 10">
            <a:extLst>
              <a:ext uri="{FF2B5EF4-FFF2-40B4-BE49-F238E27FC236}">
                <a16:creationId xmlns:a16="http://schemas.microsoft.com/office/drawing/2014/main" id="{2AFCD5DB-C590-4E60-80C0-86F32C36670D}"/>
              </a:ext>
            </a:extLst>
          </p:cNvPr>
          <p:cNvSpPr txBox="1">
            <a:spLocks noChangeArrowheads="1"/>
          </p:cNvSpPr>
          <p:nvPr/>
        </p:nvSpPr>
        <p:spPr bwMode="auto">
          <a:xfrm>
            <a:off x="5181600" y="5867400"/>
            <a:ext cx="2971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version for higher grades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168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68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68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168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
            <a:extLst>
              <a:ext uri="{FF2B5EF4-FFF2-40B4-BE49-F238E27FC236}">
                <a16:creationId xmlns:a16="http://schemas.microsoft.com/office/drawing/2014/main" id="{1877A976-C587-4A88-A50E-8EC4943E50EC}"/>
              </a:ext>
            </a:extLst>
          </p:cNvPr>
          <p:cNvSpPr>
            <a:spLocks noGrp="1" noChangeArrowheads="1"/>
          </p:cNvSpPr>
          <p:nvPr>
            <p:ph type="title"/>
          </p:nvPr>
        </p:nvSpPr>
        <p:spPr>
          <a:xfrm>
            <a:off x="457200" y="0"/>
            <a:ext cx="8229600" cy="457200"/>
          </a:xfrm>
          <a:solidFill>
            <a:schemeClr val="accent6">
              <a:lumMod val="75000"/>
            </a:schemeClr>
          </a:solidFill>
          <a:ln w="38100">
            <a:solidFill>
              <a:schemeClr val="tx1"/>
            </a:solidFill>
          </a:ln>
        </p:spPr>
        <p:txBody>
          <a:bodyPr rtlCol="0">
            <a:normAutofit fontScale="90000"/>
          </a:bodyPr>
          <a:lstStyle/>
          <a:p>
            <a:pPr fontAlgn="auto">
              <a:spcAft>
                <a:spcPts val="0"/>
              </a:spcAft>
              <a:defRPr/>
            </a:pPr>
            <a:r>
              <a:rPr lang="en-US" sz="3200" b="1" dirty="0"/>
              <a:t>#13 - Leech</a:t>
            </a:r>
          </a:p>
        </p:txBody>
      </p:sp>
      <p:sp>
        <p:nvSpPr>
          <p:cNvPr id="73739" name="Rectangle 11">
            <a:extLst>
              <a:ext uri="{FF2B5EF4-FFF2-40B4-BE49-F238E27FC236}">
                <a16:creationId xmlns:a16="http://schemas.microsoft.com/office/drawing/2014/main" id="{78F763E9-26A7-4545-93BC-D5CAE4901B4E}"/>
              </a:ext>
            </a:extLst>
          </p:cNvPr>
          <p:cNvSpPr>
            <a:spLocks noGrp="1" noChangeArrowheads="1"/>
          </p:cNvSpPr>
          <p:nvPr>
            <p:ph type="body" sz="half" idx="1"/>
          </p:nvPr>
        </p:nvSpPr>
        <p:spPr>
          <a:xfrm>
            <a:off x="0" y="533400"/>
            <a:ext cx="5486400" cy="6324600"/>
          </a:xfrm>
        </p:spPr>
        <p:txBody>
          <a:bodyPr rtlCol="0">
            <a:normAutofit fontScale="77500" lnSpcReduction="20000"/>
          </a:bodyPr>
          <a:lstStyle/>
          <a:p>
            <a:pPr fontAlgn="auto">
              <a:lnSpc>
                <a:spcPct val="120000"/>
              </a:lnSpc>
              <a:spcBef>
                <a:spcPts val="0"/>
              </a:spcBef>
              <a:spcAft>
                <a:spcPts val="0"/>
              </a:spcAft>
              <a:buFont typeface="Wingdings" pitchFamily="2" charset="2"/>
              <a:buChar char="q"/>
              <a:defRPr/>
            </a:pPr>
            <a:r>
              <a:rPr lang="en-US" sz="3100" dirty="0"/>
              <a:t>Most leeches are parasites that feed on the blood of vertebrates.  </a:t>
            </a:r>
          </a:p>
          <a:p>
            <a:pPr fontAlgn="auto">
              <a:lnSpc>
                <a:spcPct val="120000"/>
              </a:lnSpc>
              <a:spcBef>
                <a:spcPts val="0"/>
              </a:spcBef>
              <a:spcAft>
                <a:spcPts val="0"/>
              </a:spcAft>
              <a:buFont typeface="Wingdings" pitchFamily="2" charset="2"/>
              <a:buChar char="q"/>
              <a:defRPr/>
            </a:pPr>
            <a:r>
              <a:rPr lang="en-US" sz="3100" dirty="0"/>
              <a:t>Usually have a sucker at the mouth and sometimes at the tail which they use to attach to their host.  </a:t>
            </a:r>
          </a:p>
          <a:p>
            <a:pPr fontAlgn="auto">
              <a:lnSpc>
                <a:spcPct val="120000"/>
              </a:lnSpc>
              <a:spcBef>
                <a:spcPts val="0"/>
              </a:spcBef>
              <a:spcAft>
                <a:spcPts val="0"/>
              </a:spcAft>
              <a:buFont typeface="Wingdings" pitchFamily="2" charset="2"/>
              <a:buChar char="q"/>
              <a:defRPr/>
            </a:pPr>
            <a:r>
              <a:rPr lang="en-US" sz="3100" dirty="0"/>
              <a:t>The leech that fishermen use as bait is not a parasite, but a scavenger that uses suckers at both ends of its body to attach itself to rocks.  </a:t>
            </a:r>
          </a:p>
          <a:p>
            <a:pPr fontAlgn="auto">
              <a:lnSpc>
                <a:spcPct val="120000"/>
              </a:lnSpc>
              <a:spcBef>
                <a:spcPts val="0"/>
              </a:spcBef>
              <a:spcAft>
                <a:spcPts val="0"/>
              </a:spcAft>
              <a:buFont typeface="Wingdings" pitchFamily="2" charset="2"/>
              <a:buChar char="q"/>
              <a:defRPr/>
            </a:pPr>
            <a:r>
              <a:rPr lang="en-US" sz="3100" dirty="0"/>
              <a:t>Some species are neither parasites nor scavengers, but predators on small invertebrates.  </a:t>
            </a:r>
          </a:p>
          <a:p>
            <a:pPr fontAlgn="auto">
              <a:lnSpc>
                <a:spcPct val="120000"/>
              </a:lnSpc>
              <a:spcBef>
                <a:spcPts val="0"/>
              </a:spcBef>
              <a:spcAft>
                <a:spcPts val="0"/>
              </a:spcAft>
              <a:buFont typeface="Wingdings" pitchFamily="2" charset="2"/>
              <a:buChar char="q"/>
              <a:defRPr/>
            </a:pPr>
            <a:r>
              <a:rPr lang="en-US" sz="3100" dirty="0"/>
              <a:t>Were once used to bleed humans when they were sick (thought to rid them of “bad blood”). </a:t>
            </a:r>
          </a:p>
          <a:p>
            <a:pPr fontAlgn="auto">
              <a:lnSpc>
                <a:spcPct val="120000"/>
              </a:lnSpc>
              <a:spcBef>
                <a:spcPts val="0"/>
              </a:spcBef>
              <a:spcAft>
                <a:spcPts val="0"/>
              </a:spcAft>
              <a:buFont typeface="Wingdings" pitchFamily="2" charset="2"/>
              <a:buChar char="q"/>
              <a:defRPr/>
            </a:pPr>
            <a:r>
              <a:rPr lang="en-US" sz="3100" dirty="0"/>
              <a:t>Few species are parasitic on humans.</a:t>
            </a:r>
            <a:endParaRPr lang="en-US" sz="2000" b="1" dirty="0"/>
          </a:p>
        </p:txBody>
      </p:sp>
      <p:sp>
        <p:nvSpPr>
          <p:cNvPr id="6" name="Rectangle 6">
            <a:extLst>
              <a:ext uri="{FF2B5EF4-FFF2-40B4-BE49-F238E27FC236}">
                <a16:creationId xmlns:a16="http://schemas.microsoft.com/office/drawing/2014/main" id="{E3821E27-EAA3-42CA-8F23-3C948B75C131}"/>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0005D72-FE93-4F00-9CC3-9FD3166B3E85}" type="slidenum">
              <a:rPr lang="en-US" altLang="en-US">
                <a:solidFill>
                  <a:srgbClr val="898989"/>
                </a:solidFill>
              </a:rPr>
              <a:pPr eaLnBrk="1" hangingPunct="1"/>
              <a:t>91</a:t>
            </a:fld>
            <a:endParaRPr lang="en-US" altLang="en-US">
              <a:solidFill>
                <a:srgbClr val="898989"/>
              </a:solidFill>
            </a:endParaRPr>
          </a:p>
        </p:txBody>
      </p:sp>
      <p:pic>
        <p:nvPicPr>
          <p:cNvPr id="112645" name="Content Placeholder 7">
            <a:extLst>
              <a:ext uri="{FF2B5EF4-FFF2-40B4-BE49-F238E27FC236}">
                <a16:creationId xmlns:a16="http://schemas.microsoft.com/office/drawing/2014/main" id="{E87A45BB-A519-4CB0-8C3F-764ED47A7EB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b="8623"/>
          <a:stretch>
            <a:fillRect/>
          </a:stretch>
        </p:blipFill>
        <p:spPr>
          <a:xfrm>
            <a:off x="5500688" y="1295400"/>
            <a:ext cx="3643312" cy="2471738"/>
          </a:xfrm>
        </p:spPr>
      </p:pic>
      <p:sp>
        <p:nvSpPr>
          <p:cNvPr id="13" name="Action Button: Back or Previous 12">
            <a:hlinkClick r:id="rId3" action="ppaction://hlinksldjump" highlightClick="1"/>
            <a:extLst>
              <a:ext uri="{FF2B5EF4-FFF2-40B4-BE49-F238E27FC236}">
                <a16:creationId xmlns:a16="http://schemas.microsoft.com/office/drawing/2014/main" id="{4BBEC043-1C2D-4103-AAD6-322E3C85E633}"/>
              </a:ext>
            </a:extLst>
          </p:cNvPr>
          <p:cNvSpPr>
            <a:spLocks noChangeAspect="1"/>
          </p:cNvSpPr>
          <p:nvPr/>
        </p:nvSpPr>
        <p:spPr>
          <a:xfrm>
            <a:off x="8534400" y="4343400"/>
            <a:ext cx="457200" cy="4572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14" name="Action Button: Back or Previous 13">
            <a:hlinkClick r:id="rId4" action="ppaction://hlinksldjump" highlightClick="1"/>
            <a:extLst>
              <a:ext uri="{FF2B5EF4-FFF2-40B4-BE49-F238E27FC236}">
                <a16:creationId xmlns:a16="http://schemas.microsoft.com/office/drawing/2014/main" id="{A3821D7F-4DED-4191-A833-30A4FC3B5B28}"/>
              </a:ext>
            </a:extLst>
          </p:cNvPr>
          <p:cNvSpPr>
            <a:spLocks noChangeAspect="1"/>
          </p:cNvSpPr>
          <p:nvPr/>
        </p:nvSpPr>
        <p:spPr>
          <a:xfrm>
            <a:off x="8534400" y="5410200"/>
            <a:ext cx="457200" cy="4572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15" name="TextBox 14">
            <a:extLst>
              <a:ext uri="{FF2B5EF4-FFF2-40B4-BE49-F238E27FC236}">
                <a16:creationId xmlns:a16="http://schemas.microsoft.com/office/drawing/2014/main" id="{17D42CD3-27DB-4676-A4AB-9215FEC02BDB}"/>
              </a:ext>
            </a:extLst>
          </p:cNvPr>
          <p:cNvSpPr txBox="1">
            <a:spLocks noChangeArrowheads="1"/>
          </p:cNvSpPr>
          <p:nvPr/>
        </p:nvSpPr>
        <p:spPr bwMode="auto">
          <a:xfrm>
            <a:off x="5562600" y="4114800"/>
            <a:ext cx="266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version for lower grades</a:t>
            </a:r>
          </a:p>
        </p:txBody>
      </p:sp>
      <p:sp>
        <p:nvSpPr>
          <p:cNvPr id="16" name="TextBox 15">
            <a:extLst>
              <a:ext uri="{FF2B5EF4-FFF2-40B4-BE49-F238E27FC236}">
                <a16:creationId xmlns:a16="http://schemas.microsoft.com/office/drawing/2014/main" id="{69B61089-5C38-456A-9028-5D27A16B4463}"/>
              </a:ext>
            </a:extLst>
          </p:cNvPr>
          <p:cNvSpPr txBox="1">
            <a:spLocks noChangeArrowheads="1"/>
          </p:cNvSpPr>
          <p:nvPr/>
        </p:nvSpPr>
        <p:spPr bwMode="auto">
          <a:xfrm>
            <a:off x="5562600" y="5181600"/>
            <a:ext cx="2971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version for higher grades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37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37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373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37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373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373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1C8BA2E3-FB9A-4906-8ED6-989FE2CB2154}"/>
              </a:ext>
            </a:extLst>
          </p:cNvPr>
          <p:cNvSpPr>
            <a:spLocks noGrp="1" noChangeArrowheads="1"/>
          </p:cNvSpPr>
          <p:nvPr>
            <p:ph type="title"/>
          </p:nvPr>
        </p:nvSpPr>
        <p:spPr>
          <a:xfrm>
            <a:off x="381000" y="0"/>
            <a:ext cx="8229600" cy="533400"/>
          </a:xfrm>
          <a:solidFill>
            <a:schemeClr val="accent6">
              <a:lumMod val="75000"/>
            </a:schemeClr>
          </a:solidFill>
          <a:ln w="38100">
            <a:solidFill>
              <a:schemeClr val="tx1"/>
            </a:solidFill>
          </a:ln>
        </p:spPr>
        <p:txBody>
          <a:bodyPr rtlCol="0">
            <a:normAutofit/>
          </a:bodyPr>
          <a:lstStyle/>
          <a:p>
            <a:pPr fontAlgn="auto">
              <a:spcAft>
                <a:spcPts val="0"/>
              </a:spcAft>
              <a:defRPr/>
            </a:pPr>
            <a:r>
              <a:rPr lang="en-US" sz="2800" b="1" dirty="0"/>
              <a:t>Phylum </a:t>
            </a:r>
            <a:r>
              <a:rPr lang="en-US" sz="2800" b="1" dirty="0" err="1"/>
              <a:t>Arthropoda</a:t>
            </a:r>
            <a:r>
              <a:rPr lang="en-US" sz="2800" b="1" dirty="0"/>
              <a:t> - Arthropods</a:t>
            </a:r>
          </a:p>
        </p:txBody>
      </p:sp>
      <p:sp>
        <p:nvSpPr>
          <p:cNvPr id="77828" name="Rectangle 4">
            <a:extLst>
              <a:ext uri="{FF2B5EF4-FFF2-40B4-BE49-F238E27FC236}">
                <a16:creationId xmlns:a16="http://schemas.microsoft.com/office/drawing/2014/main" id="{6733E66A-2007-4D77-ADFE-4C486A669733}"/>
              </a:ext>
            </a:extLst>
          </p:cNvPr>
          <p:cNvSpPr>
            <a:spLocks noGrp="1" noChangeArrowheads="1"/>
          </p:cNvSpPr>
          <p:nvPr>
            <p:ph type="body" sz="half" idx="1"/>
          </p:nvPr>
        </p:nvSpPr>
        <p:spPr>
          <a:xfrm>
            <a:off x="228600" y="3505200"/>
            <a:ext cx="8763000" cy="3352800"/>
          </a:xfrm>
        </p:spPr>
        <p:txBody>
          <a:bodyPr rtlCol="0">
            <a:normAutofit lnSpcReduction="10000"/>
          </a:bodyPr>
          <a:lstStyle/>
          <a:p>
            <a:pPr fontAlgn="auto">
              <a:lnSpc>
                <a:spcPct val="120000"/>
              </a:lnSpc>
              <a:spcBef>
                <a:spcPts val="0"/>
              </a:spcBef>
              <a:spcAft>
                <a:spcPts val="0"/>
              </a:spcAft>
              <a:buFont typeface="Wingdings" pitchFamily="2" charset="2"/>
              <a:buChar char="q"/>
              <a:defRPr/>
            </a:pPr>
            <a:r>
              <a:rPr lang="en-US" sz="2000" dirty="0"/>
              <a:t>Arthropods are </a:t>
            </a:r>
            <a:r>
              <a:rPr lang="en-US" sz="2000" b="1" dirty="0"/>
              <a:t>specialized</a:t>
            </a:r>
            <a:r>
              <a:rPr lang="en-US" sz="2000" dirty="0"/>
              <a:t>, </a:t>
            </a:r>
            <a:r>
              <a:rPr lang="en-US" sz="2000" b="1" dirty="0"/>
              <a:t>segmented animals</a:t>
            </a:r>
            <a:r>
              <a:rPr lang="en-US" sz="2000" dirty="0"/>
              <a:t>. </a:t>
            </a:r>
          </a:p>
          <a:p>
            <a:pPr fontAlgn="auto">
              <a:lnSpc>
                <a:spcPct val="120000"/>
              </a:lnSpc>
              <a:spcBef>
                <a:spcPts val="0"/>
              </a:spcBef>
              <a:spcAft>
                <a:spcPts val="0"/>
              </a:spcAft>
              <a:buFont typeface="Wingdings" pitchFamily="2" charset="2"/>
              <a:buChar char="q"/>
              <a:defRPr/>
            </a:pPr>
            <a:r>
              <a:rPr lang="en-US" sz="2000" dirty="0"/>
              <a:t>Fewer segments than annelids, and segments not identical, but specialized to perform specific functions. </a:t>
            </a:r>
          </a:p>
          <a:p>
            <a:pPr fontAlgn="auto">
              <a:lnSpc>
                <a:spcPct val="120000"/>
              </a:lnSpc>
              <a:spcBef>
                <a:spcPts val="0"/>
              </a:spcBef>
              <a:spcAft>
                <a:spcPts val="0"/>
              </a:spcAft>
              <a:buFont typeface="Wingdings" pitchFamily="2" charset="2"/>
              <a:buChar char="q"/>
              <a:defRPr/>
            </a:pPr>
            <a:r>
              <a:rPr lang="en-US" sz="2000" dirty="0"/>
              <a:t>Also have a hard </a:t>
            </a:r>
            <a:r>
              <a:rPr lang="en-US" sz="2000" b="1" dirty="0"/>
              <a:t>exoskeleton </a:t>
            </a:r>
            <a:r>
              <a:rPr lang="en-US" sz="2000" dirty="0"/>
              <a:t>for the legs to push against. This eliminates the need for a hydrostatic skeleton. </a:t>
            </a:r>
          </a:p>
          <a:p>
            <a:pPr fontAlgn="auto">
              <a:lnSpc>
                <a:spcPct val="120000"/>
              </a:lnSpc>
              <a:spcBef>
                <a:spcPts val="0"/>
              </a:spcBef>
              <a:spcAft>
                <a:spcPts val="0"/>
              </a:spcAft>
              <a:buFont typeface="Wingdings" pitchFamily="2" charset="2"/>
              <a:buChar char="q"/>
              <a:defRPr/>
            </a:pPr>
            <a:r>
              <a:rPr lang="en-US" sz="2000" dirty="0"/>
              <a:t>All have </a:t>
            </a:r>
            <a:r>
              <a:rPr lang="en-US" sz="2000" b="1" dirty="0"/>
              <a:t>jointed legs</a:t>
            </a:r>
            <a:r>
              <a:rPr lang="en-US" sz="2000" dirty="0"/>
              <a:t>.</a:t>
            </a:r>
          </a:p>
          <a:p>
            <a:pPr fontAlgn="auto">
              <a:lnSpc>
                <a:spcPct val="120000"/>
              </a:lnSpc>
              <a:spcBef>
                <a:spcPts val="0"/>
              </a:spcBef>
              <a:spcAft>
                <a:spcPts val="0"/>
              </a:spcAft>
              <a:buFont typeface="Wingdings" pitchFamily="2" charset="2"/>
              <a:buChar char="q"/>
              <a:defRPr/>
            </a:pPr>
            <a:r>
              <a:rPr lang="en-US" sz="2000" dirty="0"/>
              <a:t>The exoskeleton does not permit gas exchange through the body surface, so arthropods have a respiratory tube system, though </a:t>
            </a:r>
            <a:r>
              <a:rPr lang="en-US" sz="2000" b="1" dirty="0"/>
              <a:t>gas exchange </a:t>
            </a:r>
            <a:r>
              <a:rPr lang="en-US" sz="2000" dirty="0"/>
              <a:t>is accomplished in most </a:t>
            </a:r>
            <a:r>
              <a:rPr lang="en-US" sz="2000" b="1" dirty="0"/>
              <a:t>via passive diffusion </a:t>
            </a:r>
            <a:r>
              <a:rPr lang="en-US" sz="2000" dirty="0"/>
              <a:t>(no lungs).  </a:t>
            </a:r>
          </a:p>
        </p:txBody>
      </p:sp>
      <p:sp>
        <p:nvSpPr>
          <p:cNvPr id="5" name="Rectangle 6">
            <a:extLst>
              <a:ext uri="{FF2B5EF4-FFF2-40B4-BE49-F238E27FC236}">
                <a16:creationId xmlns:a16="http://schemas.microsoft.com/office/drawing/2014/main" id="{F7BFD001-72D4-404A-B372-5B78E5C7FAC6}"/>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5F26E40-BA55-41DC-AFA7-12CF2C78A9F1}" type="slidenum">
              <a:rPr lang="en-US" altLang="en-US">
                <a:solidFill>
                  <a:srgbClr val="898989"/>
                </a:solidFill>
              </a:rPr>
              <a:pPr eaLnBrk="1" hangingPunct="1"/>
              <a:t>92</a:t>
            </a:fld>
            <a:endParaRPr lang="en-US" altLang="en-US">
              <a:solidFill>
                <a:srgbClr val="898989"/>
              </a:solidFill>
            </a:endParaRPr>
          </a:p>
        </p:txBody>
      </p:sp>
      <p:pic>
        <p:nvPicPr>
          <p:cNvPr id="6" name="Picture 5">
            <a:extLst>
              <a:ext uri="{FF2B5EF4-FFF2-40B4-BE49-F238E27FC236}">
                <a16:creationId xmlns:a16="http://schemas.microsoft.com/office/drawing/2014/main" id="{96AFE177-B46F-4E2B-B924-A03DD06B82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85800"/>
            <a:ext cx="6986588"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782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782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782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782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782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5"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style.rotation</p:attrName>
                                        </p:attrNameLst>
                                      </p:cBhvr>
                                      <p:tavLst>
                                        <p:tav tm="0">
                                          <p:val>
                                            <p:fltVal val="720"/>
                                          </p:val>
                                        </p:tav>
                                        <p:tav tm="100000">
                                          <p:val>
                                            <p:fltVal val="0"/>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 calcmode="lin" valueType="num">
                                      <p:cBhvr>
                                        <p:cTn id="30" dur="5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0918F7AC-47E9-4A6C-A5F6-AE886FDC72B5}"/>
              </a:ext>
            </a:extLst>
          </p:cNvPr>
          <p:cNvSpPr>
            <a:spLocks noGrp="1" noChangeArrowheads="1"/>
          </p:cNvSpPr>
          <p:nvPr>
            <p:ph type="title"/>
          </p:nvPr>
        </p:nvSpPr>
        <p:spPr>
          <a:xfrm>
            <a:off x="381000" y="0"/>
            <a:ext cx="8229600" cy="533400"/>
          </a:xfrm>
          <a:solidFill>
            <a:schemeClr val="accent6">
              <a:lumMod val="75000"/>
            </a:schemeClr>
          </a:solidFill>
          <a:ln w="38100">
            <a:solidFill>
              <a:schemeClr val="tx1"/>
            </a:solidFill>
          </a:ln>
        </p:spPr>
        <p:txBody>
          <a:bodyPr rtlCol="0">
            <a:normAutofit/>
          </a:bodyPr>
          <a:lstStyle/>
          <a:p>
            <a:pPr fontAlgn="auto">
              <a:spcAft>
                <a:spcPts val="0"/>
              </a:spcAft>
              <a:defRPr/>
            </a:pPr>
            <a:r>
              <a:rPr lang="en-US" sz="2800" b="1" dirty="0"/>
              <a:t>Phylum </a:t>
            </a:r>
            <a:r>
              <a:rPr lang="en-US" sz="2800" b="1" dirty="0" err="1"/>
              <a:t>Arthropoda</a:t>
            </a:r>
            <a:r>
              <a:rPr lang="en-US" sz="2800" b="1" dirty="0"/>
              <a:t> - Arthropods</a:t>
            </a:r>
          </a:p>
        </p:txBody>
      </p:sp>
      <p:sp>
        <p:nvSpPr>
          <p:cNvPr id="77828" name="Rectangle 4">
            <a:extLst>
              <a:ext uri="{FF2B5EF4-FFF2-40B4-BE49-F238E27FC236}">
                <a16:creationId xmlns:a16="http://schemas.microsoft.com/office/drawing/2014/main" id="{CD7359D3-99A9-4B1F-918D-136955AD10D9}"/>
              </a:ext>
            </a:extLst>
          </p:cNvPr>
          <p:cNvSpPr>
            <a:spLocks noGrp="1" noChangeArrowheads="1"/>
          </p:cNvSpPr>
          <p:nvPr>
            <p:ph type="body" sz="half" idx="1"/>
          </p:nvPr>
        </p:nvSpPr>
        <p:spPr>
          <a:xfrm>
            <a:off x="0" y="3276600"/>
            <a:ext cx="8839200" cy="3581400"/>
          </a:xfrm>
        </p:spPr>
        <p:txBody>
          <a:bodyPr/>
          <a:lstStyle/>
          <a:p>
            <a:pPr>
              <a:lnSpc>
                <a:spcPct val="120000"/>
              </a:lnSpc>
              <a:spcBef>
                <a:spcPct val="0"/>
              </a:spcBef>
              <a:buFont typeface="Wingdings" panose="05000000000000000000" pitchFamily="2" charset="2"/>
              <a:buChar char="q"/>
            </a:pPr>
            <a:r>
              <a:rPr lang="en-US" altLang="en-US" sz="2400"/>
              <a:t>The most diverse phylum of animals, representing </a:t>
            </a:r>
            <a:r>
              <a:rPr lang="en-US" altLang="en-US" sz="2400" b="1"/>
              <a:t>over half of all currently known species on earth!  </a:t>
            </a:r>
          </a:p>
          <a:p>
            <a:pPr>
              <a:lnSpc>
                <a:spcPct val="120000"/>
              </a:lnSpc>
              <a:spcBef>
                <a:spcPct val="0"/>
              </a:spcBef>
              <a:buFont typeface="Wingdings" panose="05000000000000000000" pitchFamily="2" charset="2"/>
              <a:buChar char="q"/>
            </a:pPr>
            <a:r>
              <a:rPr lang="en-US" altLang="en-US" sz="2400"/>
              <a:t>There are four subphyla within the arthropoda: </a:t>
            </a:r>
          </a:p>
          <a:p>
            <a:pPr lvl="1">
              <a:lnSpc>
                <a:spcPct val="120000"/>
              </a:lnSpc>
              <a:spcBef>
                <a:spcPct val="0"/>
              </a:spcBef>
              <a:buFont typeface="Wingdings" panose="05000000000000000000" pitchFamily="2" charset="2"/>
              <a:buChar char="q"/>
            </a:pPr>
            <a:r>
              <a:rPr lang="en-US" altLang="en-US" sz="2400" b="1"/>
              <a:t>Myriapoda </a:t>
            </a:r>
            <a:r>
              <a:rPr lang="en-US" altLang="en-US" sz="2400"/>
              <a:t>(millipedes and centipedes),</a:t>
            </a:r>
          </a:p>
          <a:p>
            <a:pPr lvl="1">
              <a:lnSpc>
                <a:spcPct val="120000"/>
              </a:lnSpc>
              <a:spcBef>
                <a:spcPct val="0"/>
              </a:spcBef>
              <a:buFont typeface="Wingdings" panose="05000000000000000000" pitchFamily="2" charset="2"/>
              <a:buChar char="q"/>
            </a:pPr>
            <a:r>
              <a:rPr lang="en-US" altLang="en-US" sz="2400" b="1"/>
              <a:t>Crustacea </a:t>
            </a:r>
            <a:r>
              <a:rPr lang="en-US" altLang="en-US" sz="2400"/>
              <a:t>(crabs, shrimp, lobsters, etc.), </a:t>
            </a:r>
          </a:p>
          <a:p>
            <a:pPr lvl="1">
              <a:lnSpc>
                <a:spcPct val="120000"/>
              </a:lnSpc>
              <a:spcBef>
                <a:spcPct val="0"/>
              </a:spcBef>
              <a:buFont typeface="Wingdings" panose="05000000000000000000" pitchFamily="2" charset="2"/>
              <a:buChar char="q"/>
            </a:pPr>
            <a:r>
              <a:rPr lang="en-US" altLang="en-US" sz="2400" b="1"/>
              <a:t>Chelicerata </a:t>
            </a:r>
            <a:r>
              <a:rPr lang="en-US" altLang="en-US" sz="2400"/>
              <a:t>(which includes arachnids, such as spiders and their relatives), and</a:t>
            </a:r>
          </a:p>
          <a:p>
            <a:pPr lvl="1">
              <a:lnSpc>
                <a:spcPct val="120000"/>
              </a:lnSpc>
              <a:spcBef>
                <a:spcPct val="0"/>
              </a:spcBef>
              <a:buFont typeface="Wingdings" panose="05000000000000000000" pitchFamily="2" charset="2"/>
              <a:buChar char="q"/>
            </a:pPr>
            <a:r>
              <a:rPr lang="en-US" altLang="en-US" sz="2400" b="1"/>
              <a:t>Hexapoda</a:t>
            </a:r>
            <a:r>
              <a:rPr lang="en-US" altLang="en-US" sz="2400"/>
              <a:t>, which includes the insects.  </a:t>
            </a:r>
          </a:p>
        </p:txBody>
      </p:sp>
      <p:sp>
        <p:nvSpPr>
          <p:cNvPr id="5" name="Rectangle 6">
            <a:extLst>
              <a:ext uri="{FF2B5EF4-FFF2-40B4-BE49-F238E27FC236}">
                <a16:creationId xmlns:a16="http://schemas.microsoft.com/office/drawing/2014/main" id="{109C50A0-102B-4881-B72F-2AF55252CE82}"/>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9381E41-6A9B-404B-B98B-60884D55446D}" type="slidenum">
              <a:rPr lang="en-US" altLang="en-US">
                <a:solidFill>
                  <a:srgbClr val="898989"/>
                </a:solidFill>
              </a:rPr>
              <a:pPr eaLnBrk="1" hangingPunct="1"/>
              <a:t>93</a:t>
            </a:fld>
            <a:endParaRPr lang="en-US" altLang="en-US">
              <a:solidFill>
                <a:srgbClr val="898989"/>
              </a:solidFill>
            </a:endParaRPr>
          </a:p>
        </p:txBody>
      </p:sp>
      <p:pic>
        <p:nvPicPr>
          <p:cNvPr id="6" name="Picture 5">
            <a:extLst>
              <a:ext uri="{FF2B5EF4-FFF2-40B4-BE49-F238E27FC236}">
                <a16:creationId xmlns:a16="http://schemas.microsoft.com/office/drawing/2014/main" id="{FC3B0156-8072-4B8C-B97B-DF35B0C7FC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6173788"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ction Button: Back or Previous 6">
            <a:hlinkClick r:id="rId3" action="ppaction://hlinksldjump" highlightClick="1"/>
            <a:extLst>
              <a:ext uri="{FF2B5EF4-FFF2-40B4-BE49-F238E27FC236}">
                <a16:creationId xmlns:a16="http://schemas.microsoft.com/office/drawing/2014/main" id="{A58DDFC6-E7B0-4FAB-A120-3B0B230C9854}"/>
              </a:ext>
            </a:extLst>
          </p:cNvPr>
          <p:cNvSpPr>
            <a:spLocks noChangeAspect="1"/>
          </p:cNvSpPr>
          <p:nvPr/>
        </p:nvSpPr>
        <p:spPr>
          <a:xfrm>
            <a:off x="8534400" y="1066800"/>
            <a:ext cx="457200" cy="4572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8" name="Action Button: Back or Previous 7">
            <a:hlinkClick r:id="rId4" action="ppaction://hlinksldjump" highlightClick="1"/>
            <a:extLst>
              <a:ext uri="{FF2B5EF4-FFF2-40B4-BE49-F238E27FC236}">
                <a16:creationId xmlns:a16="http://schemas.microsoft.com/office/drawing/2014/main" id="{14A8EF92-1945-45AA-A565-39765BFB6657}"/>
              </a:ext>
            </a:extLst>
          </p:cNvPr>
          <p:cNvSpPr>
            <a:spLocks noChangeAspect="1"/>
          </p:cNvSpPr>
          <p:nvPr/>
        </p:nvSpPr>
        <p:spPr>
          <a:xfrm>
            <a:off x="8534400" y="2133600"/>
            <a:ext cx="457200" cy="4572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9" name="TextBox 8">
            <a:extLst>
              <a:ext uri="{FF2B5EF4-FFF2-40B4-BE49-F238E27FC236}">
                <a16:creationId xmlns:a16="http://schemas.microsoft.com/office/drawing/2014/main" id="{9A3BCCBD-DC26-47A8-85B0-DEF05C7764C8}"/>
              </a:ext>
            </a:extLst>
          </p:cNvPr>
          <p:cNvSpPr txBox="1">
            <a:spLocks noChangeArrowheads="1"/>
          </p:cNvSpPr>
          <p:nvPr/>
        </p:nvSpPr>
        <p:spPr bwMode="auto">
          <a:xfrm>
            <a:off x="6324600" y="838200"/>
            <a:ext cx="2209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lower grade version</a:t>
            </a:r>
          </a:p>
        </p:txBody>
      </p:sp>
      <p:sp>
        <p:nvSpPr>
          <p:cNvPr id="10" name="TextBox 9">
            <a:extLst>
              <a:ext uri="{FF2B5EF4-FFF2-40B4-BE49-F238E27FC236}">
                <a16:creationId xmlns:a16="http://schemas.microsoft.com/office/drawing/2014/main" id="{573707F7-F590-4F51-B0CC-E11DFF1C393A}"/>
              </a:ext>
            </a:extLst>
          </p:cNvPr>
          <p:cNvSpPr txBox="1">
            <a:spLocks noChangeArrowheads="1"/>
          </p:cNvSpPr>
          <p:nvPr/>
        </p:nvSpPr>
        <p:spPr bwMode="auto">
          <a:xfrm>
            <a:off x="6172200" y="1905000"/>
            <a:ext cx="2362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higher grade version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782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782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style.rotation</p:attrName>
                                        </p:attrNameLst>
                                      </p:cBhvr>
                                      <p:tavLst>
                                        <p:tav tm="0">
                                          <p:val>
                                            <p:fltVal val="720"/>
                                          </p:val>
                                        </p:tav>
                                        <p:tav tm="100000">
                                          <p:val>
                                            <p:fltVal val="0"/>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 calcmode="lin" valueType="num">
                                      <p:cBhvr>
                                        <p:cTn id="18" dur="500" fill="hold"/>
                                        <p:tgtEl>
                                          <p:spTgt spid="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7828">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7828">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7828">
                                            <p:txEl>
                                              <p:pRg st="4" end="4"/>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77828">
                                            <p:txEl>
                                              <p:pRg st="5" end="5"/>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a:extLst>
              <a:ext uri="{FF2B5EF4-FFF2-40B4-BE49-F238E27FC236}">
                <a16:creationId xmlns:a16="http://schemas.microsoft.com/office/drawing/2014/main" id="{1FB29C09-40ED-4706-90E6-9A11D93D9638}"/>
              </a:ext>
            </a:extLst>
          </p:cNvPr>
          <p:cNvSpPr>
            <a:spLocks noGrp="1" noChangeArrowheads="1"/>
          </p:cNvSpPr>
          <p:nvPr>
            <p:ph type="title"/>
          </p:nvPr>
        </p:nvSpPr>
        <p:spPr>
          <a:xfrm>
            <a:off x="457200" y="0"/>
            <a:ext cx="8229600" cy="579438"/>
          </a:xfrm>
          <a:solidFill>
            <a:schemeClr val="accent6">
              <a:lumMod val="75000"/>
            </a:schemeClr>
          </a:solidFill>
          <a:ln w="38100">
            <a:solidFill>
              <a:schemeClr val="tx1"/>
            </a:solidFill>
          </a:ln>
        </p:spPr>
        <p:txBody>
          <a:bodyPr rtlCol="0">
            <a:normAutofit/>
          </a:bodyPr>
          <a:lstStyle/>
          <a:p>
            <a:pPr fontAlgn="auto">
              <a:spcAft>
                <a:spcPts val="0"/>
              </a:spcAft>
              <a:defRPr/>
            </a:pPr>
            <a:r>
              <a:rPr lang="en-US" sz="3200" b="1" dirty="0"/>
              <a:t>#7 – Crustacean (Subphylum </a:t>
            </a:r>
            <a:r>
              <a:rPr lang="en-US" sz="3200" b="1" dirty="0" err="1"/>
              <a:t>Crustacea</a:t>
            </a:r>
            <a:r>
              <a:rPr lang="en-US" sz="3200" b="1" dirty="0"/>
              <a:t>)</a:t>
            </a:r>
          </a:p>
        </p:txBody>
      </p:sp>
      <p:sp>
        <p:nvSpPr>
          <p:cNvPr id="80901" name="Rectangle 5">
            <a:extLst>
              <a:ext uri="{FF2B5EF4-FFF2-40B4-BE49-F238E27FC236}">
                <a16:creationId xmlns:a16="http://schemas.microsoft.com/office/drawing/2014/main" id="{D63ADDE4-25B9-4BA0-80D8-D66F2BED45FD}"/>
              </a:ext>
            </a:extLst>
          </p:cNvPr>
          <p:cNvSpPr>
            <a:spLocks noGrp="1" noChangeArrowheads="1"/>
          </p:cNvSpPr>
          <p:nvPr>
            <p:ph type="body" sz="half" idx="1"/>
          </p:nvPr>
        </p:nvSpPr>
        <p:spPr>
          <a:xfrm>
            <a:off x="0" y="685800"/>
            <a:ext cx="5181600" cy="6019800"/>
          </a:xfrm>
        </p:spPr>
        <p:txBody>
          <a:bodyPr/>
          <a:lstStyle/>
          <a:p>
            <a:pPr>
              <a:buFont typeface="Wingdings" panose="05000000000000000000" pitchFamily="2" charset="2"/>
              <a:buChar char="q"/>
            </a:pPr>
            <a:r>
              <a:rPr lang="en-US" altLang="en-US" sz="2400"/>
              <a:t>Members of the subphylum Crustacea are primarily aquatic, though some (including some isopods, or pillbugs, which you may know as “roly polies”) are terrestrial. </a:t>
            </a:r>
          </a:p>
          <a:p>
            <a:pPr>
              <a:buFont typeface="Wingdings" panose="05000000000000000000" pitchFamily="2" charset="2"/>
              <a:buChar char="q"/>
            </a:pPr>
            <a:r>
              <a:rPr lang="en-US" altLang="en-US" sz="2400"/>
              <a:t>Your specimen may be a krill, a small, shrimp-like creature, which plays a key role in Antarctic food webs, a pillbug (a terrestrial isopod), or a small crab.</a:t>
            </a:r>
          </a:p>
          <a:p>
            <a:pPr>
              <a:buFont typeface="Wingdings" panose="05000000000000000000" pitchFamily="2" charset="2"/>
              <a:buChar char="q"/>
            </a:pPr>
            <a:r>
              <a:rPr lang="en-US" altLang="en-US" sz="2400"/>
              <a:t>On your specimen, note the jointed legs, claws and hard exoskeleton, which are all characteristic of the arthropods.</a:t>
            </a:r>
          </a:p>
          <a:p>
            <a:pPr>
              <a:lnSpc>
                <a:spcPct val="90000"/>
              </a:lnSpc>
              <a:buFont typeface="Wingdings" panose="05000000000000000000" pitchFamily="2" charset="2"/>
              <a:buChar char="q"/>
            </a:pPr>
            <a:endParaRPr lang="en-US" altLang="en-US" sz="2000" b="1"/>
          </a:p>
          <a:p>
            <a:pPr>
              <a:lnSpc>
                <a:spcPct val="90000"/>
              </a:lnSpc>
            </a:pPr>
            <a:endParaRPr lang="en-US" altLang="en-US" sz="2000" b="1"/>
          </a:p>
          <a:p>
            <a:pPr>
              <a:lnSpc>
                <a:spcPct val="90000"/>
              </a:lnSpc>
            </a:pPr>
            <a:endParaRPr lang="en-US" altLang="en-US" sz="2000" b="1"/>
          </a:p>
        </p:txBody>
      </p:sp>
      <p:sp>
        <p:nvSpPr>
          <p:cNvPr id="5" name="Rectangle 6">
            <a:extLst>
              <a:ext uri="{FF2B5EF4-FFF2-40B4-BE49-F238E27FC236}">
                <a16:creationId xmlns:a16="http://schemas.microsoft.com/office/drawing/2014/main" id="{A62F26D5-E685-4256-8F2B-624097F2E4CF}"/>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52A927E-1722-4A4F-84DB-7EC1FF10C97B}" type="slidenum">
              <a:rPr lang="en-US" altLang="en-US">
                <a:solidFill>
                  <a:srgbClr val="898989"/>
                </a:solidFill>
              </a:rPr>
              <a:pPr eaLnBrk="1" hangingPunct="1"/>
              <a:t>94</a:t>
            </a:fld>
            <a:endParaRPr lang="en-US" altLang="en-US">
              <a:solidFill>
                <a:srgbClr val="898989"/>
              </a:solidFill>
            </a:endParaRPr>
          </a:p>
        </p:txBody>
      </p:sp>
      <p:pic>
        <p:nvPicPr>
          <p:cNvPr id="7" name="Picture 6">
            <a:extLst>
              <a:ext uri="{FF2B5EF4-FFF2-40B4-BE49-F238E27FC236}">
                <a16:creationId xmlns:a16="http://schemas.microsoft.com/office/drawing/2014/main" id="{E1BBEA96-72D1-4569-9982-B8DD783847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685800"/>
            <a:ext cx="1905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5" name="Picture 1">
            <a:extLst>
              <a:ext uri="{FF2B5EF4-FFF2-40B4-BE49-F238E27FC236}">
                <a16:creationId xmlns:a16="http://schemas.microsoft.com/office/drawing/2014/main" id="{B3E7A466-E2FB-4F42-97B2-F5EA086FCA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209800"/>
            <a:ext cx="302895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7" name="Picture 1">
            <a:extLst>
              <a:ext uri="{FF2B5EF4-FFF2-40B4-BE49-F238E27FC236}">
                <a16:creationId xmlns:a16="http://schemas.microsoft.com/office/drawing/2014/main" id="{E156A202-B3FC-482B-8984-B80C22EC9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2300" y="685800"/>
            <a:ext cx="21717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ction Button: Back or Previous 7">
            <a:hlinkClick r:id="rId5" action="ppaction://hlinksldjump" highlightClick="1"/>
            <a:extLst>
              <a:ext uri="{FF2B5EF4-FFF2-40B4-BE49-F238E27FC236}">
                <a16:creationId xmlns:a16="http://schemas.microsoft.com/office/drawing/2014/main" id="{DB36060A-3852-4D91-AE25-881EF641AF66}"/>
              </a:ext>
            </a:extLst>
          </p:cNvPr>
          <p:cNvSpPr>
            <a:spLocks noChangeAspect="1"/>
          </p:cNvSpPr>
          <p:nvPr/>
        </p:nvSpPr>
        <p:spPr>
          <a:xfrm>
            <a:off x="8534400" y="4343400"/>
            <a:ext cx="457200" cy="4572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9" name="Action Button: Back or Previous 8">
            <a:hlinkClick r:id="rId6" action="ppaction://hlinksldjump" highlightClick="1"/>
            <a:extLst>
              <a:ext uri="{FF2B5EF4-FFF2-40B4-BE49-F238E27FC236}">
                <a16:creationId xmlns:a16="http://schemas.microsoft.com/office/drawing/2014/main" id="{52B65FF7-72D1-4278-A6EB-A0DA477A45C1}"/>
              </a:ext>
            </a:extLst>
          </p:cNvPr>
          <p:cNvSpPr>
            <a:spLocks noChangeAspect="1"/>
          </p:cNvSpPr>
          <p:nvPr/>
        </p:nvSpPr>
        <p:spPr>
          <a:xfrm>
            <a:off x="8534400" y="5410200"/>
            <a:ext cx="457200" cy="457200"/>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10" name="TextBox 9">
            <a:extLst>
              <a:ext uri="{FF2B5EF4-FFF2-40B4-BE49-F238E27FC236}">
                <a16:creationId xmlns:a16="http://schemas.microsoft.com/office/drawing/2014/main" id="{7D97E1AD-DED4-4B89-8766-A7C49CE8C984}"/>
              </a:ext>
            </a:extLst>
          </p:cNvPr>
          <p:cNvSpPr txBox="1">
            <a:spLocks noChangeArrowheads="1"/>
          </p:cNvSpPr>
          <p:nvPr/>
        </p:nvSpPr>
        <p:spPr bwMode="auto">
          <a:xfrm>
            <a:off x="5562600" y="4114800"/>
            <a:ext cx="266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version for lower grades</a:t>
            </a:r>
          </a:p>
        </p:txBody>
      </p:sp>
      <p:sp>
        <p:nvSpPr>
          <p:cNvPr id="11" name="TextBox 10">
            <a:extLst>
              <a:ext uri="{FF2B5EF4-FFF2-40B4-BE49-F238E27FC236}">
                <a16:creationId xmlns:a16="http://schemas.microsoft.com/office/drawing/2014/main" id="{62987100-9002-496F-91F9-EC5DBED0E4A4}"/>
              </a:ext>
            </a:extLst>
          </p:cNvPr>
          <p:cNvSpPr txBox="1">
            <a:spLocks noChangeArrowheads="1"/>
          </p:cNvSpPr>
          <p:nvPr/>
        </p:nvSpPr>
        <p:spPr bwMode="auto">
          <a:xfrm>
            <a:off x="5562600" y="5181600"/>
            <a:ext cx="2971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version for higher grades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090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090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style.rotation</p:attrName>
                                        </p:attrNameLst>
                                      </p:cBhvr>
                                      <p:tavLst>
                                        <p:tav tm="0">
                                          <p:val>
                                            <p:fltVal val="720"/>
                                          </p:val>
                                        </p:tav>
                                        <p:tav tm="100000">
                                          <p:val>
                                            <p:fltVal val="0"/>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 calcmode="lin" valueType="num">
                                      <p:cBhvr>
                                        <p:cTn id="18" dur="5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75777"/>
                                        </p:tgtEl>
                                        <p:attrNameLst>
                                          <p:attrName>style.visibility</p:attrName>
                                        </p:attrNameLst>
                                      </p:cBhvr>
                                      <p:to>
                                        <p:strVal val="visible"/>
                                      </p:to>
                                    </p:set>
                                    <p:animEffect transition="in" filter="fade">
                                      <p:cBhvr>
                                        <p:cTn id="23" dur="500"/>
                                        <p:tgtEl>
                                          <p:spTgt spid="75777"/>
                                        </p:tgtEl>
                                      </p:cBhvr>
                                    </p:animEffect>
                                    <p:anim calcmode="lin" valueType="num">
                                      <p:cBhvr>
                                        <p:cTn id="24" dur="500" fill="hold"/>
                                        <p:tgtEl>
                                          <p:spTgt spid="75777"/>
                                        </p:tgtEl>
                                        <p:attrNameLst>
                                          <p:attrName>style.rotation</p:attrName>
                                        </p:attrNameLst>
                                      </p:cBhvr>
                                      <p:tavLst>
                                        <p:tav tm="0">
                                          <p:val>
                                            <p:fltVal val="720"/>
                                          </p:val>
                                        </p:tav>
                                        <p:tav tm="100000">
                                          <p:val>
                                            <p:fltVal val="0"/>
                                          </p:val>
                                        </p:tav>
                                      </p:tavLst>
                                    </p:anim>
                                    <p:anim calcmode="lin" valueType="num">
                                      <p:cBhvr>
                                        <p:cTn id="25" dur="500" fill="hold"/>
                                        <p:tgtEl>
                                          <p:spTgt spid="75777"/>
                                        </p:tgtEl>
                                        <p:attrNameLst>
                                          <p:attrName>ppt_h</p:attrName>
                                        </p:attrNameLst>
                                      </p:cBhvr>
                                      <p:tavLst>
                                        <p:tav tm="0">
                                          <p:val>
                                            <p:fltVal val="0"/>
                                          </p:val>
                                        </p:tav>
                                        <p:tav tm="100000">
                                          <p:val>
                                            <p:strVal val="#ppt_h"/>
                                          </p:val>
                                        </p:tav>
                                      </p:tavLst>
                                    </p:anim>
                                    <p:anim calcmode="lin" valueType="num">
                                      <p:cBhvr>
                                        <p:cTn id="26" dur="500" fill="hold"/>
                                        <p:tgtEl>
                                          <p:spTgt spid="7577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82945"/>
                                        </p:tgtEl>
                                        <p:attrNameLst>
                                          <p:attrName>style.visibility</p:attrName>
                                        </p:attrNameLst>
                                      </p:cBhvr>
                                      <p:to>
                                        <p:strVal val="visible"/>
                                      </p:to>
                                    </p:set>
                                    <p:animEffect transition="in" filter="fade">
                                      <p:cBhvr>
                                        <p:cTn id="31" dur="500"/>
                                        <p:tgtEl>
                                          <p:spTgt spid="82945"/>
                                        </p:tgtEl>
                                      </p:cBhvr>
                                    </p:animEffect>
                                    <p:anim calcmode="lin" valueType="num">
                                      <p:cBhvr>
                                        <p:cTn id="32" dur="500" fill="hold"/>
                                        <p:tgtEl>
                                          <p:spTgt spid="82945"/>
                                        </p:tgtEl>
                                        <p:attrNameLst>
                                          <p:attrName>style.rotation</p:attrName>
                                        </p:attrNameLst>
                                      </p:cBhvr>
                                      <p:tavLst>
                                        <p:tav tm="0">
                                          <p:val>
                                            <p:fltVal val="720"/>
                                          </p:val>
                                        </p:tav>
                                        <p:tav tm="100000">
                                          <p:val>
                                            <p:fltVal val="0"/>
                                          </p:val>
                                        </p:tav>
                                      </p:tavLst>
                                    </p:anim>
                                    <p:anim calcmode="lin" valueType="num">
                                      <p:cBhvr>
                                        <p:cTn id="33" dur="500" fill="hold"/>
                                        <p:tgtEl>
                                          <p:spTgt spid="82945"/>
                                        </p:tgtEl>
                                        <p:attrNameLst>
                                          <p:attrName>ppt_h</p:attrName>
                                        </p:attrNameLst>
                                      </p:cBhvr>
                                      <p:tavLst>
                                        <p:tav tm="0">
                                          <p:val>
                                            <p:fltVal val="0"/>
                                          </p:val>
                                        </p:tav>
                                        <p:tav tm="100000">
                                          <p:val>
                                            <p:strVal val="#ppt_h"/>
                                          </p:val>
                                        </p:tav>
                                      </p:tavLst>
                                    </p:anim>
                                    <p:anim calcmode="lin" valueType="num">
                                      <p:cBhvr>
                                        <p:cTn id="34" dur="500" fill="hold"/>
                                        <p:tgtEl>
                                          <p:spTgt spid="82945"/>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80901">
                                            <p:txEl>
                                              <p:pRg st="2" end="2"/>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a:extLst>
              <a:ext uri="{FF2B5EF4-FFF2-40B4-BE49-F238E27FC236}">
                <a16:creationId xmlns:a16="http://schemas.microsoft.com/office/drawing/2014/main" id="{3B1BED38-440D-426A-A58A-8DDD5DBF6C96}"/>
              </a:ext>
            </a:extLst>
          </p:cNvPr>
          <p:cNvSpPr>
            <a:spLocks noGrp="1" noChangeArrowheads="1"/>
          </p:cNvSpPr>
          <p:nvPr>
            <p:ph type="title"/>
          </p:nvPr>
        </p:nvSpPr>
        <p:spPr>
          <a:xfrm>
            <a:off x="457200" y="0"/>
            <a:ext cx="8229600" cy="533400"/>
          </a:xfrm>
          <a:solidFill>
            <a:schemeClr val="accent6">
              <a:lumMod val="75000"/>
            </a:schemeClr>
          </a:solidFill>
          <a:ln w="38100">
            <a:solidFill>
              <a:schemeClr val="tx1"/>
            </a:solidFill>
          </a:ln>
        </p:spPr>
        <p:txBody>
          <a:bodyPr rtlCol="0">
            <a:noAutofit/>
          </a:bodyPr>
          <a:lstStyle/>
          <a:p>
            <a:pPr fontAlgn="auto">
              <a:spcAft>
                <a:spcPts val="0"/>
              </a:spcAft>
              <a:defRPr/>
            </a:pPr>
            <a:r>
              <a:rPr lang="en-US" sz="2400" b="1" dirty="0"/>
              <a:t>#10 – Insect (Subphylum </a:t>
            </a:r>
            <a:r>
              <a:rPr lang="en-US" sz="2400" b="1" dirty="0" err="1"/>
              <a:t>Hexapoda</a:t>
            </a:r>
            <a:r>
              <a:rPr lang="en-US" sz="2400" b="1" dirty="0"/>
              <a:t>, Class </a:t>
            </a:r>
            <a:r>
              <a:rPr lang="en-US" sz="2400" b="1" dirty="0" err="1"/>
              <a:t>Insecta</a:t>
            </a:r>
            <a:r>
              <a:rPr lang="en-US" sz="2400" b="1" dirty="0"/>
              <a:t>)</a:t>
            </a:r>
          </a:p>
        </p:txBody>
      </p:sp>
      <p:sp>
        <p:nvSpPr>
          <p:cNvPr id="83973" name="Rectangle 5">
            <a:extLst>
              <a:ext uri="{FF2B5EF4-FFF2-40B4-BE49-F238E27FC236}">
                <a16:creationId xmlns:a16="http://schemas.microsoft.com/office/drawing/2014/main" id="{0ABE4591-D5AC-4B9C-96A8-39EE18A80953}"/>
              </a:ext>
            </a:extLst>
          </p:cNvPr>
          <p:cNvSpPr>
            <a:spLocks noGrp="1" noChangeArrowheads="1"/>
          </p:cNvSpPr>
          <p:nvPr>
            <p:ph type="body" sz="half" idx="1"/>
          </p:nvPr>
        </p:nvSpPr>
        <p:spPr>
          <a:xfrm>
            <a:off x="0" y="609600"/>
            <a:ext cx="4495800" cy="6248400"/>
          </a:xfrm>
        </p:spPr>
        <p:txBody>
          <a:bodyPr rtlCol="0">
            <a:normAutofit lnSpcReduction="10000"/>
          </a:bodyPr>
          <a:lstStyle/>
          <a:p>
            <a:pPr fontAlgn="auto">
              <a:lnSpc>
                <a:spcPct val="80000"/>
              </a:lnSpc>
              <a:spcAft>
                <a:spcPts val="0"/>
              </a:spcAft>
              <a:buFontTx/>
              <a:buNone/>
              <a:defRPr/>
            </a:pPr>
            <a:r>
              <a:rPr lang="en-US" sz="1400" b="1" dirty="0"/>
              <a:t>	</a:t>
            </a:r>
            <a:endParaRPr lang="en-US" sz="1400" dirty="0"/>
          </a:p>
          <a:p>
            <a:pPr fontAlgn="auto">
              <a:spcBef>
                <a:spcPts val="0"/>
              </a:spcBef>
              <a:spcAft>
                <a:spcPts val="0"/>
              </a:spcAft>
              <a:buFont typeface="Wingdings" pitchFamily="2" charset="2"/>
              <a:buChar char="q"/>
              <a:defRPr/>
            </a:pPr>
            <a:r>
              <a:rPr lang="en-US" sz="2400" dirty="0"/>
              <a:t>Insects are the most diverse group of arthropods (and animals overall!), with over a million known species. </a:t>
            </a:r>
          </a:p>
          <a:p>
            <a:pPr fontAlgn="auto">
              <a:spcBef>
                <a:spcPts val="0"/>
              </a:spcBef>
              <a:spcAft>
                <a:spcPts val="0"/>
              </a:spcAft>
              <a:buFont typeface="Wingdings" pitchFamily="2" charset="2"/>
              <a:buChar char="q"/>
              <a:defRPr/>
            </a:pPr>
            <a:r>
              <a:rPr lang="en-US" sz="2400" dirty="0"/>
              <a:t>The insect’s wings (most adults have them) are responsible for this success: allow them to travel farther to find suitable food &amp; mates. </a:t>
            </a:r>
          </a:p>
          <a:p>
            <a:pPr fontAlgn="auto">
              <a:spcBef>
                <a:spcPts val="0"/>
              </a:spcBef>
              <a:spcAft>
                <a:spcPts val="0"/>
              </a:spcAft>
              <a:buFont typeface="Wingdings" pitchFamily="2" charset="2"/>
              <a:buChar char="q"/>
              <a:defRPr/>
            </a:pPr>
            <a:r>
              <a:rPr lang="en-US" sz="2400" dirty="0"/>
              <a:t>Examine the wing types to the right. </a:t>
            </a:r>
          </a:p>
          <a:p>
            <a:pPr fontAlgn="auto">
              <a:spcBef>
                <a:spcPts val="0"/>
              </a:spcBef>
              <a:spcAft>
                <a:spcPts val="0"/>
              </a:spcAft>
              <a:buFont typeface="Wingdings" pitchFamily="2" charset="2"/>
              <a:buChar char="q"/>
              <a:defRPr/>
            </a:pPr>
            <a:r>
              <a:rPr lang="en-US" sz="2400" dirty="0"/>
              <a:t>Do you think the insect in your box belongs to one of these insect orders?  </a:t>
            </a:r>
          </a:p>
          <a:p>
            <a:pPr fontAlgn="auto">
              <a:spcBef>
                <a:spcPts val="0"/>
              </a:spcBef>
              <a:spcAft>
                <a:spcPts val="0"/>
              </a:spcAft>
              <a:buFont typeface="Wingdings" pitchFamily="2" charset="2"/>
              <a:buChar char="q"/>
              <a:defRPr/>
            </a:pPr>
            <a:r>
              <a:rPr lang="en-US" sz="2400" dirty="0"/>
              <a:t>Scientists also use legs and mouthparts in insect identification.</a:t>
            </a:r>
          </a:p>
        </p:txBody>
      </p:sp>
      <p:pic>
        <p:nvPicPr>
          <p:cNvPr id="60420" name="Picture 7">
            <a:extLst>
              <a:ext uri="{FF2B5EF4-FFF2-40B4-BE49-F238E27FC236}">
                <a16:creationId xmlns:a16="http://schemas.microsoft.com/office/drawing/2014/main" id="{6FD2574B-60BD-494C-9364-03A53041574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34000" y="2895600"/>
            <a:ext cx="3060700" cy="2719388"/>
          </a:xfrm>
          <a:ln w="38100">
            <a:solidFill>
              <a:srgbClr val="000000"/>
            </a:solidFill>
            <a:miter lim="800000"/>
            <a:headEnd/>
            <a:tailEnd/>
          </a:ln>
        </p:spPr>
      </p:pic>
      <p:sp>
        <p:nvSpPr>
          <p:cNvPr id="7" name="Slide Number Placeholder 6">
            <a:extLst>
              <a:ext uri="{FF2B5EF4-FFF2-40B4-BE49-F238E27FC236}">
                <a16:creationId xmlns:a16="http://schemas.microsoft.com/office/drawing/2014/main" id="{EBEFE1F7-FD2E-4B72-A6E3-F4FEB44BC1E9}"/>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028D2BF-36AD-4EB0-BBA0-0E230DB241EF}" type="slidenum">
              <a:rPr lang="en-US" altLang="en-US">
                <a:solidFill>
                  <a:srgbClr val="898989"/>
                </a:solidFill>
              </a:rPr>
              <a:pPr eaLnBrk="1" hangingPunct="1"/>
              <a:t>95</a:t>
            </a:fld>
            <a:endParaRPr lang="en-US" altLang="en-US">
              <a:solidFill>
                <a:srgbClr val="898989"/>
              </a:solidFill>
            </a:endParaRPr>
          </a:p>
        </p:txBody>
      </p:sp>
      <p:pic>
        <p:nvPicPr>
          <p:cNvPr id="74754" name="Picture 2">
            <a:extLst>
              <a:ext uri="{FF2B5EF4-FFF2-40B4-BE49-F238E27FC236}">
                <a16:creationId xmlns:a16="http://schemas.microsoft.com/office/drawing/2014/main" id="{C6DCD5D8-FCD3-4950-AAA3-BE37BAFCD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609600"/>
            <a:ext cx="462915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ction Button: Back or Previous 8">
            <a:hlinkClick r:id="rId4" action="ppaction://hlinksldjump" highlightClick="1"/>
            <a:extLst>
              <a:ext uri="{FF2B5EF4-FFF2-40B4-BE49-F238E27FC236}">
                <a16:creationId xmlns:a16="http://schemas.microsoft.com/office/drawing/2014/main" id="{823EA35E-FD44-4836-A286-069B7B3FD575}"/>
              </a:ext>
            </a:extLst>
          </p:cNvPr>
          <p:cNvSpPr>
            <a:spLocks noChangeAspect="1"/>
          </p:cNvSpPr>
          <p:nvPr/>
        </p:nvSpPr>
        <p:spPr>
          <a:xfrm>
            <a:off x="7772400" y="6324600"/>
            <a:ext cx="365125" cy="365125"/>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10" name="Action Button: Back or Previous 9">
            <a:hlinkClick r:id="rId5" action="ppaction://hlinksldjump" highlightClick="1"/>
            <a:extLst>
              <a:ext uri="{FF2B5EF4-FFF2-40B4-BE49-F238E27FC236}">
                <a16:creationId xmlns:a16="http://schemas.microsoft.com/office/drawing/2014/main" id="{53959B25-BA80-4855-A0A4-5CFF1FBE18A1}"/>
              </a:ext>
            </a:extLst>
          </p:cNvPr>
          <p:cNvSpPr>
            <a:spLocks noChangeAspect="1"/>
          </p:cNvSpPr>
          <p:nvPr/>
        </p:nvSpPr>
        <p:spPr>
          <a:xfrm>
            <a:off x="7696200" y="5791200"/>
            <a:ext cx="365125" cy="365125"/>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11" name="TextBox 10">
            <a:extLst>
              <a:ext uri="{FF2B5EF4-FFF2-40B4-BE49-F238E27FC236}">
                <a16:creationId xmlns:a16="http://schemas.microsoft.com/office/drawing/2014/main" id="{3EB70B21-54F9-4FCA-A40C-F5D8DE1B205B}"/>
              </a:ext>
            </a:extLst>
          </p:cNvPr>
          <p:cNvSpPr txBox="1">
            <a:spLocks noChangeArrowheads="1"/>
          </p:cNvSpPr>
          <p:nvPr/>
        </p:nvSpPr>
        <p:spPr bwMode="auto">
          <a:xfrm>
            <a:off x="4572000" y="5715000"/>
            <a:ext cx="312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(lower grades)</a:t>
            </a:r>
          </a:p>
        </p:txBody>
      </p:sp>
      <p:sp>
        <p:nvSpPr>
          <p:cNvPr id="12" name="TextBox 11">
            <a:extLst>
              <a:ext uri="{FF2B5EF4-FFF2-40B4-BE49-F238E27FC236}">
                <a16:creationId xmlns:a16="http://schemas.microsoft.com/office/drawing/2014/main" id="{C92BFDFA-1299-4D4F-AFEE-C80EC8BBC86D}"/>
              </a:ext>
            </a:extLst>
          </p:cNvPr>
          <p:cNvSpPr txBox="1">
            <a:spLocks noChangeArrowheads="1"/>
          </p:cNvSpPr>
          <p:nvPr/>
        </p:nvSpPr>
        <p:spPr bwMode="auto">
          <a:xfrm>
            <a:off x="4419600" y="62484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(higher grades)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3973">
                                            <p:txEl>
                                              <p:pRg st="1" end="1"/>
                                            </p:txEl>
                                          </p:spTgt>
                                        </p:tgtEl>
                                        <p:attrNameLst>
                                          <p:attrName>style.visibility</p:attrName>
                                        </p:attrNameLst>
                                      </p:cBhvr>
                                      <p:to>
                                        <p:strVal val="visible"/>
                                      </p:to>
                                    </p:set>
                                  </p:childTnLst>
                                </p:cTn>
                              </p:par>
                              <p:par>
                                <p:cTn id="7" presetID="35" presetClass="entr" presetSubtype="0" fill="hold" nodeType="withEffect">
                                  <p:stCondLst>
                                    <p:cond delay="0"/>
                                  </p:stCondLst>
                                  <p:childTnLst>
                                    <p:set>
                                      <p:cBhvr>
                                        <p:cTn id="8" dur="1" fill="hold">
                                          <p:stCondLst>
                                            <p:cond delay="0"/>
                                          </p:stCondLst>
                                        </p:cTn>
                                        <p:tgtEl>
                                          <p:spTgt spid="74754"/>
                                        </p:tgtEl>
                                        <p:attrNameLst>
                                          <p:attrName>style.visibility</p:attrName>
                                        </p:attrNameLst>
                                      </p:cBhvr>
                                      <p:to>
                                        <p:strVal val="visible"/>
                                      </p:to>
                                    </p:set>
                                    <p:animEffect transition="in" filter="fade">
                                      <p:cBhvr>
                                        <p:cTn id="9" dur="500"/>
                                        <p:tgtEl>
                                          <p:spTgt spid="74754"/>
                                        </p:tgtEl>
                                      </p:cBhvr>
                                    </p:animEffect>
                                    <p:anim calcmode="lin" valueType="num">
                                      <p:cBhvr>
                                        <p:cTn id="10" dur="500" fill="hold"/>
                                        <p:tgtEl>
                                          <p:spTgt spid="74754"/>
                                        </p:tgtEl>
                                        <p:attrNameLst>
                                          <p:attrName>style.rotation</p:attrName>
                                        </p:attrNameLst>
                                      </p:cBhvr>
                                      <p:tavLst>
                                        <p:tav tm="0">
                                          <p:val>
                                            <p:fltVal val="720"/>
                                          </p:val>
                                        </p:tav>
                                        <p:tav tm="100000">
                                          <p:val>
                                            <p:fltVal val="0"/>
                                          </p:val>
                                        </p:tav>
                                      </p:tavLst>
                                    </p:anim>
                                    <p:anim calcmode="lin" valueType="num">
                                      <p:cBhvr>
                                        <p:cTn id="11" dur="500" fill="hold"/>
                                        <p:tgtEl>
                                          <p:spTgt spid="74754"/>
                                        </p:tgtEl>
                                        <p:attrNameLst>
                                          <p:attrName>ppt_h</p:attrName>
                                        </p:attrNameLst>
                                      </p:cBhvr>
                                      <p:tavLst>
                                        <p:tav tm="0">
                                          <p:val>
                                            <p:fltVal val="0"/>
                                          </p:val>
                                        </p:tav>
                                        <p:tav tm="100000">
                                          <p:val>
                                            <p:strVal val="#ppt_h"/>
                                          </p:val>
                                        </p:tav>
                                      </p:tavLst>
                                    </p:anim>
                                    <p:anim calcmode="lin" valueType="num">
                                      <p:cBhvr>
                                        <p:cTn id="12" dur="500" fill="hold"/>
                                        <p:tgtEl>
                                          <p:spTgt spid="74754"/>
                                        </p:tgtEl>
                                        <p:attrNameLst>
                                          <p:attrName>ppt_w</p:attrName>
                                        </p:attrNameLst>
                                      </p:cBhvr>
                                      <p:tavLst>
                                        <p:tav tm="0">
                                          <p:val>
                                            <p:fltVal val="0"/>
                                          </p:val>
                                        </p:tav>
                                        <p:tav tm="100000">
                                          <p:val>
                                            <p:strVal val="#ppt_w"/>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3973">
                                            <p:txEl>
                                              <p:pRg st="2" end="2"/>
                                            </p:txEl>
                                          </p:spTgt>
                                        </p:tgtEl>
                                        <p:attrNameLst>
                                          <p:attrName>style.visibility</p:attrName>
                                        </p:attrNameLst>
                                      </p:cBhvr>
                                      <p:to>
                                        <p:strVal val="visible"/>
                                      </p:to>
                                    </p:set>
                                  </p:childTnLst>
                                </p:cTn>
                              </p:par>
                              <p:par>
                                <p:cTn id="17" presetID="35" presetClass="entr" presetSubtype="0" fill="hold" nodeType="withEffect">
                                  <p:stCondLst>
                                    <p:cond delay="0"/>
                                  </p:stCondLst>
                                  <p:childTnLst>
                                    <p:set>
                                      <p:cBhvr>
                                        <p:cTn id="18" dur="1" fill="hold">
                                          <p:stCondLst>
                                            <p:cond delay="0"/>
                                          </p:stCondLst>
                                        </p:cTn>
                                        <p:tgtEl>
                                          <p:spTgt spid="60420"/>
                                        </p:tgtEl>
                                        <p:attrNameLst>
                                          <p:attrName>style.visibility</p:attrName>
                                        </p:attrNameLst>
                                      </p:cBhvr>
                                      <p:to>
                                        <p:strVal val="visible"/>
                                      </p:to>
                                    </p:set>
                                    <p:animEffect transition="in" filter="fade">
                                      <p:cBhvr>
                                        <p:cTn id="19" dur="500"/>
                                        <p:tgtEl>
                                          <p:spTgt spid="60420"/>
                                        </p:tgtEl>
                                      </p:cBhvr>
                                    </p:animEffect>
                                    <p:anim calcmode="lin" valueType="num">
                                      <p:cBhvr>
                                        <p:cTn id="20" dur="500" fill="hold"/>
                                        <p:tgtEl>
                                          <p:spTgt spid="60420"/>
                                        </p:tgtEl>
                                        <p:attrNameLst>
                                          <p:attrName>style.rotation</p:attrName>
                                        </p:attrNameLst>
                                      </p:cBhvr>
                                      <p:tavLst>
                                        <p:tav tm="0">
                                          <p:val>
                                            <p:fltVal val="720"/>
                                          </p:val>
                                        </p:tav>
                                        <p:tav tm="100000">
                                          <p:val>
                                            <p:fltVal val="0"/>
                                          </p:val>
                                        </p:tav>
                                      </p:tavLst>
                                    </p:anim>
                                    <p:anim calcmode="lin" valueType="num">
                                      <p:cBhvr>
                                        <p:cTn id="21" dur="500" fill="hold"/>
                                        <p:tgtEl>
                                          <p:spTgt spid="60420"/>
                                        </p:tgtEl>
                                        <p:attrNameLst>
                                          <p:attrName>ppt_h</p:attrName>
                                        </p:attrNameLst>
                                      </p:cBhvr>
                                      <p:tavLst>
                                        <p:tav tm="0">
                                          <p:val>
                                            <p:fltVal val="0"/>
                                          </p:val>
                                        </p:tav>
                                        <p:tav tm="100000">
                                          <p:val>
                                            <p:strVal val="#ppt_h"/>
                                          </p:val>
                                        </p:tav>
                                      </p:tavLst>
                                    </p:anim>
                                    <p:anim calcmode="lin" valueType="num">
                                      <p:cBhvr>
                                        <p:cTn id="22" dur="500" fill="hold"/>
                                        <p:tgtEl>
                                          <p:spTgt spid="60420"/>
                                        </p:tgtEl>
                                        <p:attrNameLst>
                                          <p:attrName>ppt_w</p:attrName>
                                        </p:attrNameLst>
                                      </p:cBhvr>
                                      <p:tavLst>
                                        <p:tav tm="0">
                                          <p:val>
                                            <p:fltVal val="0"/>
                                          </p:val>
                                        </p:tav>
                                        <p:tav tm="100000">
                                          <p:val>
                                            <p:strVal val="#ppt_w"/>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3973">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3973">
                                            <p:txEl>
                                              <p:pRg st="4" end="4"/>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3973">
                                            <p:txEl>
                                              <p:pRg st="5" end="5"/>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a:extLst>
              <a:ext uri="{FF2B5EF4-FFF2-40B4-BE49-F238E27FC236}">
                <a16:creationId xmlns:a16="http://schemas.microsoft.com/office/drawing/2014/main" id="{A0950CD5-719B-490A-B5FE-4254B704282B}"/>
              </a:ext>
            </a:extLst>
          </p:cNvPr>
          <p:cNvSpPr>
            <a:spLocks noGrp="1" noChangeArrowheads="1"/>
          </p:cNvSpPr>
          <p:nvPr>
            <p:ph type="title"/>
          </p:nvPr>
        </p:nvSpPr>
        <p:spPr>
          <a:xfrm>
            <a:off x="228600" y="0"/>
            <a:ext cx="8610600" cy="457200"/>
          </a:xfrm>
          <a:solidFill>
            <a:schemeClr val="accent6">
              <a:lumMod val="75000"/>
            </a:schemeClr>
          </a:solidFill>
          <a:ln w="38100">
            <a:solidFill>
              <a:schemeClr val="tx1"/>
            </a:solidFill>
          </a:ln>
        </p:spPr>
        <p:txBody>
          <a:bodyPr rtlCol="0">
            <a:noAutofit/>
          </a:bodyPr>
          <a:lstStyle/>
          <a:p>
            <a:pPr fontAlgn="auto">
              <a:spcAft>
                <a:spcPts val="0"/>
              </a:spcAft>
              <a:defRPr/>
            </a:pPr>
            <a:r>
              <a:rPr lang="en-US" sz="2400" b="1" dirty="0"/>
              <a:t>#16 – Arachnid (Subphylum </a:t>
            </a:r>
            <a:r>
              <a:rPr lang="en-US" sz="2400" b="1" dirty="0" err="1"/>
              <a:t>Chelicerata</a:t>
            </a:r>
            <a:r>
              <a:rPr lang="en-US" sz="2400" b="1" dirty="0"/>
              <a:t>, Class </a:t>
            </a:r>
            <a:r>
              <a:rPr lang="en-US" sz="2400" b="1" dirty="0" err="1"/>
              <a:t>Arachnida</a:t>
            </a:r>
            <a:r>
              <a:rPr lang="en-US" sz="2400" b="1" dirty="0"/>
              <a:t>)</a:t>
            </a:r>
            <a:endParaRPr lang="en-US" sz="2800" dirty="0"/>
          </a:p>
        </p:txBody>
      </p:sp>
      <p:sp>
        <p:nvSpPr>
          <p:cNvPr id="86021" name="Rectangle 5">
            <a:extLst>
              <a:ext uri="{FF2B5EF4-FFF2-40B4-BE49-F238E27FC236}">
                <a16:creationId xmlns:a16="http://schemas.microsoft.com/office/drawing/2014/main" id="{E4374537-884A-4A71-8450-8A0C18F6E3B6}"/>
              </a:ext>
            </a:extLst>
          </p:cNvPr>
          <p:cNvSpPr>
            <a:spLocks noGrp="1" noChangeArrowheads="1"/>
          </p:cNvSpPr>
          <p:nvPr>
            <p:ph type="body" sz="half" idx="1"/>
          </p:nvPr>
        </p:nvSpPr>
        <p:spPr>
          <a:xfrm>
            <a:off x="0" y="609600"/>
            <a:ext cx="6477000" cy="6096000"/>
          </a:xfrm>
        </p:spPr>
        <p:txBody>
          <a:bodyPr/>
          <a:lstStyle/>
          <a:p>
            <a:pPr>
              <a:buFont typeface="Wingdings" panose="05000000000000000000" pitchFamily="2" charset="2"/>
              <a:buChar char="q"/>
            </a:pPr>
            <a:r>
              <a:rPr lang="en-US" altLang="en-US" sz="2400"/>
              <a:t>Arachnids have 4 pairs of legs, 2 pincher-like appendages (chelicerae) with fangs used in subduing prey, and 2 main body segments.</a:t>
            </a:r>
          </a:p>
          <a:p>
            <a:pPr>
              <a:buFont typeface="Wingdings" panose="05000000000000000000" pitchFamily="2" charset="2"/>
              <a:buChar char="q"/>
            </a:pPr>
            <a:r>
              <a:rPr lang="en-US" altLang="en-US" sz="2400"/>
              <a:t> Your specimen may be a spider (order Aranea), a harvestman (order Opiliones, which you may know as a “daddy long-legs”), a scorpion (order Scorpiones), a tick (order Ixodida), or a mite (order Acarina).  </a:t>
            </a:r>
          </a:p>
          <a:p>
            <a:pPr>
              <a:buFont typeface="Wingdings" panose="05000000000000000000" pitchFamily="2" charset="2"/>
              <a:buChar char="q"/>
            </a:pPr>
            <a:r>
              <a:rPr lang="en-US" altLang="en-US" sz="2400"/>
              <a:t>Most arachnids use external digestion, sucking liquid meals out of prey after injecting digestive enzymes, but some harvestmen and mites eat solids.  </a:t>
            </a:r>
          </a:p>
          <a:p>
            <a:pPr>
              <a:buFont typeface="Wingdings" panose="05000000000000000000" pitchFamily="2" charset="2"/>
              <a:buChar char="q"/>
            </a:pPr>
            <a:r>
              <a:rPr lang="en-US" altLang="en-US" sz="2400"/>
              <a:t>Ticks and many mites are parasites, living on the blood of animal hosts, while some mites suck juices out of plants.</a:t>
            </a:r>
          </a:p>
        </p:txBody>
      </p:sp>
      <p:sp>
        <p:nvSpPr>
          <p:cNvPr id="5" name="Rectangle 6">
            <a:extLst>
              <a:ext uri="{FF2B5EF4-FFF2-40B4-BE49-F238E27FC236}">
                <a16:creationId xmlns:a16="http://schemas.microsoft.com/office/drawing/2014/main" id="{4574EFE3-2E77-483B-B864-BD79D33B2EFA}"/>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C3FF5B2-F063-419E-B7BF-6848144E2A59}" type="slidenum">
              <a:rPr lang="en-US" altLang="en-US">
                <a:solidFill>
                  <a:srgbClr val="898989"/>
                </a:solidFill>
              </a:rPr>
              <a:pPr eaLnBrk="1" hangingPunct="1"/>
              <a:t>96</a:t>
            </a:fld>
            <a:endParaRPr lang="en-US" altLang="en-US">
              <a:solidFill>
                <a:srgbClr val="898989"/>
              </a:solidFill>
            </a:endParaRPr>
          </a:p>
        </p:txBody>
      </p:sp>
      <p:sp>
        <p:nvSpPr>
          <p:cNvPr id="8" name="Action Button: Back or Previous 7">
            <a:hlinkClick r:id="rId2" action="ppaction://hlinksldjump" highlightClick="1"/>
            <a:extLst>
              <a:ext uri="{FF2B5EF4-FFF2-40B4-BE49-F238E27FC236}">
                <a16:creationId xmlns:a16="http://schemas.microsoft.com/office/drawing/2014/main" id="{F3C09129-F065-48DA-BE80-7FAAC74D05DB}"/>
              </a:ext>
            </a:extLst>
          </p:cNvPr>
          <p:cNvSpPr>
            <a:spLocks noChangeAspect="1"/>
          </p:cNvSpPr>
          <p:nvPr/>
        </p:nvSpPr>
        <p:spPr>
          <a:xfrm>
            <a:off x="8610600" y="5464175"/>
            <a:ext cx="365125" cy="365125"/>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9" name="Action Button: Back or Previous 8">
            <a:hlinkClick r:id="rId3" action="ppaction://hlinksldjump" highlightClick="1"/>
            <a:extLst>
              <a:ext uri="{FF2B5EF4-FFF2-40B4-BE49-F238E27FC236}">
                <a16:creationId xmlns:a16="http://schemas.microsoft.com/office/drawing/2014/main" id="{F4C5E114-1ABF-4FAC-9DB9-0A3B8DD75050}"/>
              </a:ext>
            </a:extLst>
          </p:cNvPr>
          <p:cNvSpPr>
            <a:spLocks noChangeAspect="1"/>
          </p:cNvSpPr>
          <p:nvPr/>
        </p:nvSpPr>
        <p:spPr>
          <a:xfrm>
            <a:off x="8610600" y="6302375"/>
            <a:ext cx="365125" cy="365125"/>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10" name="TextBox 9">
            <a:extLst>
              <a:ext uri="{FF2B5EF4-FFF2-40B4-BE49-F238E27FC236}">
                <a16:creationId xmlns:a16="http://schemas.microsoft.com/office/drawing/2014/main" id="{3A01DE26-CEFE-47E0-B0FB-153DCCDF2CC6}"/>
              </a:ext>
            </a:extLst>
          </p:cNvPr>
          <p:cNvSpPr txBox="1">
            <a:spLocks noChangeArrowheads="1"/>
          </p:cNvSpPr>
          <p:nvPr/>
        </p:nvSpPr>
        <p:spPr bwMode="auto">
          <a:xfrm>
            <a:off x="6248400" y="5311775"/>
            <a:ext cx="2209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t>Back to version for lower grades</a:t>
            </a:r>
          </a:p>
        </p:txBody>
      </p:sp>
      <p:sp>
        <p:nvSpPr>
          <p:cNvPr id="11" name="TextBox 10">
            <a:extLst>
              <a:ext uri="{FF2B5EF4-FFF2-40B4-BE49-F238E27FC236}">
                <a16:creationId xmlns:a16="http://schemas.microsoft.com/office/drawing/2014/main" id="{53902ACA-5381-4D20-AF23-1B6087C5BFE5}"/>
              </a:ext>
            </a:extLst>
          </p:cNvPr>
          <p:cNvSpPr txBox="1">
            <a:spLocks noChangeArrowheads="1"/>
          </p:cNvSpPr>
          <p:nvPr/>
        </p:nvSpPr>
        <p:spPr bwMode="auto">
          <a:xfrm>
            <a:off x="6248400" y="6149975"/>
            <a:ext cx="228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t>Back to version for higher grades</a:t>
            </a:r>
          </a:p>
        </p:txBody>
      </p:sp>
      <p:pic>
        <p:nvPicPr>
          <p:cNvPr id="73729" name="Picture 1">
            <a:extLst>
              <a:ext uri="{FF2B5EF4-FFF2-40B4-BE49-F238E27FC236}">
                <a16:creationId xmlns:a16="http://schemas.microsoft.com/office/drawing/2014/main" id="{E3B83319-9C16-470B-BF43-8B9E7F39AF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533400"/>
            <a:ext cx="25781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602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6021">
                                            <p:txEl>
                                              <p:pRg st="1" end="1"/>
                                            </p:txEl>
                                          </p:spTgt>
                                        </p:tgtEl>
                                        <p:attrNameLst>
                                          <p:attrName>style.visibility</p:attrName>
                                        </p:attrNameLst>
                                      </p:cBhvr>
                                      <p:to>
                                        <p:strVal val="visible"/>
                                      </p:to>
                                    </p:set>
                                  </p:childTnLst>
                                </p:cTn>
                              </p:par>
                              <p:par>
                                <p:cTn id="11" presetID="35" presetClass="entr" presetSubtype="0" fill="hold" nodeType="withEffect">
                                  <p:stCondLst>
                                    <p:cond delay="0"/>
                                  </p:stCondLst>
                                  <p:childTnLst>
                                    <p:set>
                                      <p:cBhvr>
                                        <p:cTn id="12" dur="1" fill="hold">
                                          <p:stCondLst>
                                            <p:cond delay="0"/>
                                          </p:stCondLst>
                                        </p:cTn>
                                        <p:tgtEl>
                                          <p:spTgt spid="73729"/>
                                        </p:tgtEl>
                                        <p:attrNameLst>
                                          <p:attrName>style.visibility</p:attrName>
                                        </p:attrNameLst>
                                      </p:cBhvr>
                                      <p:to>
                                        <p:strVal val="visible"/>
                                      </p:to>
                                    </p:set>
                                    <p:animEffect transition="in" filter="fade">
                                      <p:cBhvr>
                                        <p:cTn id="13" dur="500"/>
                                        <p:tgtEl>
                                          <p:spTgt spid="73729"/>
                                        </p:tgtEl>
                                      </p:cBhvr>
                                    </p:animEffect>
                                    <p:anim calcmode="lin" valueType="num">
                                      <p:cBhvr>
                                        <p:cTn id="14" dur="500" fill="hold"/>
                                        <p:tgtEl>
                                          <p:spTgt spid="73729"/>
                                        </p:tgtEl>
                                        <p:attrNameLst>
                                          <p:attrName>style.rotation</p:attrName>
                                        </p:attrNameLst>
                                      </p:cBhvr>
                                      <p:tavLst>
                                        <p:tav tm="0">
                                          <p:val>
                                            <p:fltVal val="720"/>
                                          </p:val>
                                        </p:tav>
                                        <p:tav tm="100000">
                                          <p:val>
                                            <p:fltVal val="0"/>
                                          </p:val>
                                        </p:tav>
                                      </p:tavLst>
                                    </p:anim>
                                    <p:anim calcmode="lin" valueType="num">
                                      <p:cBhvr>
                                        <p:cTn id="15" dur="500" fill="hold"/>
                                        <p:tgtEl>
                                          <p:spTgt spid="73729"/>
                                        </p:tgtEl>
                                        <p:attrNameLst>
                                          <p:attrName>ppt_h</p:attrName>
                                        </p:attrNameLst>
                                      </p:cBhvr>
                                      <p:tavLst>
                                        <p:tav tm="0">
                                          <p:val>
                                            <p:fltVal val="0"/>
                                          </p:val>
                                        </p:tav>
                                        <p:tav tm="100000">
                                          <p:val>
                                            <p:strVal val="#ppt_h"/>
                                          </p:val>
                                        </p:tav>
                                      </p:tavLst>
                                    </p:anim>
                                    <p:anim calcmode="lin" valueType="num">
                                      <p:cBhvr>
                                        <p:cTn id="16" dur="500" fill="hold"/>
                                        <p:tgtEl>
                                          <p:spTgt spid="73729"/>
                                        </p:tgtEl>
                                        <p:attrNameLst>
                                          <p:attrName>ppt_w</p:attrName>
                                        </p:attrNameLst>
                                      </p:cBhvr>
                                      <p:tavLst>
                                        <p:tav tm="0">
                                          <p:val>
                                            <p:fltVal val="0"/>
                                          </p:val>
                                        </p:tav>
                                        <p:tav tm="100000">
                                          <p:val>
                                            <p:strVal val="#ppt_w"/>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86021">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6021">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E1F8312E-5FE8-4013-A668-0EC79F6BD59A}"/>
              </a:ext>
            </a:extLst>
          </p:cNvPr>
          <p:cNvSpPr>
            <a:spLocks noGrp="1" noChangeArrowheads="1"/>
          </p:cNvSpPr>
          <p:nvPr>
            <p:ph type="title"/>
          </p:nvPr>
        </p:nvSpPr>
        <p:spPr>
          <a:xfrm>
            <a:off x="381000" y="0"/>
            <a:ext cx="8153400" cy="457200"/>
          </a:xfrm>
          <a:solidFill>
            <a:schemeClr val="accent6">
              <a:lumMod val="75000"/>
            </a:schemeClr>
          </a:solidFill>
          <a:ln w="38100">
            <a:solidFill>
              <a:schemeClr val="tx1"/>
            </a:solidFill>
          </a:ln>
        </p:spPr>
        <p:txBody>
          <a:bodyPr rtlCol="0">
            <a:normAutofit fontScale="90000"/>
          </a:bodyPr>
          <a:lstStyle/>
          <a:p>
            <a:pPr fontAlgn="auto">
              <a:spcAft>
                <a:spcPts val="0"/>
              </a:spcAft>
              <a:defRPr/>
            </a:pPr>
            <a:br>
              <a:rPr lang="en-US" sz="3200" b="1" dirty="0"/>
            </a:br>
            <a:r>
              <a:rPr lang="en-US" sz="3200" b="1" dirty="0"/>
              <a:t>Phylum </a:t>
            </a:r>
            <a:r>
              <a:rPr lang="en-US" sz="3200" b="1" dirty="0" err="1"/>
              <a:t>Echinodermata</a:t>
            </a:r>
            <a:r>
              <a:rPr lang="en-US" sz="3200" b="1" dirty="0"/>
              <a:t> - Echinoderms</a:t>
            </a:r>
            <a:br>
              <a:rPr lang="en-US" sz="4000" b="1" dirty="0"/>
            </a:br>
            <a:endParaRPr lang="en-US" sz="4000" b="1" dirty="0"/>
          </a:p>
        </p:txBody>
      </p:sp>
      <p:sp>
        <p:nvSpPr>
          <p:cNvPr id="89092" name="Rectangle 4">
            <a:extLst>
              <a:ext uri="{FF2B5EF4-FFF2-40B4-BE49-F238E27FC236}">
                <a16:creationId xmlns:a16="http://schemas.microsoft.com/office/drawing/2014/main" id="{97218CE0-4A9A-4D90-9DAA-9B125E2E5C91}"/>
              </a:ext>
            </a:extLst>
          </p:cNvPr>
          <p:cNvSpPr>
            <a:spLocks noGrp="1" noChangeArrowheads="1"/>
          </p:cNvSpPr>
          <p:nvPr>
            <p:ph type="body" sz="half" idx="1"/>
          </p:nvPr>
        </p:nvSpPr>
        <p:spPr>
          <a:xfrm>
            <a:off x="0" y="533400"/>
            <a:ext cx="4419600" cy="6858000"/>
          </a:xfrm>
        </p:spPr>
        <p:txBody>
          <a:bodyPr/>
          <a:lstStyle/>
          <a:p>
            <a:pPr>
              <a:lnSpc>
                <a:spcPct val="120000"/>
              </a:lnSpc>
              <a:spcBef>
                <a:spcPct val="0"/>
              </a:spcBef>
              <a:buFont typeface="Wingdings" panose="05000000000000000000" pitchFamily="2" charset="2"/>
              <a:buChar char="q"/>
            </a:pPr>
            <a:r>
              <a:rPr lang="en-US" altLang="en-US" sz="2400"/>
              <a:t>Echinodermata is the phylum most closely related to chordates (including vertebrates like ourselves). </a:t>
            </a:r>
          </a:p>
          <a:p>
            <a:pPr>
              <a:lnSpc>
                <a:spcPct val="120000"/>
              </a:lnSpc>
              <a:spcBef>
                <a:spcPct val="0"/>
              </a:spcBef>
              <a:buFont typeface="Wingdings" panose="05000000000000000000" pitchFamily="2" charset="2"/>
              <a:buChar char="q"/>
            </a:pPr>
            <a:r>
              <a:rPr lang="en-US" altLang="en-US" sz="2400"/>
              <a:t>Echinoderms have bony plates in their exoskeletons (“echino-” means “spiny”, and “-derm” means “skin”).</a:t>
            </a:r>
          </a:p>
          <a:p>
            <a:pPr>
              <a:lnSpc>
                <a:spcPct val="120000"/>
              </a:lnSpc>
              <a:spcBef>
                <a:spcPct val="0"/>
              </a:spcBef>
              <a:buFont typeface="Wingdings" panose="05000000000000000000" pitchFamily="2" charset="2"/>
              <a:buChar char="q"/>
            </a:pPr>
            <a:r>
              <a:rPr lang="en-US" altLang="en-US" sz="2400" b="1"/>
              <a:t>Larvae have bilateral symmetry</a:t>
            </a:r>
            <a:r>
              <a:rPr lang="en-US" altLang="en-US" sz="2400"/>
              <a:t>, like all of the advanced animal groups, but </a:t>
            </a:r>
            <a:r>
              <a:rPr lang="en-US" altLang="en-US" sz="2400" b="1"/>
              <a:t>adults have radial symmetry</a:t>
            </a:r>
            <a:r>
              <a:rPr lang="en-US" altLang="en-US" sz="2400"/>
              <a:t>. </a:t>
            </a:r>
          </a:p>
          <a:p>
            <a:pPr>
              <a:lnSpc>
                <a:spcPct val="120000"/>
              </a:lnSpc>
              <a:spcBef>
                <a:spcPct val="0"/>
              </a:spcBef>
              <a:buFont typeface="Wingdings" panose="05000000000000000000" pitchFamily="2" charset="2"/>
              <a:buChar char="q"/>
            </a:pPr>
            <a:r>
              <a:rPr lang="en-US" altLang="en-US" sz="2400"/>
              <a:t>All echinoderms are marine.</a:t>
            </a:r>
          </a:p>
          <a:p>
            <a:pPr>
              <a:buFont typeface="Wingdings" panose="05000000000000000000" pitchFamily="2" charset="2"/>
              <a:buChar char="q"/>
            </a:pPr>
            <a:endParaRPr lang="en-US" altLang="en-US" sz="1800" b="1"/>
          </a:p>
        </p:txBody>
      </p:sp>
      <p:sp>
        <p:nvSpPr>
          <p:cNvPr id="5" name="Rectangle 6">
            <a:extLst>
              <a:ext uri="{FF2B5EF4-FFF2-40B4-BE49-F238E27FC236}">
                <a16:creationId xmlns:a16="http://schemas.microsoft.com/office/drawing/2014/main" id="{736AC8A3-2E30-4F91-8336-14F595E0327A}"/>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F70720B-ACAE-4E61-9816-A77D5ADA20D6}" type="slidenum">
              <a:rPr lang="en-US" altLang="en-US">
                <a:solidFill>
                  <a:srgbClr val="898989"/>
                </a:solidFill>
              </a:rPr>
              <a:pPr eaLnBrk="1" hangingPunct="1"/>
              <a:t>97</a:t>
            </a:fld>
            <a:endParaRPr lang="en-US" altLang="en-US">
              <a:solidFill>
                <a:srgbClr val="898989"/>
              </a:solidFill>
            </a:endParaRPr>
          </a:p>
        </p:txBody>
      </p:sp>
      <p:pic>
        <p:nvPicPr>
          <p:cNvPr id="118789" name="Picture 2">
            <a:extLst>
              <a:ext uri="{FF2B5EF4-FFF2-40B4-BE49-F238E27FC236}">
                <a16:creationId xmlns:a16="http://schemas.microsoft.com/office/drawing/2014/main" id="{0493BBD3-EBD2-4BE5-BDE3-11046092B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3088" y="762000"/>
            <a:ext cx="4760912"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909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909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909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909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A15C8181-6E85-4C51-9CC3-C066FAE188D9}"/>
              </a:ext>
            </a:extLst>
          </p:cNvPr>
          <p:cNvSpPr>
            <a:spLocks noGrp="1" noChangeArrowheads="1"/>
          </p:cNvSpPr>
          <p:nvPr>
            <p:ph type="title"/>
          </p:nvPr>
        </p:nvSpPr>
        <p:spPr>
          <a:xfrm>
            <a:off x="381000" y="0"/>
            <a:ext cx="8153400" cy="457200"/>
          </a:xfrm>
          <a:solidFill>
            <a:schemeClr val="accent6">
              <a:lumMod val="75000"/>
            </a:schemeClr>
          </a:solidFill>
          <a:ln w="38100">
            <a:solidFill>
              <a:schemeClr val="tx1"/>
            </a:solidFill>
          </a:ln>
        </p:spPr>
        <p:txBody>
          <a:bodyPr rtlCol="0">
            <a:normAutofit fontScale="90000"/>
          </a:bodyPr>
          <a:lstStyle/>
          <a:p>
            <a:pPr fontAlgn="auto">
              <a:spcAft>
                <a:spcPts val="0"/>
              </a:spcAft>
              <a:defRPr/>
            </a:pPr>
            <a:br>
              <a:rPr lang="en-US" sz="3200" b="1" dirty="0"/>
            </a:br>
            <a:r>
              <a:rPr lang="en-US" sz="3200" b="1" dirty="0"/>
              <a:t>Phylum </a:t>
            </a:r>
            <a:r>
              <a:rPr lang="en-US" sz="3200" b="1" dirty="0" err="1"/>
              <a:t>Echinodermata</a:t>
            </a:r>
            <a:r>
              <a:rPr lang="en-US" sz="3200" b="1" dirty="0"/>
              <a:t> - Echinoderms</a:t>
            </a:r>
            <a:br>
              <a:rPr lang="en-US" sz="4000" b="1" dirty="0"/>
            </a:br>
            <a:endParaRPr lang="en-US" sz="4000" b="1" dirty="0"/>
          </a:p>
        </p:txBody>
      </p:sp>
      <p:sp>
        <p:nvSpPr>
          <p:cNvPr id="89092" name="Rectangle 4">
            <a:extLst>
              <a:ext uri="{FF2B5EF4-FFF2-40B4-BE49-F238E27FC236}">
                <a16:creationId xmlns:a16="http://schemas.microsoft.com/office/drawing/2014/main" id="{1E0763FE-ACEF-4583-8078-A0E9E20876EE}"/>
              </a:ext>
            </a:extLst>
          </p:cNvPr>
          <p:cNvSpPr>
            <a:spLocks noGrp="1" noChangeArrowheads="1"/>
          </p:cNvSpPr>
          <p:nvPr>
            <p:ph type="body" sz="half" idx="1"/>
          </p:nvPr>
        </p:nvSpPr>
        <p:spPr>
          <a:xfrm>
            <a:off x="0" y="381000"/>
            <a:ext cx="4419600" cy="7010400"/>
          </a:xfrm>
        </p:spPr>
        <p:txBody>
          <a:bodyPr/>
          <a:lstStyle/>
          <a:p>
            <a:pPr>
              <a:lnSpc>
                <a:spcPct val="120000"/>
              </a:lnSpc>
              <a:spcBef>
                <a:spcPct val="0"/>
              </a:spcBef>
              <a:buFont typeface="Wingdings" panose="05000000000000000000" pitchFamily="2" charset="2"/>
              <a:buChar char="q"/>
            </a:pPr>
            <a:r>
              <a:rPr lang="en-US" altLang="en-US" sz="2400"/>
              <a:t>The phylum Echinodermata is divided into 5 major classes:</a:t>
            </a:r>
          </a:p>
          <a:p>
            <a:pPr lvl="1">
              <a:lnSpc>
                <a:spcPct val="120000"/>
              </a:lnSpc>
              <a:spcBef>
                <a:spcPct val="0"/>
              </a:spcBef>
              <a:buFont typeface="Wingdings" panose="05000000000000000000" pitchFamily="2" charset="2"/>
              <a:buChar char="q"/>
            </a:pPr>
            <a:r>
              <a:rPr lang="en-US" altLang="en-US" sz="2000"/>
              <a:t>Starfish (class Asteroidea)</a:t>
            </a:r>
          </a:p>
          <a:p>
            <a:pPr lvl="1">
              <a:lnSpc>
                <a:spcPct val="120000"/>
              </a:lnSpc>
              <a:spcBef>
                <a:spcPct val="0"/>
              </a:spcBef>
              <a:buFont typeface="Wingdings" panose="05000000000000000000" pitchFamily="2" charset="2"/>
              <a:buChar char="q"/>
            </a:pPr>
            <a:r>
              <a:rPr lang="en-US" altLang="en-US" sz="2000"/>
              <a:t>Brittle stars (class Ophiuroidea)</a:t>
            </a:r>
          </a:p>
          <a:p>
            <a:pPr lvl="1">
              <a:lnSpc>
                <a:spcPct val="120000"/>
              </a:lnSpc>
              <a:spcBef>
                <a:spcPct val="0"/>
              </a:spcBef>
              <a:buFont typeface="Wingdings" panose="05000000000000000000" pitchFamily="2" charset="2"/>
              <a:buChar char="q"/>
            </a:pPr>
            <a:r>
              <a:rPr lang="en-US" altLang="en-US" sz="2000"/>
              <a:t>Sea urchins (class Echinoidea)</a:t>
            </a:r>
          </a:p>
          <a:p>
            <a:pPr lvl="1">
              <a:lnSpc>
                <a:spcPct val="120000"/>
              </a:lnSpc>
              <a:spcBef>
                <a:spcPct val="0"/>
              </a:spcBef>
              <a:buFont typeface="Wingdings" panose="05000000000000000000" pitchFamily="2" charset="2"/>
              <a:buChar char="q"/>
            </a:pPr>
            <a:r>
              <a:rPr lang="en-US" altLang="en-US" sz="2000"/>
              <a:t>Sea lilies/feather stars (class Crinoidea)</a:t>
            </a:r>
          </a:p>
          <a:p>
            <a:pPr lvl="1">
              <a:lnSpc>
                <a:spcPct val="120000"/>
              </a:lnSpc>
              <a:spcBef>
                <a:spcPct val="0"/>
              </a:spcBef>
              <a:buFont typeface="Wingdings" panose="05000000000000000000" pitchFamily="2" charset="2"/>
              <a:buChar char="q"/>
            </a:pPr>
            <a:r>
              <a:rPr lang="en-US" altLang="en-US" sz="2000"/>
              <a:t>Sea cucumbers (class Holothuroidea)</a:t>
            </a:r>
          </a:p>
          <a:p>
            <a:pPr>
              <a:lnSpc>
                <a:spcPct val="120000"/>
              </a:lnSpc>
              <a:spcBef>
                <a:spcPct val="0"/>
              </a:spcBef>
              <a:buFont typeface="Wingdings" panose="05000000000000000000" pitchFamily="2" charset="2"/>
              <a:buChar char="q"/>
            </a:pPr>
            <a:r>
              <a:rPr lang="en-US" altLang="en-US" sz="2400"/>
              <a:t>Crinoids are sessile, while other classes have hydrostatic skeletons and tube feet that allow them to crawl around. </a:t>
            </a:r>
          </a:p>
        </p:txBody>
      </p:sp>
      <p:sp>
        <p:nvSpPr>
          <p:cNvPr id="5" name="Rectangle 6">
            <a:extLst>
              <a:ext uri="{FF2B5EF4-FFF2-40B4-BE49-F238E27FC236}">
                <a16:creationId xmlns:a16="http://schemas.microsoft.com/office/drawing/2014/main" id="{50AD8B8E-2928-4582-9FF2-FE945BC270B4}"/>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92315A8-FE03-4D3E-856A-DB1CDD0939BF}" type="slidenum">
              <a:rPr lang="en-US" altLang="en-US">
                <a:solidFill>
                  <a:srgbClr val="898989"/>
                </a:solidFill>
              </a:rPr>
              <a:pPr eaLnBrk="1" hangingPunct="1"/>
              <a:t>98</a:t>
            </a:fld>
            <a:endParaRPr lang="en-US" altLang="en-US">
              <a:solidFill>
                <a:srgbClr val="898989"/>
              </a:solidFill>
            </a:endParaRPr>
          </a:p>
        </p:txBody>
      </p:sp>
      <p:pic>
        <p:nvPicPr>
          <p:cNvPr id="72706" name="Picture 2">
            <a:extLst>
              <a:ext uri="{FF2B5EF4-FFF2-40B4-BE49-F238E27FC236}">
                <a16:creationId xmlns:a16="http://schemas.microsoft.com/office/drawing/2014/main" id="{31440587-69C2-4C29-B6FC-E627854260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3088" y="762000"/>
            <a:ext cx="4760912"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ction Button: Back or Previous 5">
            <a:hlinkClick r:id="rId3" action="ppaction://hlinksldjump" highlightClick="1"/>
            <a:extLst>
              <a:ext uri="{FF2B5EF4-FFF2-40B4-BE49-F238E27FC236}">
                <a16:creationId xmlns:a16="http://schemas.microsoft.com/office/drawing/2014/main" id="{A1738FE5-5C06-4C08-9693-07DB36C4A2E3}"/>
              </a:ext>
            </a:extLst>
          </p:cNvPr>
          <p:cNvSpPr>
            <a:spLocks noChangeAspect="1"/>
          </p:cNvSpPr>
          <p:nvPr/>
        </p:nvSpPr>
        <p:spPr>
          <a:xfrm>
            <a:off x="6172200" y="5867400"/>
            <a:ext cx="365125" cy="365125"/>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schemeClr val="tx1"/>
              </a:solidFill>
              <a:latin typeface="Arial" pitchFamily="34" charset="0"/>
            </a:endParaRPr>
          </a:p>
        </p:txBody>
      </p:sp>
      <p:sp>
        <p:nvSpPr>
          <p:cNvPr id="7" name="Action Button: Back or Previous 6">
            <a:hlinkClick r:id="rId4" action="ppaction://hlinksldjump" highlightClick="1"/>
            <a:extLst>
              <a:ext uri="{FF2B5EF4-FFF2-40B4-BE49-F238E27FC236}">
                <a16:creationId xmlns:a16="http://schemas.microsoft.com/office/drawing/2014/main" id="{D8940ABC-36E7-4D59-8B9D-592B4570AC66}"/>
              </a:ext>
            </a:extLst>
          </p:cNvPr>
          <p:cNvSpPr>
            <a:spLocks noChangeAspect="1"/>
          </p:cNvSpPr>
          <p:nvPr/>
        </p:nvSpPr>
        <p:spPr>
          <a:xfrm>
            <a:off x="8610600" y="5867400"/>
            <a:ext cx="365125" cy="365125"/>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schemeClr val="tx1"/>
              </a:solidFill>
              <a:latin typeface="Arial" pitchFamily="34" charset="0"/>
            </a:endParaRPr>
          </a:p>
        </p:txBody>
      </p:sp>
      <p:sp>
        <p:nvSpPr>
          <p:cNvPr id="8" name="TextBox 7">
            <a:extLst>
              <a:ext uri="{FF2B5EF4-FFF2-40B4-BE49-F238E27FC236}">
                <a16:creationId xmlns:a16="http://schemas.microsoft.com/office/drawing/2014/main" id="{C8158B56-ADD6-4189-86D7-51241A84BBED}"/>
              </a:ext>
            </a:extLst>
          </p:cNvPr>
          <p:cNvSpPr txBox="1">
            <a:spLocks noChangeArrowheads="1"/>
          </p:cNvSpPr>
          <p:nvPr/>
        </p:nvSpPr>
        <p:spPr bwMode="auto">
          <a:xfrm>
            <a:off x="4419600" y="5791200"/>
            <a:ext cx="182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a:t>Back to version for lower grades</a:t>
            </a:r>
          </a:p>
        </p:txBody>
      </p:sp>
      <p:sp>
        <p:nvSpPr>
          <p:cNvPr id="9" name="TextBox 8">
            <a:extLst>
              <a:ext uri="{FF2B5EF4-FFF2-40B4-BE49-F238E27FC236}">
                <a16:creationId xmlns:a16="http://schemas.microsoft.com/office/drawing/2014/main" id="{2CB01F09-55DB-491D-A9A2-710FB1292E77}"/>
              </a:ext>
            </a:extLst>
          </p:cNvPr>
          <p:cNvSpPr txBox="1">
            <a:spLocks noChangeArrowheads="1"/>
          </p:cNvSpPr>
          <p:nvPr/>
        </p:nvSpPr>
        <p:spPr bwMode="auto">
          <a:xfrm>
            <a:off x="6781800" y="5791200"/>
            <a:ext cx="1981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a:t>Back to version for higher grades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9092">
                                            <p:txEl>
                                              <p:pRg st="0" end="0"/>
                                            </p:txEl>
                                          </p:spTgt>
                                        </p:tgtEl>
                                        <p:attrNameLst>
                                          <p:attrName>style.visibility</p:attrName>
                                        </p:attrNameLst>
                                      </p:cBhvr>
                                      <p:to>
                                        <p:strVal val="visible"/>
                                      </p:to>
                                    </p:set>
                                  </p:childTnLst>
                                </p:cTn>
                              </p:par>
                              <p:par>
                                <p:cTn id="7" presetID="35" presetClass="entr" presetSubtype="0" fill="hold" nodeType="withEffect">
                                  <p:stCondLst>
                                    <p:cond delay="0"/>
                                  </p:stCondLst>
                                  <p:childTnLst>
                                    <p:set>
                                      <p:cBhvr>
                                        <p:cTn id="8" dur="1" fill="hold">
                                          <p:stCondLst>
                                            <p:cond delay="0"/>
                                          </p:stCondLst>
                                        </p:cTn>
                                        <p:tgtEl>
                                          <p:spTgt spid="72706"/>
                                        </p:tgtEl>
                                        <p:attrNameLst>
                                          <p:attrName>style.visibility</p:attrName>
                                        </p:attrNameLst>
                                      </p:cBhvr>
                                      <p:to>
                                        <p:strVal val="visible"/>
                                      </p:to>
                                    </p:set>
                                    <p:animEffect transition="in" filter="fade">
                                      <p:cBhvr>
                                        <p:cTn id="9" dur="500"/>
                                        <p:tgtEl>
                                          <p:spTgt spid="72706"/>
                                        </p:tgtEl>
                                      </p:cBhvr>
                                    </p:animEffect>
                                    <p:anim calcmode="lin" valueType="num">
                                      <p:cBhvr>
                                        <p:cTn id="10" dur="500" fill="hold"/>
                                        <p:tgtEl>
                                          <p:spTgt spid="72706"/>
                                        </p:tgtEl>
                                        <p:attrNameLst>
                                          <p:attrName>style.rotation</p:attrName>
                                        </p:attrNameLst>
                                      </p:cBhvr>
                                      <p:tavLst>
                                        <p:tav tm="0">
                                          <p:val>
                                            <p:fltVal val="720"/>
                                          </p:val>
                                        </p:tav>
                                        <p:tav tm="100000">
                                          <p:val>
                                            <p:fltVal val="0"/>
                                          </p:val>
                                        </p:tav>
                                      </p:tavLst>
                                    </p:anim>
                                    <p:anim calcmode="lin" valueType="num">
                                      <p:cBhvr>
                                        <p:cTn id="11" dur="500" fill="hold"/>
                                        <p:tgtEl>
                                          <p:spTgt spid="72706"/>
                                        </p:tgtEl>
                                        <p:attrNameLst>
                                          <p:attrName>ppt_h</p:attrName>
                                        </p:attrNameLst>
                                      </p:cBhvr>
                                      <p:tavLst>
                                        <p:tav tm="0">
                                          <p:val>
                                            <p:fltVal val="0"/>
                                          </p:val>
                                        </p:tav>
                                        <p:tav tm="100000">
                                          <p:val>
                                            <p:strVal val="#ppt_h"/>
                                          </p:val>
                                        </p:tav>
                                      </p:tavLst>
                                    </p:anim>
                                    <p:anim calcmode="lin" valueType="num">
                                      <p:cBhvr>
                                        <p:cTn id="12" dur="500" fill="hold"/>
                                        <p:tgtEl>
                                          <p:spTgt spid="72706"/>
                                        </p:tgtEl>
                                        <p:attrNameLst>
                                          <p:attrName>ppt_w</p:attrName>
                                        </p:attrNameLst>
                                      </p:cBhvr>
                                      <p:tavLst>
                                        <p:tav tm="0">
                                          <p:val>
                                            <p:fltVal val="0"/>
                                          </p:val>
                                        </p:tav>
                                        <p:tav tm="100000">
                                          <p:val>
                                            <p:strVal val="#ppt_w"/>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9092">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89092">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9092">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89092">
                                            <p:txEl>
                                              <p:pRg st="4" end="4"/>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89092">
                                            <p:txEl>
                                              <p:pRg st="5" end="5"/>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89092">
                                            <p:txEl>
                                              <p:pRg st="6" end="6"/>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a:extLst>
              <a:ext uri="{FF2B5EF4-FFF2-40B4-BE49-F238E27FC236}">
                <a16:creationId xmlns:a16="http://schemas.microsoft.com/office/drawing/2014/main" id="{F343A1C4-8C01-4E94-9937-3EA75A04299D}"/>
              </a:ext>
            </a:extLst>
          </p:cNvPr>
          <p:cNvSpPr>
            <a:spLocks noGrp="1" noChangeArrowheads="1"/>
          </p:cNvSpPr>
          <p:nvPr>
            <p:ph type="title"/>
          </p:nvPr>
        </p:nvSpPr>
        <p:spPr>
          <a:xfrm>
            <a:off x="457200" y="152400"/>
            <a:ext cx="8229600" cy="731838"/>
          </a:xfrm>
          <a:solidFill>
            <a:schemeClr val="accent6">
              <a:lumMod val="75000"/>
            </a:schemeClr>
          </a:solidFill>
          <a:ln w="38100">
            <a:solidFill>
              <a:schemeClr val="tx1"/>
            </a:solidFill>
          </a:ln>
        </p:spPr>
        <p:txBody>
          <a:bodyPr rtlCol="0">
            <a:normAutofit/>
          </a:bodyPr>
          <a:lstStyle/>
          <a:p>
            <a:pPr fontAlgn="auto">
              <a:spcAft>
                <a:spcPts val="0"/>
              </a:spcAft>
              <a:defRPr/>
            </a:pPr>
            <a:r>
              <a:rPr lang="en-US" sz="3200" b="1" dirty="0"/>
              <a:t>#8 – Starfish (Class </a:t>
            </a:r>
            <a:r>
              <a:rPr lang="en-US" sz="3200" b="1" dirty="0" err="1"/>
              <a:t>Asteroidea</a:t>
            </a:r>
            <a:r>
              <a:rPr lang="en-US" sz="3200" b="1" dirty="0"/>
              <a:t>)</a:t>
            </a:r>
          </a:p>
        </p:txBody>
      </p:sp>
      <p:sp>
        <p:nvSpPr>
          <p:cNvPr id="91141" name="Rectangle 5">
            <a:extLst>
              <a:ext uri="{FF2B5EF4-FFF2-40B4-BE49-F238E27FC236}">
                <a16:creationId xmlns:a16="http://schemas.microsoft.com/office/drawing/2014/main" id="{DF2EF2F2-D9D9-451F-9212-562E8D253E90}"/>
              </a:ext>
            </a:extLst>
          </p:cNvPr>
          <p:cNvSpPr>
            <a:spLocks noGrp="1" noChangeArrowheads="1"/>
          </p:cNvSpPr>
          <p:nvPr>
            <p:ph type="body" sz="half" idx="1"/>
          </p:nvPr>
        </p:nvSpPr>
        <p:spPr>
          <a:xfrm>
            <a:off x="152400" y="990600"/>
            <a:ext cx="5257800" cy="6019800"/>
          </a:xfrm>
        </p:spPr>
        <p:txBody>
          <a:bodyPr rtlCol="0">
            <a:normAutofit fontScale="92500" lnSpcReduction="10000"/>
          </a:bodyPr>
          <a:lstStyle/>
          <a:p>
            <a:pPr fontAlgn="auto">
              <a:lnSpc>
                <a:spcPct val="110000"/>
              </a:lnSpc>
              <a:spcBef>
                <a:spcPts val="0"/>
              </a:spcBef>
              <a:spcAft>
                <a:spcPts val="0"/>
              </a:spcAft>
              <a:buFont typeface="Wingdings" pitchFamily="2" charset="2"/>
              <a:buChar char="q"/>
              <a:defRPr/>
            </a:pPr>
            <a:r>
              <a:rPr lang="en-US" sz="2400" dirty="0"/>
              <a:t>True starfish are distinguished from the brittle stars (class </a:t>
            </a:r>
            <a:r>
              <a:rPr lang="en-US" sz="2400" dirty="0" err="1"/>
              <a:t>Ophiuroidea</a:t>
            </a:r>
            <a:r>
              <a:rPr lang="en-US" sz="2400" dirty="0"/>
              <a:t>) in that their arms are not sharply demarcated from their central bodies.  </a:t>
            </a:r>
          </a:p>
          <a:p>
            <a:pPr fontAlgn="auto">
              <a:lnSpc>
                <a:spcPct val="110000"/>
              </a:lnSpc>
              <a:spcBef>
                <a:spcPts val="0"/>
              </a:spcBef>
              <a:spcAft>
                <a:spcPts val="0"/>
              </a:spcAft>
              <a:buFont typeface="Wingdings" pitchFamily="2" charset="2"/>
              <a:buChar char="q"/>
              <a:defRPr/>
            </a:pPr>
            <a:r>
              <a:rPr lang="en-US" sz="2400" dirty="0"/>
              <a:t>They also move only through </a:t>
            </a:r>
            <a:r>
              <a:rPr lang="en-US" sz="2400" b="1" dirty="0"/>
              <a:t>tube</a:t>
            </a:r>
            <a:r>
              <a:rPr lang="en-US" sz="2400" dirty="0"/>
              <a:t> </a:t>
            </a:r>
            <a:r>
              <a:rPr lang="en-US" sz="2400" b="1" dirty="0"/>
              <a:t>feet</a:t>
            </a:r>
            <a:r>
              <a:rPr lang="en-US" sz="2400" dirty="0"/>
              <a:t> rather than by wiggling their arms (as do the brittle stars).  </a:t>
            </a:r>
          </a:p>
          <a:p>
            <a:pPr fontAlgn="auto">
              <a:lnSpc>
                <a:spcPct val="110000"/>
              </a:lnSpc>
              <a:spcBef>
                <a:spcPts val="0"/>
              </a:spcBef>
              <a:spcAft>
                <a:spcPts val="0"/>
              </a:spcAft>
              <a:buFont typeface="Wingdings" pitchFamily="2" charset="2"/>
              <a:buChar char="q"/>
              <a:defRPr/>
            </a:pPr>
            <a:r>
              <a:rPr lang="en-US" sz="2400" dirty="0"/>
              <a:t>The starfish are the largest of all of the predatory echinoderm classes. </a:t>
            </a:r>
          </a:p>
          <a:p>
            <a:pPr fontAlgn="auto">
              <a:lnSpc>
                <a:spcPct val="110000"/>
              </a:lnSpc>
              <a:spcBef>
                <a:spcPts val="0"/>
              </a:spcBef>
              <a:spcAft>
                <a:spcPts val="0"/>
              </a:spcAft>
              <a:buFont typeface="Wingdings" pitchFamily="2" charset="2"/>
              <a:buChar char="q"/>
              <a:defRPr/>
            </a:pPr>
            <a:r>
              <a:rPr lang="en-US" sz="2400" dirty="0"/>
              <a:t>They use their tube feet (which can be seen in the picture on the right) to pry open clams, which are their preferred food items. </a:t>
            </a:r>
          </a:p>
          <a:p>
            <a:pPr fontAlgn="auto">
              <a:lnSpc>
                <a:spcPct val="110000"/>
              </a:lnSpc>
              <a:spcBef>
                <a:spcPts val="0"/>
              </a:spcBef>
              <a:spcAft>
                <a:spcPts val="0"/>
              </a:spcAft>
              <a:buFont typeface="Wingdings" pitchFamily="2" charset="2"/>
              <a:buChar char="q"/>
              <a:defRPr/>
            </a:pPr>
            <a:r>
              <a:rPr lang="en-US" sz="2400" b="1" dirty="0"/>
              <a:t>Some starfish can extrude part of their stomachs through their mouths in order to digest food outside of the body.</a:t>
            </a:r>
          </a:p>
          <a:p>
            <a:pPr fontAlgn="auto">
              <a:lnSpc>
                <a:spcPct val="80000"/>
              </a:lnSpc>
              <a:spcAft>
                <a:spcPts val="0"/>
              </a:spcAft>
              <a:buFont typeface="Wingdings" pitchFamily="2" charset="2"/>
              <a:buChar char="q"/>
              <a:defRPr/>
            </a:pPr>
            <a:endParaRPr lang="en-US" sz="2400" b="1" dirty="0"/>
          </a:p>
        </p:txBody>
      </p:sp>
      <p:pic>
        <p:nvPicPr>
          <p:cNvPr id="120836" name="Picture 7" descr="矵ᐰᙱ矵݈">
            <a:extLst>
              <a:ext uri="{FF2B5EF4-FFF2-40B4-BE49-F238E27FC236}">
                <a16:creationId xmlns:a16="http://schemas.microsoft.com/office/drawing/2014/main" id="{B942A421-D554-4371-9778-99840CC990E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638800" y="1066800"/>
            <a:ext cx="3286125" cy="2790825"/>
          </a:xfrm>
          <a:ln w="38100">
            <a:solidFill>
              <a:srgbClr val="000000"/>
            </a:solidFill>
            <a:miter lim="800000"/>
            <a:headEnd/>
            <a:tailEnd/>
          </a:ln>
        </p:spPr>
      </p:pic>
      <p:sp>
        <p:nvSpPr>
          <p:cNvPr id="5" name="Rectangle 6">
            <a:extLst>
              <a:ext uri="{FF2B5EF4-FFF2-40B4-BE49-F238E27FC236}">
                <a16:creationId xmlns:a16="http://schemas.microsoft.com/office/drawing/2014/main" id="{98A63E92-273C-4934-92A1-8D389154973C}"/>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5A6E305-31D6-44B4-B668-F71D817C265C}" type="slidenum">
              <a:rPr lang="en-US" altLang="en-US">
                <a:solidFill>
                  <a:srgbClr val="898989"/>
                </a:solidFill>
              </a:rPr>
              <a:pPr eaLnBrk="1" hangingPunct="1"/>
              <a:t>99</a:t>
            </a:fld>
            <a:endParaRPr lang="en-US" altLang="en-US">
              <a:solidFill>
                <a:srgbClr val="898989"/>
              </a:solidFill>
            </a:endParaRPr>
          </a:p>
        </p:txBody>
      </p:sp>
      <p:sp>
        <p:nvSpPr>
          <p:cNvPr id="6" name="Action Button: Back or Previous 5">
            <a:hlinkClick r:id="rId3" action="ppaction://hlinksldjump" highlightClick="1"/>
            <a:extLst>
              <a:ext uri="{FF2B5EF4-FFF2-40B4-BE49-F238E27FC236}">
                <a16:creationId xmlns:a16="http://schemas.microsoft.com/office/drawing/2014/main" id="{C97045A1-4037-4669-81F7-278D1AF358C4}"/>
              </a:ext>
            </a:extLst>
          </p:cNvPr>
          <p:cNvSpPr>
            <a:spLocks noChangeAspect="1"/>
          </p:cNvSpPr>
          <p:nvPr/>
        </p:nvSpPr>
        <p:spPr>
          <a:xfrm>
            <a:off x="8382000" y="4267200"/>
            <a:ext cx="365125" cy="365125"/>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7" name="Action Button: Back or Previous 6">
            <a:hlinkClick r:id="rId4" action="ppaction://hlinksldjump" highlightClick="1"/>
            <a:extLst>
              <a:ext uri="{FF2B5EF4-FFF2-40B4-BE49-F238E27FC236}">
                <a16:creationId xmlns:a16="http://schemas.microsoft.com/office/drawing/2014/main" id="{FA963E9A-30F6-415C-979D-D117B0E7F124}"/>
              </a:ext>
            </a:extLst>
          </p:cNvPr>
          <p:cNvSpPr>
            <a:spLocks noChangeAspect="1"/>
          </p:cNvSpPr>
          <p:nvPr/>
        </p:nvSpPr>
        <p:spPr>
          <a:xfrm>
            <a:off x="8382000" y="5410200"/>
            <a:ext cx="365125" cy="365125"/>
          </a:xfrm>
          <a:prstGeom prst="actionButtonBackPrevio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Arial" pitchFamily="34" charset="0"/>
            </a:endParaRPr>
          </a:p>
        </p:txBody>
      </p:sp>
      <p:sp>
        <p:nvSpPr>
          <p:cNvPr id="8" name="TextBox 7">
            <a:extLst>
              <a:ext uri="{FF2B5EF4-FFF2-40B4-BE49-F238E27FC236}">
                <a16:creationId xmlns:a16="http://schemas.microsoft.com/office/drawing/2014/main" id="{F12FF8E2-AB40-48CF-A71C-31ED527B92B6}"/>
              </a:ext>
            </a:extLst>
          </p:cNvPr>
          <p:cNvSpPr txBox="1">
            <a:spLocks noChangeArrowheads="1"/>
          </p:cNvSpPr>
          <p:nvPr/>
        </p:nvSpPr>
        <p:spPr bwMode="auto">
          <a:xfrm>
            <a:off x="5715000" y="4038600"/>
            <a:ext cx="2590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version for lower grades</a:t>
            </a:r>
          </a:p>
        </p:txBody>
      </p:sp>
      <p:sp>
        <p:nvSpPr>
          <p:cNvPr id="9" name="TextBox 8">
            <a:extLst>
              <a:ext uri="{FF2B5EF4-FFF2-40B4-BE49-F238E27FC236}">
                <a16:creationId xmlns:a16="http://schemas.microsoft.com/office/drawing/2014/main" id="{DA5D6321-D68A-497F-B8C7-9994CC5F948B}"/>
              </a:ext>
            </a:extLst>
          </p:cNvPr>
          <p:cNvSpPr txBox="1">
            <a:spLocks noChangeArrowheads="1"/>
          </p:cNvSpPr>
          <p:nvPr/>
        </p:nvSpPr>
        <p:spPr bwMode="auto">
          <a:xfrm>
            <a:off x="5638800" y="5105400"/>
            <a:ext cx="2743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Back to version for higher grades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114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114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114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114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114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OLDNUMANSWERS" val="4"/>
  <p:tag name="ANSWERBULLETS" val="3"/>
  <p:tag name="TEXTLENGTH" val="39"/>
  <p:tag name="FONTSIZE" val="32"/>
  <p:tag name="BULLETTYPE" val="ppBulletArabicPeriod"/>
  <p:tag name="ANSWERTEXT" val="X2 + y2 = 0&#10;Y = mx + b&#10;Y = logx&#10;Y = 1/x"/>
</p:tagLst>
</file>

<file path=ppt/tags/tag11.xml><?xml version="1.0" encoding="utf-8"?>
<p:tagLst xmlns:a="http://schemas.openxmlformats.org/drawingml/2006/main" xmlns:r="http://schemas.openxmlformats.org/officeDocument/2006/relationships" xmlns:p="http://schemas.openxmlformats.org/presentationml/2006/main">
  <p:tag name="SLIDEGUID" val="B023DBA659AD4B6CBB71C94D0E739972"/>
  <p:tag name="SLIDEID" val="B023DBA659AD4B6CBB71C94D0E739972"/>
  <p:tag name="SLIDEORDER" val="1"/>
  <p:tag name="SLIDETYPE" val="Q"/>
  <p:tag name="DEMOGRAPHIC" val="False"/>
  <p:tag name="TEAMASSIGN" val="False"/>
  <p:tag name="SPEEDSCORING" val="False"/>
  <p:tag name="CORRECTPOINTVALUE" val="2"/>
  <p:tag name="INCORRECTPOINTVALUE" val="0"/>
  <p:tag name="ZEROBASED" val="False"/>
  <p:tag name="AUTOADVANCE" val="False"/>
  <p:tag name="DELIMITERS" val="3.1"/>
  <p:tag name="VALUEFORMAT" val="0%"/>
  <p:tag name="COUNTDOWNSECONDS" val="25"/>
  <p:tag name="RESPONSECOUNT" val="1"/>
  <p:tag name="SLICED" val="False"/>
  <p:tag name="RESPONSES" val="2;"/>
  <p:tag name="CHARTSTRINGSTD" val="0 1 0 0"/>
  <p:tag name="CHARTSTRINGREV" val="0 0 1 0"/>
  <p:tag name="CHARTSTRINGSTDPER" val="0 1 0 0"/>
  <p:tag name="CHARTSTRINGREVPER" val="0 0 1 0"/>
  <p:tag name="QUESTIONALIAS" val="What is the mathematical formula describing the relationship between these two variables?"/>
  <p:tag name="ANSWERSALIAS" val="X2 + y2 = 0|smicln|Y = mx + b|smicln|Y = logx|smicln|Y = 1/x"/>
  <p:tag name="VALUES" val="No Value|smicln|No Value|smicln|No Value|smicln|No Value"/>
  <p:tag name="TOTALRESPONSES" val="0"/>
  <p:tag name="RESPONSESGATHERED" val="False"/>
</p:tagLst>
</file>

<file path=ppt/tags/tag12.xml><?xml version="1.0" encoding="utf-8"?>
<p:tagLst xmlns:a="http://schemas.openxmlformats.org/drawingml/2006/main" xmlns:r="http://schemas.openxmlformats.org/officeDocument/2006/relationships" xmlns:p="http://schemas.openxmlformats.org/presentationml/2006/main">
  <p:tag name="OLDNUMANSWERS" val="4"/>
  <p:tag name="ANSWERBULLETS" val="3"/>
  <p:tag name="TEXTLENGTH" val="39"/>
  <p:tag name="FONTSIZE" val="32"/>
  <p:tag name="BULLETTYPE" val="ppBulletArabicPeriod"/>
  <p:tag name="ANSWERTEXT" val="X2 + y2 = 0&#10;Y = mx + b&#10;Y = logx&#10;Y = 1/x"/>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SLIDEGUID" val="5ABB162BEDEC45EA8F77A6FDB041226A"/>
  <p:tag name="SLIDEID" val="5ABB162BEDEC45EA8F77A6FDB041226A"/>
  <p:tag name="SLIDEORDER" val="1"/>
  <p:tag name="SLIDETYPE" val="Q"/>
  <p:tag name="DEMOGRAPHIC" val="False"/>
  <p:tag name="TEAMASSIGN" val="False"/>
  <p:tag name="SPEEDSCORING" val="False"/>
  <p:tag name="CORRECTPOINTVALUE" val="2"/>
  <p:tag name="INCORRECTPOINTVALUE" val="0"/>
  <p:tag name="ZEROBASED" val="False"/>
  <p:tag name="AUTOADVANCE" val="False"/>
  <p:tag name="DELIMITERS" val="3.1"/>
  <p:tag name="VALUEFORMAT" val="0%"/>
  <p:tag name="QUESTIONALIAS" val="As the radius of a spherically shaped cell increases, the surface area to volume relationship of the cell"/>
  <p:tag name="ANSWERSALIAS" val="Increases|smicln|Decreases|smicln|Stays the same|smicln|Insufficient information"/>
  <p:tag name="COUNTDOWNSECONDS" val="25"/>
  <p:tag name="RESPONSECOUNT" val="1"/>
  <p:tag name="SLICED" val="False"/>
  <p:tag name="RESPONSES" val="1;"/>
  <p:tag name="CHARTSTRINGSTD" val="1 0 0 0"/>
  <p:tag name="CHARTSTRINGREV" val="0 0 0 1"/>
  <p:tag name="CHARTSTRINGSTDPER" val="1 0 0 0"/>
  <p:tag name="CHARTSTRINGREVPER" val="0 0 0 1"/>
  <p:tag name="VALUES" val="Incorrect|smicln|Correct|smicln|Incorrect|smicln|Incorrect"/>
  <p:tag name="RESPONSESGATHERED" val="False"/>
  <p:tag name="TOTALRESPONSES" val="0"/>
</p:tagLst>
</file>

<file path=ppt/tags/tag4.xml><?xml version="1.0" encoding="utf-8"?>
<p:tagLst xmlns:a="http://schemas.openxmlformats.org/drawingml/2006/main" xmlns:r="http://schemas.openxmlformats.org/officeDocument/2006/relationships" xmlns:p="http://schemas.openxmlformats.org/presentationml/2006/main">
  <p:tag name="CDTYPE" val="Style_Timer"/>
  <p:tag name="STYLE" val="3"/>
  <p:tag name="CDTIMELEFT" val="25"/>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SLIDEGUID" val="B023DBA659AD4B6CBB71C94D0E739972"/>
  <p:tag name="SLIDEID" val="B023DBA659AD4B6CBB71C94D0E739972"/>
  <p:tag name="SLIDEORDER" val="1"/>
  <p:tag name="SLIDETYPE" val="Q"/>
  <p:tag name="DEMOGRAPHIC" val="False"/>
  <p:tag name="TEAMASSIGN" val="False"/>
  <p:tag name="SPEEDSCORING" val="False"/>
  <p:tag name="CORRECTPOINTVALUE" val="2"/>
  <p:tag name="INCORRECTPOINTVALUE" val="0"/>
  <p:tag name="ZEROBASED" val="False"/>
  <p:tag name="AUTOADVANCE" val="False"/>
  <p:tag name="DELIMITERS" val="3.1"/>
  <p:tag name="VALUEFORMAT" val="0%"/>
  <p:tag name="COUNTDOWNSECONDS" val="25"/>
  <p:tag name="RESPONSECOUNT" val="1"/>
  <p:tag name="SLICED" val="False"/>
  <p:tag name="RESPONSES" val="2;"/>
  <p:tag name="CHARTSTRINGSTD" val="0 1 0 0"/>
  <p:tag name="CHARTSTRINGREV" val="0 0 1 0"/>
  <p:tag name="CHARTSTRINGSTDPER" val="0 1 0 0"/>
  <p:tag name="CHARTSTRINGREVPER" val="0 0 1 0"/>
  <p:tag name="QUESTIONALIAS" val="What is the mathematical formula describing the relationship between these two variables?"/>
  <p:tag name="ANSWERSALIAS" val="X2 + y2 = 0|smicln|Y = mx + b|smicln|Y = logx|smicln|Y = 1/x"/>
  <p:tag name="VALUES" val="No Value|smicln|No Value|smicln|No Value|smicln|No Value"/>
  <p:tag name="TOTALRESPONSES" val="0"/>
  <p:tag name="RESPONSESGATHERED"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10674</TotalTime>
  <Words>24357</Words>
  <Application>Microsoft Office PowerPoint</Application>
  <PresentationFormat>On-screen Show (4:3)</PresentationFormat>
  <Paragraphs>2152</Paragraphs>
  <Slides>216</Slides>
  <Notes>15</Notes>
  <HiddenSlides>0</HiddenSlides>
  <MMClips>2</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3</vt:i4>
      </vt:variant>
      <vt:variant>
        <vt:lpstr>Slide Titles</vt:lpstr>
      </vt:variant>
      <vt:variant>
        <vt:i4>216</vt:i4>
      </vt:variant>
    </vt:vector>
  </HeadingPairs>
  <TitlesOfParts>
    <vt:vector size="226" baseType="lpstr">
      <vt:lpstr>Arial</vt:lpstr>
      <vt:lpstr>Calibri</vt:lpstr>
      <vt:lpstr>Times New Roman</vt:lpstr>
      <vt:lpstr>Wingdings</vt:lpstr>
      <vt:lpstr>Tahoma</vt:lpstr>
      <vt:lpstr>Office Theme</vt:lpstr>
      <vt:lpstr>Default Design</vt:lpstr>
      <vt:lpstr>Microsoft Excel Chart</vt:lpstr>
      <vt:lpstr>Bitmap Image</vt:lpstr>
      <vt:lpstr>Chart</vt:lpstr>
      <vt:lpstr>PowerPoint Presentation</vt:lpstr>
      <vt:lpstr>PowerPoint Presentation</vt:lpstr>
      <vt:lpstr>Homepage Unit 6: Animal Kingdom</vt:lpstr>
      <vt:lpstr>Unit 6: Animal Kingdom – Materials List</vt:lpstr>
      <vt:lpstr>Introduction</vt:lpstr>
      <vt:lpstr>Introduction</vt:lpstr>
      <vt:lpstr>Introduction</vt:lpstr>
      <vt:lpstr>In this Unit, the student will:</vt:lpstr>
      <vt:lpstr> Exercise1.  Graph that Diversity </vt:lpstr>
      <vt:lpstr>Objective</vt:lpstr>
      <vt:lpstr>Directions</vt:lpstr>
      <vt:lpstr> Examples of bar graphs comparing the number of students in different grades at a school. </vt:lpstr>
      <vt:lpstr>Instructions for Making a Bar Graph</vt:lpstr>
      <vt:lpstr>Instructions for Making a Bar Graph</vt:lpstr>
      <vt:lpstr>Instructions for Making a Bar Graph</vt:lpstr>
      <vt:lpstr>Instructions for Making a Bar Graph</vt:lpstr>
      <vt:lpstr>Instructions for Making a Bar 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Exercise 2: What’s that Reflection?: Animal Symmetry</vt:lpstr>
      <vt:lpstr>Illustrating Rotational Symmetry</vt:lpstr>
      <vt:lpstr>Finding the Degree Measure of  Rotation of Radially Symmetrical Objects</vt:lpstr>
      <vt:lpstr>Finding the Degree Measure of  Rotation of Radially Symmetrical Objects</vt:lpstr>
      <vt:lpstr>Finding the Degree Measure of  Rotation of Radially Symmetrical Objects</vt:lpstr>
      <vt:lpstr>Exercise 2: What’s that Reflection?: Animal Symmetry</vt:lpstr>
      <vt:lpstr>Finding the Degree Measure of  Rotation of Radially Symmetrical Objects</vt:lpstr>
      <vt:lpstr>Exercise 2: What’s that Reflection?: Animal Symmetry</vt:lpstr>
      <vt:lpstr>Exercise 2: What’s that Reflection?: Animal Symmetry</vt:lpstr>
      <vt:lpstr>Exercise 2: What’s That Reflection?: Animal Symmetry</vt:lpstr>
      <vt:lpstr>Exercise 2: What’s That Reflection?: Animal Symmetry</vt:lpstr>
      <vt:lpstr>Illustrating Bilateral Symmetry</vt:lpstr>
      <vt:lpstr>Exercise 2: What’s That Reflection?: Animal Symmetry</vt:lpstr>
      <vt:lpstr>Exercise 2: What’s that Reflection?: Animal Symmetry</vt:lpstr>
      <vt:lpstr>Exercise 3: Guess that Phylum</vt:lpstr>
      <vt:lpstr>Exercise 3: Guess that Phylum (lower grades)</vt:lpstr>
      <vt:lpstr>Exercise 3: Guess that Phylum (lower grades)</vt:lpstr>
      <vt:lpstr>Exercise 3: Guess that Phylum</vt:lpstr>
      <vt:lpstr>Phylum Porifera</vt:lpstr>
      <vt:lpstr>Phylum Cnidaria</vt:lpstr>
      <vt:lpstr>Phylum Platyhelminthes</vt:lpstr>
      <vt:lpstr>Phylum  Nematoda</vt:lpstr>
      <vt:lpstr>Phylum Mollusca</vt:lpstr>
      <vt:lpstr>Phylum  Echinodermata</vt:lpstr>
      <vt:lpstr>Phylum Annelida</vt:lpstr>
      <vt:lpstr>Phylum Arthropoda</vt:lpstr>
      <vt:lpstr>Phylum Chordata</vt:lpstr>
      <vt:lpstr>Exercise 3: Guess that Phylum (higher grades)</vt:lpstr>
      <vt:lpstr>Exercise 3: Guess that Phylum (higher grades)</vt:lpstr>
      <vt:lpstr>PowerPoint Presentation</vt:lpstr>
      <vt:lpstr>Exercise 3: Guess that Phylum (higher grades)</vt:lpstr>
      <vt:lpstr>Exercise 3: Guess that Phylum (higher grades)</vt:lpstr>
      <vt:lpstr>Exercise 3: Guess that Phylum Specimen ID Answers</vt:lpstr>
      <vt:lpstr>Phylum Porifera - Sponges </vt:lpstr>
      <vt:lpstr>Phylum Porifera - Sponges </vt:lpstr>
      <vt:lpstr>Phylum Porifera - Sponges </vt:lpstr>
      <vt:lpstr>Phylum Cnidaria- Jellyfishes, hydra, corals etc.</vt:lpstr>
      <vt:lpstr>Phylum Cnidaria- Jellyfishes, hydra, corals etc.</vt:lpstr>
      <vt:lpstr>#2 - Jellyfish </vt:lpstr>
      <vt:lpstr>#12 - Hydra </vt:lpstr>
      <vt:lpstr>#15 - Coral </vt:lpstr>
      <vt:lpstr>Phylum Platyhelminthes - Flatworms</vt:lpstr>
      <vt:lpstr>Phylum Platyhelminthes - Flatworms</vt:lpstr>
      <vt:lpstr>#3 - Liver Fluke</vt:lpstr>
      <vt:lpstr>#18 - Tapeworm</vt:lpstr>
      <vt:lpstr>#18 - Tapeworm</vt:lpstr>
      <vt:lpstr>#14 - Planaria </vt:lpstr>
      <vt:lpstr>Phylum Nematoda - Roundworms</vt:lpstr>
      <vt:lpstr>Phylum Nematoda - Roundworms</vt:lpstr>
      <vt:lpstr>Phylum Mollusca - Molluscs</vt:lpstr>
      <vt:lpstr>Phylum Mollusca - Molluscs</vt:lpstr>
      <vt:lpstr>#5 - Clam</vt:lpstr>
      <vt:lpstr>#11- Cephalopod</vt:lpstr>
      <vt:lpstr>#21 - Snail</vt:lpstr>
      <vt:lpstr>#21 - Snail</vt:lpstr>
      <vt:lpstr>Phylum Annelida – Segmented worms</vt:lpstr>
      <vt:lpstr>Phylum Annelida – Segmented worms</vt:lpstr>
      <vt:lpstr>#6 - Bristle Worm </vt:lpstr>
      <vt:lpstr>#13 - Leech</vt:lpstr>
      <vt:lpstr>Phylum Arthropoda - Arthropods</vt:lpstr>
      <vt:lpstr>Phylum Arthropoda - Arthropods</vt:lpstr>
      <vt:lpstr>#7 – Crustacean (Subphylum Crustacea)</vt:lpstr>
      <vt:lpstr>#10 – Insect (Subphylum Hexapoda, Class Insecta)</vt:lpstr>
      <vt:lpstr>#16 – Arachnid (Subphylum Chelicerata, Class Arachnida)</vt:lpstr>
      <vt:lpstr> Phylum Echinodermata - Echinoderms </vt:lpstr>
      <vt:lpstr> Phylum Echinodermata - Echinoderms </vt:lpstr>
      <vt:lpstr>#8 – Starfish (Class Asteroidea)</vt:lpstr>
      <vt:lpstr>#20 – Sea Urchin (Class Echinoidea)</vt:lpstr>
      <vt:lpstr>Phylum Chordata - Chordates</vt:lpstr>
      <vt:lpstr>#9 – Lancelet (Subphylum Cephalochordata)</vt:lpstr>
      <vt:lpstr>#19 – Fish (Subphylum Vertebrata, Class Osteichthyes)</vt:lpstr>
      <vt:lpstr>#19 – Fish (Subphylum Vertebrata, Class Osteichthyes)</vt:lpstr>
      <vt:lpstr>Vertebrate Classification</vt:lpstr>
      <vt:lpstr>Exercise 4: Diagram those Traits</vt:lpstr>
      <vt:lpstr>Exercise 4: Diagram those Traits</vt:lpstr>
      <vt:lpstr>Exercise 4: Diagram those Traits</vt:lpstr>
      <vt:lpstr>Exercise 4: Diagram those Traits</vt:lpstr>
      <vt:lpstr>Exercise 4: Diagram those Traits</vt:lpstr>
      <vt:lpstr>Exercise 4: Diagram those Traits</vt:lpstr>
      <vt:lpstr>Exercise 4: Diagram those Traits</vt:lpstr>
      <vt:lpstr>Exercise 4: Diagram those Traits</vt:lpstr>
      <vt:lpstr>Exercise 5: Sort these Animals</vt:lpstr>
      <vt:lpstr>Exercise 5: General Instructions</vt:lpstr>
      <vt:lpstr>Exercise 5: General Instructions</vt:lpstr>
      <vt:lpstr>Exercise 5a: Sort these Animals (Identity-based)</vt:lpstr>
      <vt:lpstr>Exercise 5a: Sort these Animals (Identity-based) Answers</vt:lpstr>
      <vt:lpstr>Exercise 5b: Sort these Animals (Trait-based)</vt:lpstr>
      <vt:lpstr>Exercise 5c: Sort these Animals (Open-ended Expansion)</vt:lpstr>
      <vt:lpstr>Exercise 6: Who’s in that Tree?</vt:lpstr>
      <vt:lpstr>PowerPoint Presentation</vt:lpstr>
      <vt:lpstr>PowerPoint Presentation</vt:lpstr>
      <vt:lpstr>PowerPoint Presentation</vt:lpstr>
      <vt:lpstr>PowerPoint Presentation</vt:lpstr>
      <vt:lpstr>PowerPoint Presentation</vt:lpstr>
      <vt:lpstr>PowerPoint Presentation</vt:lpstr>
      <vt:lpstr>Exercise 6a: Understanding Historical Relationships </vt:lpstr>
      <vt:lpstr>PowerPoint Presentation</vt:lpstr>
      <vt:lpstr>Exercise 6b. Comparing Trees</vt:lpstr>
      <vt:lpstr>Directions</vt:lpstr>
      <vt:lpstr>Directions</vt:lpstr>
      <vt:lpstr>PowerPoint Presentation</vt:lpstr>
      <vt:lpstr>PowerPoint Presentation</vt:lpstr>
      <vt:lpstr>Exercise 7: What’s that Animal?</vt:lpstr>
      <vt:lpstr>Exercise 7: What’s that Animal?</vt:lpstr>
      <vt:lpstr>Exercise 7: What’s That Animal?</vt:lpstr>
      <vt:lpstr>Exercise 8: Pass that Gas!</vt:lpstr>
      <vt:lpstr>Exercise 8: Pass that Gas!</vt:lpstr>
      <vt:lpstr>PowerPoint Presentation</vt:lpstr>
      <vt:lpstr>PowerPoint Presentation</vt:lpstr>
      <vt:lpstr>PowerPoint Presentation</vt:lpstr>
      <vt:lpstr>PowerPoint Presentation</vt:lpstr>
      <vt:lpstr>PowerPoint Presentation</vt:lpstr>
      <vt:lpstr>Which mathematical formula below best describes the relationship between these two variables: beetle length and proportion of the volume taken up by breathing tubes?  What do the graphs of each of these equations look like?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Exercise 9: Follow that Spiral!</vt:lpstr>
      <vt:lpstr>Exercise 9: Follow that Spiral!</vt:lpstr>
      <vt:lpstr>Exercise 9: Follow that Spiral!</vt:lpstr>
      <vt:lpstr>Exercise 9a: Is that Snail Left-handed or Right-handed?</vt:lpstr>
      <vt:lpstr>Exercise 9a: Is that Snail Left-handed or Right-handed?</vt:lpstr>
      <vt:lpstr>Exercise 9b: Measure that Shell!</vt:lpstr>
      <vt:lpstr>Exercise 9b: Measure that Shell!</vt:lpstr>
      <vt:lpstr>Exercise 9b: Measure that Shell!</vt:lpstr>
      <vt:lpstr>Exercise 9b: Measure that Shell!</vt:lpstr>
      <vt:lpstr>Exercise 9b: Measure that Shell!</vt:lpstr>
      <vt:lpstr>Exercise 9b: Measure that Shell!</vt:lpstr>
      <vt:lpstr>Exercise 9b: Measure that Shell!</vt:lpstr>
      <vt:lpstr>Exercise 9b: Measure that Shell!</vt:lpstr>
      <vt:lpstr>Exercise 9b: Measure that Shell!</vt:lpstr>
      <vt:lpstr>Exercise 9b: Measure that Shell!</vt:lpstr>
      <vt:lpstr>Exercise 9b: Measure that Shell!</vt:lpstr>
      <vt:lpstr>Exercise 9b: Measure that Shell!</vt:lpstr>
      <vt:lpstr>Exercise 9b: Measure that Shell!</vt:lpstr>
      <vt:lpstr>Exercise 9b: Measure that Shell!</vt:lpstr>
      <vt:lpstr>Exercise 9c: That Mathematical Mollusc: The Nautilus</vt:lpstr>
      <vt:lpstr>Exercise 9c: That Mathematical Mollusc: The Nautilus</vt:lpstr>
      <vt:lpstr>Exercise 9c: That Mathematical Mollusc: The Nautilus</vt:lpstr>
      <vt:lpstr>Exercise 9c: That Mathematical Mollusc: The Nautilus</vt:lpstr>
      <vt:lpstr>Exercise 9c: That Mathematical Mollusc: The Nautilus</vt:lpstr>
      <vt:lpstr>Exercise 9: Follow that Spiral: Mathematical Mollusks</vt:lpstr>
      <vt:lpstr>Exercise 9C1.1: Build that Nautilus!</vt:lpstr>
      <vt:lpstr>Exercise 9C1.1: Build that Nautilus!</vt:lpstr>
      <vt:lpstr>Exercise on Similar Shapes for Grades 2-4</vt:lpstr>
      <vt:lpstr>Exercise on Similar Shapes for Grades 2-4</vt:lpstr>
      <vt:lpstr>Exercise 9C1.2: Are those Triangles Similar?</vt:lpstr>
      <vt:lpstr>Exercise 9C1.2: Are those Triangles Similar?</vt:lpstr>
      <vt:lpstr>Exercise 9C1.2: Are those Triangles Similar?</vt:lpstr>
      <vt:lpstr>Exercise 9C1.2: Are those Triangles Similar?</vt:lpstr>
      <vt:lpstr>Exercise 9C1.2: Are those Triangles Similar?</vt:lpstr>
      <vt:lpstr>Exercise 9C1.2: Are those Triangles Similar?</vt:lpstr>
      <vt:lpstr>Exercise 9c2: Parameterize that Spiral!</vt:lpstr>
      <vt:lpstr>Exercise 9c2: Parameterize that Spiral!</vt:lpstr>
      <vt:lpstr>Exercise 9c2: Parameterize that Spiral!</vt:lpstr>
      <vt:lpstr>Exercise 9c2: Parameterize that Spiral!</vt:lpstr>
      <vt:lpstr>Exercise 9c2: Parameterize that Spiral!</vt:lpstr>
      <vt:lpstr>Exercise 9c2: Parameterize that Spiral!</vt:lpstr>
      <vt:lpstr>Exercise 9c2: Parameterize that Spiral!</vt:lpstr>
      <vt:lpstr>Exercise 9c2: Parameterize that Spiral!</vt:lpstr>
      <vt:lpstr>Exercise 9c2: Parameterize that Spiral!</vt:lpstr>
      <vt:lpstr>Exercise 9c2: Parameterize that Spiral!</vt:lpstr>
      <vt:lpstr>Exercise 9c2: Parameterize that Spiral!</vt:lpstr>
      <vt:lpstr>Exercise 9c2: Parameterize that Spiral!</vt:lpstr>
      <vt:lpstr>Exercise 9c2: Parameterize that Spiral!</vt:lpstr>
      <vt:lpstr>Exercise 9c2: Parameterize that Spiral!</vt:lpstr>
      <vt:lpstr>Exercise 9c2: Parameterize that Spiral!</vt:lpstr>
      <vt:lpstr>Exercise 9c2: Parameterize that Spiral!</vt:lpstr>
      <vt:lpstr>Exercise 9c2: Parameterize that Spiral!</vt:lpstr>
      <vt:lpstr>Exercise 9c2: Parameterize that Spiral!</vt:lpstr>
      <vt:lpstr>Exercise 9c2: Parameterize that Spiral!</vt:lpstr>
      <vt:lpstr>Exercise 9c2: Parameterize that Spiral!</vt:lpstr>
      <vt:lpstr>Exercise 9c2: Parameterize that Spiral!</vt:lpstr>
      <vt:lpstr>Exercise 9c2: Parameterize that Spiral!</vt:lpstr>
      <vt:lpstr>Exercise 9c2: Parameterize that Spiral!</vt:lpstr>
      <vt:lpstr>Exercise 9c2: Parameterize that Spiral!</vt:lpstr>
      <vt:lpstr>Exercise 9c2: Parameterize that Spiral!</vt:lpstr>
      <vt:lpstr>Exercise 9c2: Parameterize that Spiral!</vt:lpstr>
      <vt:lpstr>Suggested Reading</vt:lpstr>
      <vt:lpstr>Suggested Reading</vt:lpstr>
      <vt:lpstr>Links (all underlined text is clickable!)</vt:lpstr>
    </vt:vector>
  </TitlesOfParts>
  <Company>Personal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Animal Kingdom</dc:title>
  <dc:creator>George Frazier III</dc:creator>
  <cp:lastModifiedBy>Hughes, Jeremy</cp:lastModifiedBy>
  <cp:revision>490</cp:revision>
  <dcterms:created xsi:type="dcterms:W3CDTF">2007-04-08T01:17:42Z</dcterms:created>
  <dcterms:modified xsi:type="dcterms:W3CDTF">2020-11-10T20:30:08Z</dcterms:modified>
</cp:coreProperties>
</file>